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9"/>
  </p:notesMasterIdLst>
  <p:handoutMasterIdLst>
    <p:handoutMasterId r:id="rId10"/>
  </p:handoutMasterIdLst>
  <p:sldIdLst>
    <p:sldId id="412" r:id="rId2"/>
    <p:sldId id="391" r:id="rId3"/>
    <p:sldId id="394" r:id="rId4"/>
    <p:sldId id="392" r:id="rId5"/>
    <p:sldId id="263" r:id="rId6"/>
    <p:sldId id="399" r:id="rId7"/>
    <p:sldId id="393" r:id="rId8"/>
  </p:sldIdLst>
  <p:sldSz cx="9144000" cy="5143500" type="screen16x9"/>
  <p:notesSz cx="9926638" cy="6797675"/>
  <p:embeddedFontLst>
    <p:embeddedFont>
      <p:font typeface="Calibri" panose="020F0502020204030204" pitchFamily="34" charset="0"/>
      <p:regular r:id="rId11"/>
      <p:bold r:id="rId12"/>
      <p:italic r:id="rId13"/>
      <p:boldItalic r:id="rId14"/>
    </p:embeddedFont>
    <p:embeddedFont>
      <p:font typeface="Segoe UI" panose="020B0502040204020203" pitchFamily="34" charset="0"/>
      <p:regular r:id="rId15"/>
      <p:bold r:id="rId16"/>
      <p:italic r:id="rId17"/>
      <p:boldItalic r:id="rId18"/>
    </p:embeddedFont>
    <p:embeddedFont>
      <p:font typeface="Segoe UI Light" panose="020B0502040204020203" pitchFamily="34" charset="0"/>
      <p:regular r:id="rId19"/>
      <p:italic r:id="rId20"/>
    </p:embeddedFont>
    <p:embeddedFont>
      <p:font typeface="Segoe UI Semibold" panose="020B0702040204020203" pitchFamily="34" charset="0"/>
      <p:bold r:id="rId21"/>
      <p:boldItalic r:id="rId22"/>
    </p:embeddedFont>
    <p:embeddedFont>
      <p:font typeface="Verdana" panose="020B0604030504040204" pitchFamily="34" charset="0"/>
      <p:regular r:id="rId23"/>
      <p:bold r:id="rId24"/>
      <p:italic r:id="rId25"/>
      <p:boldItalic r:id="rId26"/>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99" userDrawn="1">
          <p15:clr>
            <a:srgbClr val="A4A3A4"/>
          </p15:clr>
        </p15:guide>
        <p15:guide id="2" pos="476" userDrawn="1">
          <p15:clr>
            <a:srgbClr val="A4A3A4"/>
          </p15:clr>
        </p15:guide>
        <p15:guide id="3" orient="horz" pos="169">
          <p15:clr>
            <a:srgbClr val="A4A3A4"/>
          </p15:clr>
        </p15:guide>
        <p15:guide id="4" pos="113">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schkus, Ute" initials="JU" lastIdx="1" clrIdx="0">
    <p:extLst>
      <p:ext uri="{19B8F6BF-5375-455C-9EA6-DF929625EA0E}">
        <p15:presenceInfo xmlns:p15="http://schemas.microsoft.com/office/powerpoint/2012/main" userId="Juschkus, Ut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E64415"/>
    <a:srgbClr val="FFFFCC"/>
    <a:srgbClr val="FF6600"/>
    <a:srgbClr val="C13F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5" autoAdjust="0"/>
    <p:restoredTop sz="96374" autoAdjust="0"/>
  </p:normalViewPr>
  <p:slideViewPr>
    <p:cSldViewPr showGuides="1">
      <p:cViewPr varScale="1">
        <p:scale>
          <a:sx n="151" d="100"/>
          <a:sy n="151" d="100"/>
        </p:scale>
        <p:origin x="510" y="138"/>
      </p:cViewPr>
      <p:guideLst>
        <p:guide orient="horz" pos="2799"/>
        <p:guide pos="476"/>
        <p:guide orient="horz" pos="169"/>
        <p:guide pos="113"/>
      </p:guideLst>
    </p:cSldViewPr>
  </p:slideViewPr>
  <p:notesTextViewPr>
    <p:cViewPr>
      <p:scale>
        <a:sx n="1" d="1"/>
        <a:sy n="1" d="1"/>
      </p:scale>
      <p:origin x="0" y="0"/>
    </p:cViewPr>
  </p:notesTextViewPr>
  <p:sorterViewPr>
    <p:cViewPr>
      <p:scale>
        <a:sx n="140" d="100"/>
        <a:sy n="14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font" Target="fonts/font16.fntdata"/><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presProps" Target="presProps.xml"/><Relationship Id="rId10" Type="http://schemas.openxmlformats.org/officeDocument/2006/relationships/handoutMaster" Target="handoutMasters/handoutMaster1.xml"/><Relationship Id="rId19" Type="http://schemas.openxmlformats.org/officeDocument/2006/relationships/font" Target="fonts/font9.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4302125" cy="33972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5622925" y="0"/>
            <a:ext cx="4302125" cy="339725"/>
          </a:xfrm>
          <a:prstGeom prst="rect">
            <a:avLst/>
          </a:prstGeom>
        </p:spPr>
        <p:txBody>
          <a:bodyPr vert="horz" lIns="91440" tIns="45720" rIns="91440" bIns="45720" rtlCol="0"/>
          <a:lstStyle>
            <a:lvl1pPr algn="r">
              <a:defRPr sz="1200"/>
            </a:lvl1pPr>
          </a:lstStyle>
          <a:p>
            <a:fld id="{92805347-A071-4C65-836A-53E2737DF61E}" type="datetimeFigureOut">
              <a:rPr lang="de-DE" smtClean="0"/>
              <a:t>16.02.2021</a:t>
            </a:fld>
            <a:endParaRPr lang="de-DE"/>
          </a:p>
        </p:txBody>
      </p:sp>
      <p:sp>
        <p:nvSpPr>
          <p:cNvPr id="4" name="Fußzeilenplatzhalter 3"/>
          <p:cNvSpPr>
            <a:spLocks noGrp="1"/>
          </p:cNvSpPr>
          <p:nvPr>
            <p:ph type="ftr" sz="quarter" idx="2"/>
          </p:nvPr>
        </p:nvSpPr>
        <p:spPr>
          <a:xfrm>
            <a:off x="0" y="6456363"/>
            <a:ext cx="4302125" cy="33972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5622925" y="6456363"/>
            <a:ext cx="4302125" cy="339725"/>
          </a:xfrm>
          <a:prstGeom prst="rect">
            <a:avLst/>
          </a:prstGeom>
        </p:spPr>
        <p:txBody>
          <a:bodyPr vert="horz" lIns="91440" tIns="45720" rIns="91440" bIns="45720" rtlCol="0" anchor="b"/>
          <a:lstStyle>
            <a:lvl1pPr algn="r">
              <a:defRPr sz="1200"/>
            </a:lvl1pPr>
          </a:lstStyle>
          <a:p>
            <a:fld id="{BC864F09-D1EF-4698-9BD9-8E317865EE88}" type="slidenum">
              <a:rPr lang="de-DE" smtClean="0"/>
              <a:t>‹Nr.›</a:t>
            </a:fld>
            <a:endParaRPr lang="de-DE"/>
          </a:p>
        </p:txBody>
      </p:sp>
    </p:spTree>
    <p:extLst>
      <p:ext uri="{BB962C8B-B14F-4D97-AF65-F5344CB8AC3E}">
        <p14:creationId xmlns:p14="http://schemas.microsoft.com/office/powerpoint/2010/main" val="404158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4302125" cy="33972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5622925" y="0"/>
            <a:ext cx="4302125" cy="339725"/>
          </a:xfrm>
          <a:prstGeom prst="rect">
            <a:avLst/>
          </a:prstGeom>
        </p:spPr>
        <p:txBody>
          <a:bodyPr vert="horz" lIns="91440" tIns="45720" rIns="91440" bIns="45720" rtlCol="0"/>
          <a:lstStyle>
            <a:lvl1pPr algn="r">
              <a:defRPr sz="1200"/>
            </a:lvl1pPr>
          </a:lstStyle>
          <a:p>
            <a:fld id="{E436D0A3-63D6-4243-820D-51754740BE06}" type="datetimeFigureOut">
              <a:rPr lang="de-DE" smtClean="0"/>
              <a:t>16.02.2021</a:t>
            </a:fld>
            <a:endParaRPr lang="de-DE"/>
          </a:p>
        </p:txBody>
      </p:sp>
      <p:sp>
        <p:nvSpPr>
          <p:cNvPr id="4" name="Folienbildplatzhalter 3"/>
          <p:cNvSpPr>
            <a:spLocks noGrp="1" noRot="1" noChangeAspect="1"/>
          </p:cNvSpPr>
          <p:nvPr>
            <p:ph type="sldImg" idx="2"/>
          </p:nvPr>
        </p:nvSpPr>
        <p:spPr>
          <a:xfrm>
            <a:off x="2697163" y="509588"/>
            <a:ext cx="4532312" cy="25495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992188" y="3228975"/>
            <a:ext cx="7942262" cy="3059113"/>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6456363"/>
            <a:ext cx="4302125" cy="33972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5622925" y="6456363"/>
            <a:ext cx="4302125" cy="339725"/>
          </a:xfrm>
          <a:prstGeom prst="rect">
            <a:avLst/>
          </a:prstGeom>
        </p:spPr>
        <p:txBody>
          <a:bodyPr vert="horz" lIns="91440" tIns="45720" rIns="91440" bIns="45720" rtlCol="0" anchor="b"/>
          <a:lstStyle>
            <a:lvl1pPr algn="r">
              <a:defRPr sz="1200"/>
            </a:lvl1pPr>
          </a:lstStyle>
          <a:p>
            <a:fld id="{D421FF67-0125-624E-A304-F9B4068FC539}" type="slidenum">
              <a:rPr lang="de-DE" smtClean="0"/>
              <a:t>‹Nr.›</a:t>
            </a:fld>
            <a:endParaRPr lang="de-DE"/>
          </a:p>
        </p:txBody>
      </p:sp>
    </p:spTree>
    <p:extLst>
      <p:ext uri="{BB962C8B-B14F-4D97-AF65-F5344CB8AC3E}">
        <p14:creationId xmlns:p14="http://schemas.microsoft.com/office/powerpoint/2010/main" val="26992170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kw titelfolie">
    <p:spTree>
      <p:nvGrpSpPr>
        <p:cNvPr id="1" name=""/>
        <p:cNvGrpSpPr/>
        <p:nvPr/>
      </p:nvGrpSpPr>
      <p:grpSpPr>
        <a:xfrm>
          <a:off x="0" y="0"/>
          <a:ext cx="0" cy="0"/>
          <a:chOff x="0" y="0"/>
          <a:chExt cx="0" cy="0"/>
        </a:xfrm>
      </p:grpSpPr>
      <p:sp>
        <p:nvSpPr>
          <p:cNvPr id="4" name="Rechteck 3"/>
          <p:cNvSpPr/>
          <p:nvPr userDrawn="1"/>
        </p:nvSpPr>
        <p:spPr>
          <a:xfrm>
            <a:off x="8316416" y="-66"/>
            <a:ext cx="827584" cy="7895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hteck 4"/>
          <p:cNvSpPr/>
          <p:nvPr/>
        </p:nvSpPr>
        <p:spPr>
          <a:xfrm>
            <a:off x="6804248" y="101184"/>
            <a:ext cx="2232248" cy="688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2280" y="267494"/>
            <a:ext cx="1734559" cy="338092"/>
          </a:xfrm>
          <a:prstGeom prst="rect">
            <a:avLst/>
          </a:prstGeom>
        </p:spPr>
      </p:pic>
    </p:spTree>
    <p:extLst>
      <p:ext uri="{BB962C8B-B14F-4D97-AF65-F5344CB8AC3E}">
        <p14:creationId xmlns:p14="http://schemas.microsoft.com/office/powerpoint/2010/main" val="610479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kw layout 1">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2800"/>
            </a:lvl1pPr>
          </a:lstStyle>
          <a:p>
            <a:r>
              <a:rPr lang="de-DE"/>
              <a:t>Mastertitelformat bearbeiten</a:t>
            </a:r>
            <a:endParaRPr lang="de-DE" dirty="0"/>
          </a:p>
        </p:txBody>
      </p:sp>
      <p:sp>
        <p:nvSpPr>
          <p:cNvPr id="3" name="Inhaltsplatzhalter 2"/>
          <p:cNvSpPr>
            <a:spLocks noGrp="1"/>
          </p:cNvSpPr>
          <p:nvPr>
            <p:ph idx="1"/>
          </p:nvPr>
        </p:nvSpPr>
        <p:spPr/>
        <p:txBody>
          <a:bodyPr>
            <a:normAutofit/>
          </a:bodyPr>
          <a:lstStyle>
            <a:lvl1pPr>
              <a:defRPr sz="2000"/>
            </a:lvl1pPr>
            <a:lvl2pPr>
              <a:defRPr sz="2000"/>
            </a:lvl2pPr>
            <a:lvl3pPr>
              <a:defRPr sz="2000"/>
            </a:lvl3pPr>
          </a:lstStyle>
          <a:p>
            <a:pPr lvl="0"/>
            <a:r>
              <a:rPr lang="de-DE"/>
              <a:t>Mastertextformat bearbeiten</a:t>
            </a:r>
          </a:p>
          <a:p>
            <a:pPr lvl="1"/>
            <a:r>
              <a:rPr lang="de-DE"/>
              <a:t>Zweite Ebene</a:t>
            </a:r>
          </a:p>
          <a:p>
            <a:pPr lvl="2"/>
            <a:r>
              <a:rPr lang="de-DE"/>
              <a:t>Dritte Ebene</a:t>
            </a:r>
          </a:p>
        </p:txBody>
      </p:sp>
    </p:spTree>
    <p:extLst>
      <p:ext uri="{BB962C8B-B14F-4D97-AF65-F5344CB8AC3E}">
        <p14:creationId xmlns:p14="http://schemas.microsoft.com/office/powerpoint/2010/main" val="2450700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251520" y="189000"/>
            <a:ext cx="8640960" cy="810000"/>
          </a:xfrm>
        </p:spPr>
        <p:txBody>
          <a:bodyPr/>
          <a:lstStyle>
            <a:lvl1pPr>
              <a:defRPr sz="2800"/>
            </a:lvl1pPr>
          </a:lstStyle>
          <a:p>
            <a:r>
              <a:rPr lang="de-DE"/>
              <a:t>Mastertitelformat bearbeiten</a:t>
            </a:r>
            <a:endParaRPr lang="de-DE" dirty="0"/>
          </a:p>
        </p:txBody>
      </p:sp>
      <p:sp>
        <p:nvSpPr>
          <p:cNvPr id="3" name="Inhaltsplatzhalter 2"/>
          <p:cNvSpPr>
            <a:spLocks noGrp="1"/>
          </p:cNvSpPr>
          <p:nvPr>
            <p:ph sz="half" idx="1"/>
          </p:nvPr>
        </p:nvSpPr>
        <p:spPr>
          <a:xfrm>
            <a:off x="251520" y="1200151"/>
            <a:ext cx="4140000" cy="3394472"/>
          </a:xfrm>
        </p:spPr>
        <p:txBody>
          <a:bodyPr>
            <a:normAutofit/>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p:txBody>
      </p:sp>
      <p:sp>
        <p:nvSpPr>
          <p:cNvPr id="4" name="Inhaltsplatzhalter 3"/>
          <p:cNvSpPr>
            <a:spLocks noGrp="1"/>
          </p:cNvSpPr>
          <p:nvPr>
            <p:ph sz="half" idx="2"/>
          </p:nvPr>
        </p:nvSpPr>
        <p:spPr>
          <a:xfrm>
            <a:off x="4752480" y="1200151"/>
            <a:ext cx="4140000" cy="3394472"/>
          </a:xfrm>
        </p:spPr>
        <p:txBody>
          <a:bodyPr>
            <a:normAutofit/>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p:txBody>
      </p:sp>
    </p:spTree>
    <p:extLst>
      <p:ext uri="{BB962C8B-B14F-4D97-AF65-F5344CB8AC3E}">
        <p14:creationId xmlns:p14="http://schemas.microsoft.com/office/powerpoint/2010/main" val="623995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2800"/>
            </a:lvl1pPr>
          </a:lstStyle>
          <a:p>
            <a:r>
              <a:rPr lang="de-DE"/>
              <a:t>Mastertitelformat bearbeiten</a:t>
            </a:r>
            <a:endParaRPr lang="de-DE" dirty="0"/>
          </a:p>
        </p:txBody>
      </p:sp>
    </p:spTree>
    <p:extLst>
      <p:ext uri="{BB962C8B-B14F-4D97-AF65-F5344CB8AC3E}">
        <p14:creationId xmlns:p14="http://schemas.microsoft.com/office/powerpoint/2010/main" val="4148577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2_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2800"/>
            </a:lvl1pPr>
          </a:lstStyle>
          <a:p>
            <a:r>
              <a:rPr lang="de-DE"/>
              <a:t>Mastertitelformat bearbeiten</a:t>
            </a:r>
            <a:endParaRPr lang="de-DE" dirty="0"/>
          </a:p>
        </p:txBody>
      </p:sp>
    </p:spTree>
    <p:extLst>
      <p:ext uri="{BB962C8B-B14F-4D97-AF65-F5344CB8AC3E}">
        <p14:creationId xmlns:p14="http://schemas.microsoft.com/office/powerpoint/2010/main" val="3497678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3" name="Rechteck 2"/>
          <p:cNvSpPr/>
          <p:nvPr userDrawn="1"/>
        </p:nvSpPr>
        <p:spPr>
          <a:xfrm>
            <a:off x="1691680" y="3468075"/>
            <a:ext cx="6120680" cy="677108"/>
          </a:xfrm>
          <a:prstGeom prst="rect">
            <a:avLst/>
          </a:prstGeom>
        </p:spPr>
        <p:txBody>
          <a:bodyPr wrap="square" lIns="0" tIns="0" rIns="0" bIns="0">
            <a:spAutoFit/>
          </a:bodyPr>
          <a:lstStyle/>
          <a:p>
            <a:r>
              <a:rPr lang="de-DE" sz="1100" dirty="0">
                <a:latin typeface="+mj-lt"/>
                <a:cs typeface="Arial" pitchFamily="34" charset="0"/>
              </a:rPr>
              <a:t>RKW Kompetenzzentrum</a:t>
            </a:r>
          </a:p>
          <a:p>
            <a:r>
              <a:rPr lang="de-DE" sz="1100" dirty="0">
                <a:latin typeface="+mj-lt"/>
                <a:cs typeface="Arial" pitchFamily="34" charset="0"/>
              </a:rPr>
              <a:t>Düsseldorfer Straße 40 A</a:t>
            </a:r>
          </a:p>
          <a:p>
            <a:r>
              <a:rPr lang="de-DE" sz="1100" dirty="0">
                <a:latin typeface="+mj-lt"/>
                <a:cs typeface="Arial" pitchFamily="34" charset="0"/>
              </a:rPr>
              <a:t>65760 Eschborn</a:t>
            </a:r>
          </a:p>
          <a:p>
            <a:endParaRPr lang="de-DE" sz="1100" dirty="0">
              <a:latin typeface="+mj-lt"/>
              <a:cs typeface="Arial" pitchFamily="34" charset="0"/>
            </a:endParaRPr>
          </a:p>
        </p:txBody>
      </p:sp>
      <p:pic>
        <p:nvPicPr>
          <p:cNvPr id="8" name="Grafik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83831" y="3867894"/>
            <a:ext cx="880657" cy="824863"/>
          </a:xfrm>
          <a:prstGeom prst="rect">
            <a:avLst/>
          </a:prstGeom>
        </p:spPr>
      </p:pic>
      <p:sp>
        <p:nvSpPr>
          <p:cNvPr id="14" name="Textplatzhalter 13"/>
          <p:cNvSpPr>
            <a:spLocks noGrp="1"/>
          </p:cNvSpPr>
          <p:nvPr>
            <p:ph type="body" sz="quarter" idx="13" hasCustomPrompt="1"/>
          </p:nvPr>
        </p:nvSpPr>
        <p:spPr>
          <a:xfrm>
            <a:off x="1692275" y="2211710"/>
            <a:ext cx="4967288" cy="467959"/>
          </a:xfrm>
        </p:spPr>
        <p:txBody>
          <a:bodyPr>
            <a:noAutofit/>
          </a:bodyPr>
          <a:lstStyle>
            <a:lvl1pPr>
              <a:defRPr sz="2800">
                <a:solidFill>
                  <a:schemeClr val="accent1"/>
                </a:solidFill>
                <a:latin typeface="+mn-lt"/>
              </a:defRPr>
            </a:lvl1pPr>
          </a:lstStyle>
          <a:p>
            <a:pPr lvl="0"/>
            <a:r>
              <a:rPr lang="de-DE" dirty="0"/>
              <a:t>Name</a:t>
            </a:r>
          </a:p>
        </p:txBody>
      </p:sp>
      <p:sp>
        <p:nvSpPr>
          <p:cNvPr id="15" name="Textplatzhalter 13"/>
          <p:cNvSpPr>
            <a:spLocks noGrp="1"/>
          </p:cNvSpPr>
          <p:nvPr>
            <p:ph type="body" sz="quarter" idx="14" hasCustomPrompt="1"/>
          </p:nvPr>
        </p:nvSpPr>
        <p:spPr>
          <a:xfrm>
            <a:off x="1691680" y="2724804"/>
            <a:ext cx="4967288" cy="170983"/>
          </a:xfrm>
        </p:spPr>
        <p:txBody>
          <a:bodyPr>
            <a:normAutofit/>
          </a:bodyPr>
          <a:lstStyle>
            <a:lvl1pPr>
              <a:defRPr sz="1100">
                <a:solidFill>
                  <a:schemeClr val="tx1"/>
                </a:solidFill>
                <a:latin typeface="+mj-lt"/>
              </a:defRPr>
            </a:lvl1pPr>
          </a:lstStyle>
          <a:p>
            <a:pPr lvl="0"/>
            <a:r>
              <a:rPr lang="de-DE" dirty="0"/>
              <a:t>Funktion</a:t>
            </a:r>
          </a:p>
        </p:txBody>
      </p:sp>
      <p:sp>
        <p:nvSpPr>
          <p:cNvPr id="16" name="Textplatzhalter 13"/>
          <p:cNvSpPr>
            <a:spLocks noGrp="1"/>
          </p:cNvSpPr>
          <p:nvPr>
            <p:ph type="body" sz="quarter" idx="15" hasCustomPrompt="1"/>
          </p:nvPr>
        </p:nvSpPr>
        <p:spPr>
          <a:xfrm>
            <a:off x="1691085" y="3003798"/>
            <a:ext cx="4967288" cy="161925"/>
          </a:xfrm>
        </p:spPr>
        <p:txBody>
          <a:bodyPr>
            <a:normAutofit/>
          </a:bodyPr>
          <a:lstStyle>
            <a:lvl1pPr>
              <a:defRPr sz="1100">
                <a:solidFill>
                  <a:schemeClr val="tx1"/>
                </a:solidFill>
                <a:latin typeface="+mj-lt"/>
              </a:defRPr>
            </a:lvl1pPr>
          </a:lstStyle>
          <a:p>
            <a:pPr lvl="0"/>
            <a:r>
              <a:rPr lang="de-DE" dirty="0"/>
              <a:t>Telefon, E-Mail</a:t>
            </a:r>
          </a:p>
        </p:txBody>
      </p:sp>
      <p:sp>
        <p:nvSpPr>
          <p:cNvPr id="11" name="Rechteck 10"/>
          <p:cNvSpPr/>
          <p:nvPr userDrawn="1"/>
        </p:nvSpPr>
        <p:spPr>
          <a:xfrm>
            <a:off x="8316416" y="-66"/>
            <a:ext cx="827584" cy="7895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p:cNvSpPr/>
          <p:nvPr userDrawn="1"/>
        </p:nvSpPr>
        <p:spPr>
          <a:xfrm>
            <a:off x="6804248" y="101184"/>
            <a:ext cx="2232248" cy="8143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9" name="Grafik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92280" y="267494"/>
            <a:ext cx="1734559" cy="338092"/>
          </a:xfrm>
          <a:prstGeom prst="rect">
            <a:avLst/>
          </a:prstGeom>
        </p:spPr>
      </p:pic>
    </p:spTree>
    <p:extLst>
      <p:ext uri="{BB962C8B-B14F-4D97-AF65-F5344CB8AC3E}">
        <p14:creationId xmlns:p14="http://schemas.microsoft.com/office/powerpoint/2010/main" val="4037831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F7BD0677-8A69-46EA-BF0C-F8845F49B04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92546"/>
            <a:ext cx="9131526" cy="5164038"/>
          </a:xfrm>
          <a:prstGeom prst="rect">
            <a:avLst/>
          </a:prstGeom>
        </p:spPr>
      </p:pic>
    </p:spTree>
    <p:extLst>
      <p:ext uri="{BB962C8B-B14F-4D97-AF65-F5344CB8AC3E}">
        <p14:creationId xmlns:p14="http://schemas.microsoft.com/office/powerpoint/2010/main" val="2845380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251520" y="189000"/>
            <a:ext cx="8640960" cy="810000"/>
          </a:xfrm>
          <a:prstGeom prst="rect">
            <a:avLst/>
          </a:prstGeom>
        </p:spPr>
        <p:txBody>
          <a:bodyPr vert="horz" lIns="0" tIns="0" rIns="0" bIns="0" rtlCol="0" anchor="ctr">
            <a:noAutofit/>
          </a:bodyPr>
          <a:lstStyle/>
          <a:p>
            <a:r>
              <a:rPr lang="de-DE" dirty="0"/>
              <a:t>Titelmasterformat durch Klicken bearbeiten</a:t>
            </a:r>
          </a:p>
        </p:txBody>
      </p:sp>
      <p:sp>
        <p:nvSpPr>
          <p:cNvPr id="3" name="Textplatzhalter 2"/>
          <p:cNvSpPr>
            <a:spLocks noGrp="1"/>
          </p:cNvSpPr>
          <p:nvPr>
            <p:ph type="body" idx="1"/>
          </p:nvPr>
        </p:nvSpPr>
        <p:spPr>
          <a:xfrm>
            <a:off x="252000" y="1215000"/>
            <a:ext cx="8640000" cy="3240000"/>
          </a:xfrm>
          <a:prstGeom prst="rect">
            <a:avLst/>
          </a:prstGeom>
        </p:spPr>
        <p:txBody>
          <a:bodyPr vert="horz" lIns="0" tIns="0" rIns="0" bIns="0" rtlCol="0">
            <a:normAutofit/>
          </a:bodyPr>
          <a:lstStyle/>
          <a:p>
            <a:pPr lvl="0"/>
            <a:r>
              <a:rPr lang="de-DE" dirty="0"/>
              <a:t>Textmasterformat bearbeiten</a:t>
            </a:r>
          </a:p>
          <a:p>
            <a:pPr lvl="1"/>
            <a:r>
              <a:rPr lang="de-DE" dirty="0"/>
              <a:t>Zweite Ebene</a:t>
            </a:r>
          </a:p>
          <a:p>
            <a:pPr lvl="2"/>
            <a:r>
              <a:rPr lang="de-DE" dirty="0"/>
              <a:t>Dritte Ebene</a:t>
            </a:r>
          </a:p>
        </p:txBody>
      </p:sp>
      <p:sp>
        <p:nvSpPr>
          <p:cNvPr id="8" name="Foliennummernplatzhalter 4"/>
          <p:cNvSpPr txBox="1">
            <a:spLocks/>
          </p:cNvSpPr>
          <p:nvPr/>
        </p:nvSpPr>
        <p:spPr>
          <a:xfrm>
            <a:off x="4788024" y="4779000"/>
            <a:ext cx="4104456" cy="189000"/>
          </a:xfrm>
          <a:prstGeom prst="rect">
            <a:avLst/>
          </a:prstGeom>
        </p:spPr>
        <p:txBody>
          <a:bodyPr lIns="0" tIns="0" rIns="0" bIns="0"/>
          <a:lstStyle>
            <a:defPPr>
              <a:defRPr lang="de-DE"/>
            </a:defPPr>
            <a:lvl1pPr marL="0" algn="l" defTabSz="914400" rtl="0" eaLnBrk="1" latinLnBrk="0" hangingPunct="1">
              <a:defRPr sz="900" kern="1200">
                <a:solidFill>
                  <a:srgbClr val="BCBDBE"/>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4AFBB13-F145-44C1-97D6-EDBE841E27D1}" type="slidenum">
              <a:rPr kumimoji="0" lang="de-DE" sz="800" b="0" i="0" u="none" strike="noStrike" kern="1200" cap="none" spc="0" normalizeH="0" baseline="0" noProof="0" smtClean="0">
                <a:ln>
                  <a:noFill/>
                </a:ln>
                <a:solidFill>
                  <a:srgbClr val="BCBDBE"/>
                </a:solidFill>
                <a:effectLst/>
                <a:uLnTx/>
                <a:uFillTx/>
                <a:latin typeface="+mj-lt"/>
                <a:ea typeface="Verdana" panose="020B0604030504040204" pitchFamily="34" charset="0"/>
                <a:cs typeface="Verdan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800" b="0" i="0" u="none" strike="noStrike" kern="1200" cap="none" spc="0" normalizeH="0" baseline="0" noProof="0" dirty="0">
              <a:ln>
                <a:noFill/>
              </a:ln>
              <a:solidFill>
                <a:srgbClr val="BCBDBE"/>
              </a:solidFill>
              <a:effectLst/>
              <a:uLnTx/>
              <a:uFillTx/>
              <a:latin typeface="+mj-lt"/>
              <a:ea typeface="Verdana" panose="020B0604030504040204" pitchFamily="34" charset="0"/>
              <a:cs typeface="Verdana" panose="020B0604030504040204" pitchFamily="34" charset="0"/>
            </a:endParaRPr>
          </a:p>
        </p:txBody>
      </p:sp>
      <p:cxnSp>
        <p:nvCxnSpPr>
          <p:cNvPr id="9" name="Gerade Verbindung 8"/>
          <p:cNvCxnSpPr/>
          <p:nvPr/>
        </p:nvCxnSpPr>
        <p:spPr>
          <a:xfrm>
            <a:off x="252000" y="4725000"/>
            <a:ext cx="8640000" cy="0"/>
          </a:xfrm>
          <a:prstGeom prst="line">
            <a:avLst/>
          </a:prstGeom>
          <a:noFill/>
          <a:ln w="6350" cap="flat" cmpd="sng" algn="ctr">
            <a:solidFill>
              <a:srgbClr val="E64415">
                <a:shade val="95000"/>
                <a:satMod val="105000"/>
              </a:srgbClr>
            </a:solidFill>
            <a:prstDash val="solid"/>
          </a:ln>
          <a:effectLst/>
        </p:spPr>
      </p:cxnSp>
      <p:sp>
        <p:nvSpPr>
          <p:cNvPr id="10" name="Foliennummernplatzhalter 4"/>
          <p:cNvSpPr txBox="1">
            <a:spLocks/>
          </p:cNvSpPr>
          <p:nvPr/>
        </p:nvSpPr>
        <p:spPr>
          <a:xfrm>
            <a:off x="252000" y="4779000"/>
            <a:ext cx="3528392" cy="189000"/>
          </a:xfrm>
          <a:prstGeom prst="rect">
            <a:avLst/>
          </a:prstGeom>
        </p:spPr>
        <p:txBody>
          <a:bodyPr lIns="0" tIns="0" rIns="0" bIns="0"/>
          <a:lstStyle>
            <a:defPPr>
              <a:defRPr lang="de-DE"/>
            </a:defPPr>
            <a:lvl1pPr marL="0" algn="l" defTabSz="914400"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dirty="0">
                <a:ln>
                  <a:noFill/>
                </a:ln>
                <a:solidFill>
                  <a:srgbClr val="BCBDBE"/>
                </a:solidFill>
                <a:effectLst/>
                <a:uLnTx/>
                <a:uFillTx/>
                <a:latin typeface="+mj-lt"/>
                <a:ea typeface="Verdana" panose="020B0604030504040204" pitchFamily="34" charset="0"/>
                <a:cs typeface="Verdana" panose="020B0604030504040204" pitchFamily="34" charset="0"/>
              </a:rPr>
              <a:t>www.rkw-kompetenzzentrum.de</a:t>
            </a:r>
          </a:p>
        </p:txBody>
      </p:sp>
    </p:spTree>
    <p:extLst>
      <p:ext uri="{BB962C8B-B14F-4D97-AF65-F5344CB8AC3E}">
        <p14:creationId xmlns:p14="http://schemas.microsoft.com/office/powerpoint/2010/main" val="1864823003"/>
      </p:ext>
    </p:extLst>
  </p:cSld>
  <p:clrMap bg1="lt1" tx1="dk1" bg2="lt2" tx2="dk2" accent1="accent1" accent2="accent2" accent3="accent3" accent4="accent4" accent5="accent5" accent6="accent6" hlink="hlink" folHlink="folHlink"/>
  <p:sldLayoutIdLst>
    <p:sldLayoutId id="2147483657" r:id="rId1"/>
    <p:sldLayoutId id="2147483650" r:id="rId2"/>
    <p:sldLayoutId id="2147483652" r:id="rId3"/>
    <p:sldLayoutId id="2147483654" r:id="rId4"/>
    <p:sldLayoutId id="2147483658" r:id="rId5"/>
    <p:sldLayoutId id="2147483656" r:id="rId6"/>
    <p:sldLayoutId id="2147483655" r:id="rId7"/>
  </p:sldLayoutIdLst>
  <p:txStyles>
    <p:titleStyle>
      <a:lvl1pPr algn="ctr" defTabSz="914400" rtl="0" eaLnBrk="1" latinLnBrk="0" hangingPunct="1">
        <a:spcBef>
          <a:spcPct val="0"/>
        </a:spcBef>
        <a:buNone/>
        <a:defRPr sz="2800" kern="1200">
          <a:solidFill>
            <a:schemeClr val="accent1"/>
          </a:solidFill>
          <a:latin typeface="+mj-lt"/>
          <a:ea typeface="+mj-ea"/>
          <a:cs typeface="+mj-cs"/>
        </a:defRPr>
      </a:lvl1pPr>
    </p:titleStyle>
    <p:bodyStyle>
      <a:lvl1pPr marL="0" indent="0" algn="l" defTabSz="914400" rtl="0" eaLnBrk="1" latinLnBrk="0" hangingPunct="1">
        <a:spcBef>
          <a:spcPct val="20000"/>
        </a:spcBef>
        <a:buFontTx/>
        <a:buNone/>
        <a:defRPr sz="2000" kern="1200">
          <a:solidFill>
            <a:schemeClr val="tx1"/>
          </a:solidFill>
          <a:latin typeface="+mj-lt"/>
          <a:ea typeface="+mn-ea"/>
          <a:cs typeface="+mn-cs"/>
        </a:defRPr>
      </a:lvl1pPr>
      <a:lvl2pPr marL="285750" indent="-285750" algn="l" defTabSz="914400" rtl="0" eaLnBrk="1" latinLnBrk="0" hangingPunct="1">
        <a:spcBef>
          <a:spcPct val="20000"/>
        </a:spcBef>
        <a:buClr>
          <a:schemeClr val="accent1"/>
        </a:buClr>
        <a:buFont typeface="Symbol" panose="05050102010706020507" pitchFamily="18" charset="2"/>
        <a:buChar char="-"/>
        <a:tabLst/>
        <a:defRPr sz="2000" kern="1200">
          <a:solidFill>
            <a:schemeClr val="tx1"/>
          </a:solidFill>
          <a:latin typeface="+mj-lt"/>
          <a:ea typeface="+mn-ea"/>
          <a:cs typeface="+mn-cs"/>
        </a:defRPr>
      </a:lvl2pPr>
      <a:lvl3pPr marL="579438" indent="-269875" algn="l" defTabSz="914400" rtl="0" eaLnBrk="1" latinLnBrk="0" hangingPunct="1">
        <a:spcBef>
          <a:spcPct val="20000"/>
        </a:spcBef>
        <a:buFont typeface="Symbol" panose="05050102010706020507" pitchFamily="18" charset="2"/>
        <a:buChar char="-"/>
        <a:tabLst/>
        <a:defRPr sz="2000" kern="1200">
          <a:solidFill>
            <a:schemeClr val="tx1"/>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4.png"/><Relationship Id="rId7"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6.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D0E4604B-13AD-4AED-B3FC-9A61FEC98B7D}"/>
              </a:ext>
            </a:extLst>
          </p:cNvPr>
          <p:cNvSpPr txBox="1">
            <a:spLocks/>
          </p:cNvSpPr>
          <p:nvPr/>
        </p:nvSpPr>
        <p:spPr>
          <a:xfrm>
            <a:off x="2627784" y="1275606"/>
            <a:ext cx="4176464" cy="2304256"/>
          </a:xfrm>
          <a:prstGeom prst="rect">
            <a:avLst/>
          </a:prstGeom>
        </p:spPr>
        <p:txBody>
          <a:bodyPr/>
          <a:lstStyle>
            <a:lvl1pPr algn="ctr" defTabSz="914400" rtl="0" eaLnBrk="1" latinLnBrk="0" hangingPunct="1">
              <a:spcBef>
                <a:spcPct val="0"/>
              </a:spcBef>
              <a:buNone/>
              <a:defRPr sz="2800" kern="1200">
                <a:solidFill>
                  <a:schemeClr val="accent1"/>
                </a:solidFill>
                <a:latin typeface="+mj-lt"/>
                <a:ea typeface="+mj-ea"/>
                <a:cs typeface="+mj-cs"/>
              </a:defRPr>
            </a:lvl1pPr>
          </a:lstStyle>
          <a:p>
            <a:pPr>
              <a:lnSpc>
                <a:spcPct val="125000"/>
              </a:lnSpc>
              <a:spcAft>
                <a:spcPts val="600"/>
              </a:spcAft>
              <a:buClr>
                <a:srgbClr val="E64415"/>
              </a:buClr>
            </a:pPr>
            <a:r>
              <a:rPr lang="de-DE" dirty="0">
                <a:cs typeface="Segoe UI Light" panose="020B0502040204020203" pitchFamily="34" charset="0"/>
              </a:rPr>
              <a:t>Visualisieren Sie jetzt Ihr geschäftliches Umfeld mit dem </a:t>
            </a:r>
          </a:p>
          <a:p>
            <a:pPr>
              <a:lnSpc>
                <a:spcPct val="125000"/>
              </a:lnSpc>
              <a:spcAft>
                <a:spcPts val="600"/>
              </a:spcAft>
              <a:buClr>
                <a:srgbClr val="E64415"/>
              </a:buClr>
            </a:pPr>
            <a:r>
              <a:rPr lang="de-DE" b="1" dirty="0">
                <a:cs typeface="Segoe UI Light" panose="020B0502040204020203" pitchFamily="34" charset="0"/>
              </a:rPr>
              <a:t>Business-Ökosystem</a:t>
            </a:r>
            <a:endParaRPr lang="de-DE" dirty="0">
              <a:cs typeface="Segoe UI Light" panose="020B0502040204020203" pitchFamily="34" charset="0"/>
            </a:endParaRPr>
          </a:p>
        </p:txBody>
      </p:sp>
    </p:spTree>
    <p:extLst>
      <p:ext uri="{BB962C8B-B14F-4D97-AF65-F5344CB8AC3E}">
        <p14:creationId xmlns:p14="http://schemas.microsoft.com/office/powerpoint/2010/main" val="3944010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E4604B-13AD-4AED-B3FC-9A61FEC98B7D}"/>
              </a:ext>
            </a:extLst>
          </p:cNvPr>
          <p:cNvSpPr>
            <a:spLocks noGrp="1"/>
          </p:cNvSpPr>
          <p:nvPr>
            <p:ph type="title"/>
          </p:nvPr>
        </p:nvSpPr>
        <p:spPr/>
        <p:txBody>
          <a:bodyPr/>
          <a:lstStyle/>
          <a:p>
            <a:pPr>
              <a:lnSpc>
                <a:spcPct val="125000"/>
              </a:lnSpc>
              <a:spcAft>
                <a:spcPts val="600"/>
              </a:spcAft>
              <a:buClr>
                <a:srgbClr val="E64415"/>
              </a:buClr>
            </a:pPr>
            <a:r>
              <a:rPr lang="de-DE" dirty="0">
                <a:cs typeface="Segoe UI Light" panose="020B0502040204020203" pitchFamily="34" charset="0"/>
              </a:rPr>
              <a:t>Anleitung</a:t>
            </a:r>
          </a:p>
        </p:txBody>
      </p:sp>
      <p:sp>
        <p:nvSpPr>
          <p:cNvPr id="4" name="Inhaltsplatzhalter 3">
            <a:extLst>
              <a:ext uri="{FF2B5EF4-FFF2-40B4-BE49-F238E27FC236}">
                <a16:creationId xmlns:a16="http://schemas.microsoft.com/office/drawing/2014/main" id="{F554D363-73D3-4B68-AFE5-F8134D9AD8D6}"/>
              </a:ext>
            </a:extLst>
          </p:cNvPr>
          <p:cNvSpPr>
            <a:spLocks noGrp="1"/>
          </p:cNvSpPr>
          <p:nvPr>
            <p:ph sz="half" idx="2"/>
          </p:nvPr>
        </p:nvSpPr>
        <p:spPr>
          <a:xfrm>
            <a:off x="740499" y="1049486"/>
            <a:ext cx="7863949" cy="3394472"/>
          </a:xfrm>
        </p:spPr>
        <p:txBody>
          <a:bodyPr>
            <a:normAutofit fontScale="47500" lnSpcReduction="20000"/>
          </a:bodyPr>
          <a:lstStyle/>
          <a:p>
            <a:pPr>
              <a:lnSpc>
                <a:spcPct val="125000"/>
              </a:lnSpc>
              <a:spcAft>
                <a:spcPts val="600"/>
              </a:spcAft>
              <a:buClr>
                <a:srgbClr val="E64415"/>
              </a:buClr>
            </a:pPr>
            <a:r>
              <a:rPr lang="de-DE" dirty="0">
                <a:cs typeface="Segoe UI Light" panose="020B0502040204020203" pitchFamily="34" charset="0"/>
              </a:rPr>
              <a:t>Mit Hilfe der folgenden Folien können Sie Ihr aktuelles Business Ökosystem, also Ihr geschäftliches Umfeld, visualisieren. </a:t>
            </a:r>
          </a:p>
          <a:p>
            <a:pPr>
              <a:lnSpc>
                <a:spcPct val="125000"/>
              </a:lnSpc>
              <a:spcAft>
                <a:spcPts val="600"/>
              </a:spcAft>
              <a:buClr>
                <a:srgbClr val="E64415"/>
              </a:buClr>
            </a:pPr>
            <a:r>
              <a:rPr lang="de-DE" dirty="0">
                <a:cs typeface="Segoe UI Light" panose="020B0502040204020203" pitchFamily="34" charset="0"/>
              </a:rPr>
              <a:t>Nutzen Sie dafür in die </a:t>
            </a:r>
            <a:r>
              <a:rPr lang="de-DE" b="1" dirty="0">
                <a:cs typeface="Segoe UI Light" panose="020B0502040204020203" pitchFamily="34" charset="0"/>
              </a:rPr>
              <a:t>Vorlage „Mein Business Ökosystem“ auf </a:t>
            </a:r>
            <a:r>
              <a:rPr lang="de-DE" dirty="0">
                <a:cs typeface="Segoe UI Light" panose="020B0502040204020203" pitchFamily="34" charset="0"/>
              </a:rPr>
              <a:t>Folie 3. </a:t>
            </a:r>
            <a:br>
              <a:rPr lang="de-DE" dirty="0">
                <a:cs typeface="Segoe UI Light" panose="020B0502040204020203" pitchFamily="34" charset="0"/>
              </a:rPr>
            </a:br>
            <a:r>
              <a:rPr lang="de-DE" dirty="0">
                <a:cs typeface="Segoe UI Light" panose="020B0502040204020203" pitchFamily="34" charset="0"/>
              </a:rPr>
              <a:t>Fügen Sie dort grafische Elemente von Folie 4 ein und erläutern Sie diese unter Nutzung der „Klebezettel“ auf Folie 5 und 6.</a:t>
            </a:r>
          </a:p>
          <a:p>
            <a:pPr>
              <a:lnSpc>
                <a:spcPct val="125000"/>
              </a:lnSpc>
              <a:spcAft>
                <a:spcPts val="600"/>
              </a:spcAft>
              <a:buClr>
                <a:srgbClr val="E64415"/>
              </a:buClr>
            </a:pPr>
            <a:r>
              <a:rPr lang="de-DE" dirty="0">
                <a:cs typeface="Segoe UI Light" panose="020B0502040204020203" pitchFamily="34" charset="0"/>
              </a:rPr>
              <a:t>Folgende Fragen können Ihnen beim Visualisieren Ihres Ökosystems helfen:</a:t>
            </a:r>
          </a:p>
          <a:p>
            <a:pPr marL="628650" lvl="1" indent="-342900">
              <a:lnSpc>
                <a:spcPct val="125000"/>
              </a:lnSpc>
              <a:spcAft>
                <a:spcPts val="600"/>
              </a:spcAft>
              <a:buClr>
                <a:srgbClr val="E64415"/>
              </a:buClr>
              <a:buFont typeface="Arial" panose="020B0604020202020204" pitchFamily="34" charset="0"/>
              <a:buChar char="•"/>
            </a:pPr>
            <a:r>
              <a:rPr lang="de-DE" dirty="0">
                <a:cs typeface="Segoe UI Light" panose="020B0502040204020203" pitchFamily="34" charset="0"/>
              </a:rPr>
              <a:t>Wo verorten Sie sich und Ihr Unternehmen?</a:t>
            </a:r>
          </a:p>
          <a:p>
            <a:pPr marL="628650" lvl="1" indent="-342900">
              <a:lnSpc>
                <a:spcPct val="125000"/>
              </a:lnSpc>
              <a:spcAft>
                <a:spcPts val="600"/>
              </a:spcAft>
              <a:buClr>
                <a:srgbClr val="E64415"/>
              </a:buClr>
              <a:buFont typeface="Arial" panose="020B0604020202020204" pitchFamily="34" charset="0"/>
              <a:buChar char="•"/>
            </a:pPr>
            <a:r>
              <a:rPr lang="de-DE" dirty="0">
                <a:cs typeface="Segoe UI Light" panose="020B0502040204020203" pitchFamily="34" charset="0"/>
              </a:rPr>
              <a:t>Wo verorten Sie Ihre Kundschaft? </a:t>
            </a:r>
          </a:p>
          <a:p>
            <a:pPr marL="628650" lvl="1" indent="-342900">
              <a:lnSpc>
                <a:spcPct val="125000"/>
              </a:lnSpc>
              <a:spcAft>
                <a:spcPts val="600"/>
              </a:spcAft>
              <a:buClr>
                <a:srgbClr val="E64415"/>
              </a:buClr>
              <a:buFont typeface="Arial" panose="020B0604020202020204" pitchFamily="34" charset="0"/>
              <a:buChar char="•"/>
            </a:pPr>
            <a:r>
              <a:rPr lang="de-DE" dirty="0">
                <a:cs typeface="Segoe UI Light" panose="020B0502040204020203" pitchFamily="34" charset="0"/>
              </a:rPr>
              <a:t>Welchen Nutzen erzeugen Sie mit Ihren Angeboten für Ihre Kundschaft?</a:t>
            </a:r>
          </a:p>
          <a:p>
            <a:pPr marL="628650" lvl="1" indent="-342900">
              <a:lnSpc>
                <a:spcPct val="125000"/>
              </a:lnSpc>
              <a:spcAft>
                <a:spcPts val="600"/>
              </a:spcAft>
              <a:buClr>
                <a:srgbClr val="E64415"/>
              </a:buClr>
              <a:buFont typeface="Arial" panose="020B0604020202020204" pitchFamily="34" charset="0"/>
              <a:buChar char="•"/>
            </a:pPr>
            <a:r>
              <a:rPr lang="de-DE" dirty="0">
                <a:cs typeface="Segoe UI Light" panose="020B0502040204020203" pitchFamily="34" charset="0"/>
              </a:rPr>
              <a:t>Wer sind die zentralen Akteure in Ihrem geschäftlichen Umfeld?</a:t>
            </a:r>
            <a:br>
              <a:rPr lang="de-DE" dirty="0">
                <a:cs typeface="Segoe UI Light" panose="020B0502040204020203" pitchFamily="34" charset="0"/>
              </a:rPr>
            </a:br>
            <a:r>
              <a:rPr lang="de-DE" dirty="0">
                <a:cs typeface="Segoe UI Light" panose="020B0502040204020203" pitchFamily="34" charset="0"/>
              </a:rPr>
              <a:t>Lieferanten, Wettbewerber, Kooperationspartner …</a:t>
            </a:r>
          </a:p>
          <a:p>
            <a:pPr marL="628650" lvl="1" indent="-342900">
              <a:lnSpc>
                <a:spcPct val="125000"/>
              </a:lnSpc>
              <a:spcAft>
                <a:spcPts val="600"/>
              </a:spcAft>
              <a:buClr>
                <a:srgbClr val="E64415"/>
              </a:buClr>
              <a:buFont typeface="Arial" panose="020B0604020202020204" pitchFamily="34" charset="0"/>
              <a:buChar char="•"/>
            </a:pPr>
            <a:r>
              <a:rPr lang="de-DE" dirty="0">
                <a:cs typeface="Segoe UI Light" panose="020B0502040204020203" pitchFamily="34" charset="0"/>
              </a:rPr>
              <a:t>Welche externen Rahmenbedingungen beeinflussen Sie in Ihrer unternehmerische Tätigkeit?</a:t>
            </a:r>
          </a:p>
          <a:p>
            <a:pPr marL="628650" lvl="1" indent="-342900">
              <a:lnSpc>
                <a:spcPct val="125000"/>
              </a:lnSpc>
              <a:spcAft>
                <a:spcPts val="600"/>
              </a:spcAft>
              <a:buClr>
                <a:srgbClr val="E64415"/>
              </a:buClr>
              <a:buFont typeface="Arial" panose="020B0604020202020204" pitchFamily="34" charset="0"/>
              <a:buChar char="•"/>
            </a:pPr>
            <a:r>
              <a:rPr lang="de-DE" dirty="0">
                <a:cs typeface="Segoe UI Light" panose="020B0502040204020203" pitchFamily="34" charset="0"/>
              </a:rPr>
              <a:t>Wie gestalten sich die Beziehungen der einzelnen Akteure und Elemente zueinander?</a:t>
            </a:r>
          </a:p>
          <a:p>
            <a:pPr>
              <a:lnSpc>
                <a:spcPct val="125000"/>
              </a:lnSpc>
              <a:spcAft>
                <a:spcPts val="600"/>
              </a:spcAft>
              <a:buClr>
                <a:srgbClr val="E64415"/>
              </a:buClr>
            </a:pPr>
            <a:r>
              <a:rPr lang="de-DE" b="1" dirty="0">
                <a:cs typeface="Segoe UI Light" panose="020B0502040204020203" pitchFamily="34" charset="0"/>
              </a:rPr>
              <a:t>Ihrer Kreativität sind keine Grenzen gesetzt! </a:t>
            </a:r>
          </a:p>
          <a:p>
            <a:pPr>
              <a:lnSpc>
                <a:spcPct val="125000"/>
              </a:lnSpc>
              <a:spcAft>
                <a:spcPts val="600"/>
              </a:spcAft>
              <a:buClr>
                <a:srgbClr val="E64415"/>
              </a:buClr>
            </a:pPr>
            <a:r>
              <a:rPr lang="de-DE" dirty="0">
                <a:cs typeface="Segoe UI Light" panose="020B0502040204020203" pitchFamily="34" charset="0"/>
              </a:rPr>
              <a:t>Nutzen Sie ein Element so häufig wie Sie möchten, stellen Sie mit Wahl der Größe, Anordnung oder mit Linien und Pfeilen Beziehungen dar. Nutzen Sie Farben oder fügen Sie eigene Elemente in die Vorlage ein (z.B. über Einfügen/Piktogramme).</a:t>
            </a:r>
          </a:p>
        </p:txBody>
      </p:sp>
    </p:spTree>
    <p:extLst>
      <p:ext uri="{BB962C8B-B14F-4D97-AF65-F5344CB8AC3E}">
        <p14:creationId xmlns:p14="http://schemas.microsoft.com/office/powerpoint/2010/main" val="1114916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el 1">
            <a:extLst>
              <a:ext uri="{FF2B5EF4-FFF2-40B4-BE49-F238E27FC236}">
                <a16:creationId xmlns:a16="http://schemas.microsoft.com/office/drawing/2014/main" id="{9ABE8D99-DEF7-44CA-86CE-C156ACE63F07}"/>
              </a:ext>
            </a:extLst>
          </p:cNvPr>
          <p:cNvSpPr txBox="1">
            <a:spLocks/>
          </p:cNvSpPr>
          <p:nvPr/>
        </p:nvSpPr>
        <p:spPr>
          <a:xfrm>
            <a:off x="179512" y="0"/>
            <a:ext cx="7593880" cy="339502"/>
          </a:xfrm>
          <a:prstGeom prst="rect">
            <a:avLst/>
          </a:prstGeom>
        </p:spPr>
        <p:txBody>
          <a:bodyPr/>
          <a:lstStyle>
            <a:lvl1pPr algn="ctr" defTabSz="914400" rtl="0" eaLnBrk="1" latinLnBrk="0" hangingPunct="1">
              <a:spcBef>
                <a:spcPct val="0"/>
              </a:spcBef>
              <a:buNone/>
              <a:defRPr sz="2800" kern="1200">
                <a:solidFill>
                  <a:schemeClr val="accent1"/>
                </a:solidFill>
                <a:latin typeface="+mj-lt"/>
                <a:ea typeface="+mj-ea"/>
                <a:cs typeface="+mj-cs"/>
              </a:defRPr>
            </a:lvl1pPr>
          </a:lstStyle>
          <a:p>
            <a:pPr algn="l"/>
            <a:r>
              <a:rPr lang="de-DE" sz="1400" dirty="0"/>
              <a:t>Mein Business-Ökosystem</a:t>
            </a:r>
          </a:p>
        </p:txBody>
      </p:sp>
    </p:spTree>
    <p:extLst>
      <p:ext uri="{BB962C8B-B14F-4D97-AF65-F5344CB8AC3E}">
        <p14:creationId xmlns:p14="http://schemas.microsoft.com/office/powerpoint/2010/main" val="2084755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Grafik 21">
            <a:extLst>
              <a:ext uri="{FF2B5EF4-FFF2-40B4-BE49-F238E27FC236}">
                <a16:creationId xmlns:a16="http://schemas.microsoft.com/office/drawing/2014/main" id="{D31BA631-A0DF-4609-912C-9586EBB99A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8064" y="3651870"/>
            <a:ext cx="717024" cy="772840"/>
          </a:xfrm>
          <a:prstGeom prst="rect">
            <a:avLst/>
          </a:prstGeom>
        </p:spPr>
      </p:pic>
      <p:pic>
        <p:nvPicPr>
          <p:cNvPr id="23" name="Grafik 22">
            <a:extLst>
              <a:ext uri="{FF2B5EF4-FFF2-40B4-BE49-F238E27FC236}">
                <a16:creationId xmlns:a16="http://schemas.microsoft.com/office/drawing/2014/main" id="{AF9CEF40-65FA-4391-8620-C4D538AC3A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0112" y="987574"/>
            <a:ext cx="1224136" cy="1319415"/>
          </a:xfrm>
          <a:prstGeom prst="rect">
            <a:avLst/>
          </a:prstGeom>
        </p:spPr>
      </p:pic>
      <p:pic>
        <p:nvPicPr>
          <p:cNvPr id="24" name="Grafik 23">
            <a:extLst>
              <a:ext uri="{FF2B5EF4-FFF2-40B4-BE49-F238E27FC236}">
                <a16:creationId xmlns:a16="http://schemas.microsoft.com/office/drawing/2014/main" id="{0005BF46-1F7C-4A89-81FC-96002E283A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552" y="915566"/>
            <a:ext cx="1191954" cy="1147068"/>
          </a:xfrm>
          <a:prstGeom prst="rect">
            <a:avLst/>
          </a:prstGeom>
        </p:spPr>
      </p:pic>
      <p:pic>
        <p:nvPicPr>
          <p:cNvPr id="25" name="Grafik 24">
            <a:extLst>
              <a:ext uri="{FF2B5EF4-FFF2-40B4-BE49-F238E27FC236}">
                <a16:creationId xmlns:a16="http://schemas.microsoft.com/office/drawing/2014/main" id="{4CB1CB5F-832E-47EE-BEE5-6AFCD4BFF5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8344" y="627534"/>
            <a:ext cx="1094738" cy="1119682"/>
          </a:xfrm>
          <a:prstGeom prst="rect">
            <a:avLst/>
          </a:prstGeom>
        </p:spPr>
      </p:pic>
      <p:pic>
        <p:nvPicPr>
          <p:cNvPr id="26" name="Grafik 25">
            <a:extLst>
              <a:ext uri="{FF2B5EF4-FFF2-40B4-BE49-F238E27FC236}">
                <a16:creationId xmlns:a16="http://schemas.microsoft.com/office/drawing/2014/main" id="{E1F5C0FD-134A-4671-9652-758B05B6BE7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83768" y="3435846"/>
            <a:ext cx="1679295" cy="1004578"/>
          </a:xfrm>
          <a:prstGeom prst="rect">
            <a:avLst/>
          </a:prstGeom>
        </p:spPr>
      </p:pic>
      <p:pic>
        <p:nvPicPr>
          <p:cNvPr id="27" name="Grafik 26">
            <a:extLst>
              <a:ext uri="{FF2B5EF4-FFF2-40B4-BE49-F238E27FC236}">
                <a16:creationId xmlns:a16="http://schemas.microsoft.com/office/drawing/2014/main" id="{E7B19593-BA29-4724-95AE-C9BEFE81D58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25369" y="1215832"/>
            <a:ext cx="1958599" cy="757389"/>
          </a:xfrm>
          <a:prstGeom prst="rect">
            <a:avLst/>
          </a:prstGeom>
        </p:spPr>
      </p:pic>
      <p:pic>
        <p:nvPicPr>
          <p:cNvPr id="28" name="Grafik 27">
            <a:extLst>
              <a:ext uri="{FF2B5EF4-FFF2-40B4-BE49-F238E27FC236}">
                <a16:creationId xmlns:a16="http://schemas.microsoft.com/office/drawing/2014/main" id="{32D4AB37-715D-4E48-B5B2-8348481BCEF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04248" y="1779662"/>
            <a:ext cx="1543472" cy="946493"/>
          </a:xfrm>
          <a:prstGeom prst="rect">
            <a:avLst/>
          </a:prstGeom>
        </p:spPr>
      </p:pic>
      <p:pic>
        <p:nvPicPr>
          <p:cNvPr id="29" name="Grafik 28">
            <a:extLst>
              <a:ext uri="{FF2B5EF4-FFF2-40B4-BE49-F238E27FC236}">
                <a16:creationId xmlns:a16="http://schemas.microsoft.com/office/drawing/2014/main" id="{7747D57F-AC57-4857-B188-328F72B162D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67744" y="2211710"/>
            <a:ext cx="1723733" cy="944705"/>
          </a:xfrm>
          <a:prstGeom prst="rect">
            <a:avLst/>
          </a:prstGeom>
        </p:spPr>
      </p:pic>
      <p:pic>
        <p:nvPicPr>
          <p:cNvPr id="31" name="Grafik 30">
            <a:extLst>
              <a:ext uri="{FF2B5EF4-FFF2-40B4-BE49-F238E27FC236}">
                <a16:creationId xmlns:a16="http://schemas.microsoft.com/office/drawing/2014/main" id="{DCF85CAD-44B1-4124-9757-B99A0B51A16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3528" y="3219822"/>
            <a:ext cx="1800200" cy="1207221"/>
          </a:xfrm>
          <a:prstGeom prst="rect">
            <a:avLst/>
          </a:prstGeom>
        </p:spPr>
      </p:pic>
      <p:pic>
        <p:nvPicPr>
          <p:cNvPr id="33" name="Grafik 32">
            <a:extLst>
              <a:ext uri="{FF2B5EF4-FFF2-40B4-BE49-F238E27FC236}">
                <a16:creationId xmlns:a16="http://schemas.microsoft.com/office/drawing/2014/main" id="{B4155EC7-BB28-4F90-9199-504C4ED149F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716016" y="2499742"/>
            <a:ext cx="1607003" cy="900040"/>
          </a:xfrm>
          <a:prstGeom prst="rect">
            <a:avLst/>
          </a:prstGeom>
        </p:spPr>
      </p:pic>
      <p:pic>
        <p:nvPicPr>
          <p:cNvPr id="35" name="Grafik 34">
            <a:extLst>
              <a:ext uri="{FF2B5EF4-FFF2-40B4-BE49-F238E27FC236}">
                <a16:creationId xmlns:a16="http://schemas.microsoft.com/office/drawing/2014/main" id="{6F2B84E3-0090-4824-B86B-77A83517EDC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56944" y="2135827"/>
            <a:ext cx="1090720" cy="867137"/>
          </a:xfrm>
          <a:prstGeom prst="rect">
            <a:avLst/>
          </a:prstGeom>
        </p:spPr>
      </p:pic>
      <p:pic>
        <p:nvPicPr>
          <p:cNvPr id="37" name="Grafik 36">
            <a:extLst>
              <a:ext uri="{FF2B5EF4-FFF2-40B4-BE49-F238E27FC236}">
                <a16:creationId xmlns:a16="http://schemas.microsoft.com/office/drawing/2014/main" id="{A4D0A976-CBD4-4187-9C27-1E6302A2A1F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164288" y="2859782"/>
            <a:ext cx="1785622" cy="1707679"/>
          </a:xfrm>
          <a:prstGeom prst="rect">
            <a:avLst/>
          </a:prstGeom>
        </p:spPr>
      </p:pic>
      <p:pic>
        <p:nvPicPr>
          <p:cNvPr id="39" name="Grafik 38">
            <a:extLst>
              <a:ext uri="{FF2B5EF4-FFF2-40B4-BE49-F238E27FC236}">
                <a16:creationId xmlns:a16="http://schemas.microsoft.com/office/drawing/2014/main" id="{E3D0CB09-144F-480F-8839-8D20D1E0FCDA}"/>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372200" y="3723878"/>
            <a:ext cx="742034" cy="761769"/>
          </a:xfrm>
          <a:prstGeom prst="rect">
            <a:avLst/>
          </a:prstGeom>
        </p:spPr>
      </p:pic>
      <p:sp>
        <p:nvSpPr>
          <p:cNvPr id="16" name="Titel 1">
            <a:extLst>
              <a:ext uri="{FF2B5EF4-FFF2-40B4-BE49-F238E27FC236}">
                <a16:creationId xmlns:a16="http://schemas.microsoft.com/office/drawing/2014/main" id="{9ABE8D99-DEF7-44CA-86CE-C156ACE63F07}"/>
              </a:ext>
            </a:extLst>
          </p:cNvPr>
          <p:cNvSpPr txBox="1">
            <a:spLocks/>
          </p:cNvSpPr>
          <p:nvPr/>
        </p:nvSpPr>
        <p:spPr>
          <a:xfrm>
            <a:off x="179512" y="1"/>
            <a:ext cx="7593880" cy="339502"/>
          </a:xfrm>
          <a:prstGeom prst="rect">
            <a:avLst/>
          </a:prstGeom>
        </p:spPr>
        <p:txBody>
          <a:bodyPr/>
          <a:lstStyle>
            <a:lvl1pPr algn="ctr" defTabSz="914400" rtl="0" eaLnBrk="1" latinLnBrk="0" hangingPunct="1">
              <a:spcBef>
                <a:spcPct val="0"/>
              </a:spcBef>
              <a:buNone/>
              <a:defRPr sz="2800" kern="1200">
                <a:solidFill>
                  <a:schemeClr val="accent1"/>
                </a:solidFill>
                <a:latin typeface="+mj-lt"/>
                <a:ea typeface="+mj-ea"/>
                <a:cs typeface="+mj-cs"/>
              </a:defRPr>
            </a:lvl1pPr>
          </a:lstStyle>
          <a:p>
            <a:pPr algn="l"/>
            <a:endParaRPr lang="de-DE" sz="1400" dirty="0"/>
          </a:p>
        </p:txBody>
      </p:sp>
      <p:sp>
        <p:nvSpPr>
          <p:cNvPr id="2" name="Titel 1">
            <a:extLst>
              <a:ext uri="{FF2B5EF4-FFF2-40B4-BE49-F238E27FC236}">
                <a16:creationId xmlns:a16="http://schemas.microsoft.com/office/drawing/2014/main" id="{68C45B78-1178-4112-B960-46F2A9CBC728}"/>
              </a:ext>
            </a:extLst>
          </p:cNvPr>
          <p:cNvSpPr>
            <a:spLocks noGrp="1"/>
          </p:cNvSpPr>
          <p:nvPr>
            <p:ph type="title"/>
          </p:nvPr>
        </p:nvSpPr>
        <p:spPr>
          <a:xfrm>
            <a:off x="179512" y="201988"/>
            <a:ext cx="8640960" cy="533498"/>
          </a:xfrm>
        </p:spPr>
        <p:txBody>
          <a:bodyPr/>
          <a:lstStyle/>
          <a:p>
            <a:pPr algn="l"/>
            <a:r>
              <a:rPr lang="de-DE" sz="1400" dirty="0"/>
              <a:t>Grafische Elemente: </a:t>
            </a:r>
            <a:br>
              <a:rPr lang="de-DE" sz="1400" dirty="0"/>
            </a:br>
            <a:r>
              <a:rPr lang="de-DE" sz="1000" dirty="0">
                <a:solidFill>
                  <a:schemeClr val="bg1">
                    <a:lumMod val="50000"/>
                  </a:schemeClr>
                </a:solidFill>
              </a:rPr>
              <a:t>Nutzen Sie diese grafischen Elemente, in dem Sie sie kopieren und in die Vorlage einfügen. Sie können Elemente mehrfach und in unterschiedlicher Größe verwenden und beliebig anordnen. Bei Bedarf nutzen Sie z.B. auch de Piktogramm von </a:t>
            </a:r>
            <a:r>
              <a:rPr lang="de-DE" sz="1000" dirty="0" err="1">
                <a:solidFill>
                  <a:schemeClr val="bg1">
                    <a:lumMod val="50000"/>
                  </a:schemeClr>
                </a:solidFill>
              </a:rPr>
              <a:t>Powerpoint</a:t>
            </a:r>
            <a:r>
              <a:rPr lang="de-DE" sz="1000" dirty="0">
                <a:solidFill>
                  <a:schemeClr val="bg1">
                    <a:lumMod val="50000"/>
                  </a:schemeClr>
                </a:solidFill>
              </a:rPr>
              <a:t>.</a:t>
            </a:r>
            <a:endParaRPr lang="de-DE" sz="1400" dirty="0"/>
          </a:p>
        </p:txBody>
      </p:sp>
    </p:spTree>
    <p:extLst>
      <p:ext uri="{BB962C8B-B14F-4D97-AF65-F5344CB8AC3E}">
        <p14:creationId xmlns:p14="http://schemas.microsoft.com/office/powerpoint/2010/main" val="2272652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0ED741-64C2-4BDD-BB16-B2119B167FF3}"/>
              </a:ext>
            </a:extLst>
          </p:cNvPr>
          <p:cNvSpPr>
            <a:spLocks noGrp="1"/>
          </p:cNvSpPr>
          <p:nvPr>
            <p:ph type="title"/>
          </p:nvPr>
        </p:nvSpPr>
        <p:spPr>
          <a:xfrm>
            <a:off x="179512" y="0"/>
            <a:ext cx="7593880" cy="390972"/>
          </a:xfrm>
        </p:spPr>
        <p:txBody>
          <a:bodyPr/>
          <a:lstStyle/>
          <a:p>
            <a:pPr algn="l"/>
            <a:r>
              <a:rPr lang="de-DE" sz="1400" dirty="0"/>
              <a:t>Mögliche Systemelemente zur Inspiration</a:t>
            </a:r>
          </a:p>
        </p:txBody>
      </p:sp>
      <p:sp>
        <p:nvSpPr>
          <p:cNvPr id="3" name="Inhaltsplatzhalter 2">
            <a:extLst>
              <a:ext uri="{FF2B5EF4-FFF2-40B4-BE49-F238E27FC236}">
                <a16:creationId xmlns:a16="http://schemas.microsoft.com/office/drawing/2014/main" id="{1B6C5AFC-C147-4922-8217-F76F408152CF}"/>
              </a:ext>
            </a:extLst>
          </p:cNvPr>
          <p:cNvSpPr>
            <a:spLocks noGrp="1"/>
          </p:cNvSpPr>
          <p:nvPr>
            <p:ph idx="1"/>
          </p:nvPr>
        </p:nvSpPr>
        <p:spPr>
          <a:xfrm>
            <a:off x="172841" y="301000"/>
            <a:ext cx="6782502" cy="232233"/>
          </a:xfrm>
        </p:spPr>
        <p:txBody>
          <a:bodyPr>
            <a:normAutofit/>
          </a:bodyPr>
          <a:lstStyle/>
          <a:p>
            <a:r>
              <a:rPr lang="de-DE" sz="1050" dirty="0">
                <a:solidFill>
                  <a:schemeClr val="bg1">
                    <a:lumMod val="50000"/>
                  </a:schemeClr>
                </a:solidFill>
              </a:rPr>
              <a:t>Hier einige Vorschläge für die Bewohner des Ökosystems.</a:t>
            </a:r>
            <a:endParaRPr lang="de-DE" dirty="0">
              <a:solidFill>
                <a:schemeClr val="bg1">
                  <a:lumMod val="50000"/>
                </a:schemeClr>
              </a:solidFill>
            </a:endParaRPr>
          </a:p>
        </p:txBody>
      </p:sp>
      <p:sp>
        <p:nvSpPr>
          <p:cNvPr id="8" name="Sprechblase: rechteckig 7">
            <a:extLst>
              <a:ext uri="{FF2B5EF4-FFF2-40B4-BE49-F238E27FC236}">
                <a16:creationId xmlns:a16="http://schemas.microsoft.com/office/drawing/2014/main" id="{59A434F8-9434-4FA5-91C8-7EAE5A6BC317}"/>
              </a:ext>
            </a:extLst>
          </p:cNvPr>
          <p:cNvSpPr/>
          <p:nvPr/>
        </p:nvSpPr>
        <p:spPr>
          <a:xfrm>
            <a:off x="2965732" y="1132312"/>
            <a:ext cx="1100723" cy="465125"/>
          </a:xfrm>
          <a:prstGeom prst="wedgeRectCallout">
            <a:avLst/>
          </a:prstGeom>
          <a:solidFill>
            <a:schemeClr val="accent2">
              <a:lumMod val="60000"/>
              <a:lumOff val="40000"/>
              <a:alpha val="5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25" dirty="0">
                <a:solidFill>
                  <a:schemeClr val="tx1"/>
                </a:solidFill>
              </a:rPr>
              <a:t>Lieferanten</a:t>
            </a:r>
          </a:p>
          <a:p>
            <a:pPr algn="ctr"/>
            <a:r>
              <a:rPr lang="de-DE" sz="825" dirty="0">
                <a:solidFill>
                  <a:schemeClr val="tx1"/>
                </a:solidFill>
              </a:rPr>
              <a:t>…</a:t>
            </a:r>
          </a:p>
        </p:txBody>
      </p:sp>
      <p:sp>
        <p:nvSpPr>
          <p:cNvPr id="9" name="Sprechblase: rechteckig 8">
            <a:extLst>
              <a:ext uri="{FF2B5EF4-FFF2-40B4-BE49-F238E27FC236}">
                <a16:creationId xmlns:a16="http://schemas.microsoft.com/office/drawing/2014/main" id="{3D795AAF-C9E3-4047-B9D5-00A9378F3CF3}"/>
              </a:ext>
            </a:extLst>
          </p:cNvPr>
          <p:cNvSpPr/>
          <p:nvPr/>
        </p:nvSpPr>
        <p:spPr>
          <a:xfrm>
            <a:off x="3328871" y="1775304"/>
            <a:ext cx="774998" cy="314908"/>
          </a:xfrm>
          <a:prstGeom prst="wedgeRectCallout">
            <a:avLst/>
          </a:prstGeom>
          <a:solidFill>
            <a:schemeClr val="accent2">
              <a:lumMod val="60000"/>
              <a:lumOff val="40000"/>
              <a:alpha val="5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25" dirty="0">
                <a:solidFill>
                  <a:schemeClr val="tx1"/>
                </a:solidFill>
              </a:rPr>
              <a:t>Hersteller</a:t>
            </a:r>
          </a:p>
        </p:txBody>
      </p:sp>
      <p:sp>
        <p:nvSpPr>
          <p:cNvPr id="10" name="Sprechblase: rechteckig 9">
            <a:extLst>
              <a:ext uri="{FF2B5EF4-FFF2-40B4-BE49-F238E27FC236}">
                <a16:creationId xmlns:a16="http://schemas.microsoft.com/office/drawing/2014/main" id="{0EC608F9-DBCB-4A38-A0A9-0EDE09128DD6}"/>
              </a:ext>
            </a:extLst>
          </p:cNvPr>
          <p:cNvSpPr/>
          <p:nvPr/>
        </p:nvSpPr>
        <p:spPr>
          <a:xfrm>
            <a:off x="2895069" y="2148155"/>
            <a:ext cx="865646" cy="314908"/>
          </a:xfrm>
          <a:prstGeom prst="wedgeRectCallout">
            <a:avLst/>
          </a:prstGeom>
          <a:solidFill>
            <a:schemeClr val="accent2">
              <a:lumMod val="60000"/>
              <a:lumOff val="40000"/>
              <a:alpha val="5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25" dirty="0">
                <a:solidFill>
                  <a:schemeClr val="tx1"/>
                </a:solidFill>
              </a:rPr>
              <a:t>Großhändler</a:t>
            </a:r>
          </a:p>
        </p:txBody>
      </p:sp>
      <p:sp>
        <p:nvSpPr>
          <p:cNvPr id="11" name="Sprechblase: rechteckig 10">
            <a:extLst>
              <a:ext uri="{FF2B5EF4-FFF2-40B4-BE49-F238E27FC236}">
                <a16:creationId xmlns:a16="http://schemas.microsoft.com/office/drawing/2014/main" id="{82DECEE4-35B2-4739-AEB0-72EE41646DB3}"/>
              </a:ext>
            </a:extLst>
          </p:cNvPr>
          <p:cNvSpPr/>
          <p:nvPr/>
        </p:nvSpPr>
        <p:spPr>
          <a:xfrm>
            <a:off x="3249420" y="2528226"/>
            <a:ext cx="933900" cy="420952"/>
          </a:xfrm>
          <a:prstGeom prst="wedgeRectCallout">
            <a:avLst/>
          </a:prstGeom>
          <a:solidFill>
            <a:schemeClr val="accent2">
              <a:lumMod val="60000"/>
              <a:lumOff val="40000"/>
              <a:alpha val="5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25" dirty="0">
                <a:solidFill>
                  <a:schemeClr val="tx1"/>
                </a:solidFill>
              </a:rPr>
              <a:t>Dienstleister</a:t>
            </a:r>
          </a:p>
        </p:txBody>
      </p:sp>
      <p:sp>
        <p:nvSpPr>
          <p:cNvPr id="16" name="Sprechblase: rechteckig 15">
            <a:extLst>
              <a:ext uri="{FF2B5EF4-FFF2-40B4-BE49-F238E27FC236}">
                <a16:creationId xmlns:a16="http://schemas.microsoft.com/office/drawing/2014/main" id="{BCF2E691-0169-4E60-960E-4DCC326254BF}"/>
              </a:ext>
            </a:extLst>
          </p:cNvPr>
          <p:cNvSpPr/>
          <p:nvPr/>
        </p:nvSpPr>
        <p:spPr>
          <a:xfrm>
            <a:off x="4885050" y="1046529"/>
            <a:ext cx="1273474" cy="384900"/>
          </a:xfrm>
          <a:prstGeom prst="wedgeRectCallout">
            <a:avLst/>
          </a:prstGeom>
          <a:solidFill>
            <a:schemeClr val="accent2">
              <a:lumMod val="60000"/>
              <a:lumOff val="40000"/>
              <a:alpha val="5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25" dirty="0">
                <a:solidFill>
                  <a:schemeClr val="tx1"/>
                </a:solidFill>
              </a:rPr>
              <a:t>Partner</a:t>
            </a:r>
          </a:p>
        </p:txBody>
      </p:sp>
      <p:sp>
        <p:nvSpPr>
          <p:cNvPr id="17" name="Sprechblase: rechteckig 16">
            <a:extLst>
              <a:ext uri="{FF2B5EF4-FFF2-40B4-BE49-F238E27FC236}">
                <a16:creationId xmlns:a16="http://schemas.microsoft.com/office/drawing/2014/main" id="{51F4C375-F4E2-4668-8E35-5019C4CD01C7}"/>
              </a:ext>
            </a:extLst>
          </p:cNvPr>
          <p:cNvSpPr/>
          <p:nvPr/>
        </p:nvSpPr>
        <p:spPr>
          <a:xfrm>
            <a:off x="4873554" y="1679136"/>
            <a:ext cx="1273474" cy="442592"/>
          </a:xfrm>
          <a:prstGeom prst="wedgeRectCallout">
            <a:avLst/>
          </a:prstGeom>
          <a:solidFill>
            <a:schemeClr val="accent2">
              <a:lumMod val="60000"/>
              <a:lumOff val="40000"/>
              <a:alpha val="5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25" dirty="0">
                <a:solidFill>
                  <a:schemeClr val="tx1"/>
                </a:solidFill>
              </a:rPr>
              <a:t>Vertriebspartner</a:t>
            </a:r>
          </a:p>
        </p:txBody>
      </p:sp>
      <p:sp>
        <p:nvSpPr>
          <p:cNvPr id="18" name="Sprechblase: rechteckig 17">
            <a:extLst>
              <a:ext uri="{FF2B5EF4-FFF2-40B4-BE49-F238E27FC236}">
                <a16:creationId xmlns:a16="http://schemas.microsoft.com/office/drawing/2014/main" id="{DFDBC2E6-8D01-44EB-B1BD-ADA92F7D9ACE}"/>
              </a:ext>
            </a:extLst>
          </p:cNvPr>
          <p:cNvSpPr/>
          <p:nvPr/>
        </p:nvSpPr>
        <p:spPr>
          <a:xfrm>
            <a:off x="390142" y="1132312"/>
            <a:ext cx="1442930" cy="526734"/>
          </a:xfrm>
          <a:prstGeom prst="wedgeRectCallout">
            <a:avLst/>
          </a:prstGeom>
          <a:solidFill>
            <a:schemeClr val="accent2">
              <a:lumMod val="60000"/>
              <a:lumOff val="40000"/>
              <a:alpha val="5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25" dirty="0">
                <a:solidFill>
                  <a:schemeClr val="tx1"/>
                </a:solidFill>
              </a:rPr>
              <a:t>Mein Unternehmen</a:t>
            </a:r>
            <a:br>
              <a:rPr lang="de-DE" sz="825" dirty="0">
                <a:solidFill>
                  <a:schemeClr val="tx1"/>
                </a:solidFill>
              </a:rPr>
            </a:br>
            <a:r>
              <a:rPr lang="de-DE" sz="825" dirty="0">
                <a:solidFill>
                  <a:schemeClr val="tx1"/>
                </a:solidFill>
              </a:rPr>
              <a:t>…</a:t>
            </a:r>
          </a:p>
        </p:txBody>
      </p:sp>
      <p:sp>
        <p:nvSpPr>
          <p:cNvPr id="19" name="Sprechblase: rechteckig 18">
            <a:extLst>
              <a:ext uri="{FF2B5EF4-FFF2-40B4-BE49-F238E27FC236}">
                <a16:creationId xmlns:a16="http://schemas.microsoft.com/office/drawing/2014/main" id="{FF6EAEE8-9785-4134-BF99-3B1F40FEEC83}"/>
              </a:ext>
            </a:extLst>
          </p:cNvPr>
          <p:cNvSpPr/>
          <p:nvPr/>
        </p:nvSpPr>
        <p:spPr>
          <a:xfrm>
            <a:off x="396283" y="1837153"/>
            <a:ext cx="863349" cy="318942"/>
          </a:xfrm>
          <a:prstGeom prst="wedgeRectCallout">
            <a:avLst/>
          </a:prstGeom>
          <a:solidFill>
            <a:schemeClr val="accent2">
              <a:lumMod val="60000"/>
              <a:lumOff val="40000"/>
              <a:alpha val="5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25" dirty="0">
                <a:solidFill>
                  <a:schemeClr val="tx1"/>
                </a:solidFill>
              </a:rPr>
              <a:t>Kunde</a:t>
            </a:r>
          </a:p>
          <a:p>
            <a:pPr algn="ctr"/>
            <a:r>
              <a:rPr lang="de-DE" sz="825" dirty="0">
                <a:solidFill>
                  <a:schemeClr val="tx1"/>
                </a:solidFill>
              </a:rPr>
              <a:t>…</a:t>
            </a:r>
          </a:p>
        </p:txBody>
      </p:sp>
      <p:sp>
        <p:nvSpPr>
          <p:cNvPr id="20" name="Sprechblase: rechteckig 19">
            <a:extLst>
              <a:ext uri="{FF2B5EF4-FFF2-40B4-BE49-F238E27FC236}">
                <a16:creationId xmlns:a16="http://schemas.microsoft.com/office/drawing/2014/main" id="{658B800F-853E-49A8-9FDF-6B7F44F795B8}"/>
              </a:ext>
            </a:extLst>
          </p:cNvPr>
          <p:cNvSpPr/>
          <p:nvPr/>
        </p:nvSpPr>
        <p:spPr>
          <a:xfrm>
            <a:off x="1360861" y="1804174"/>
            <a:ext cx="1273474" cy="384900"/>
          </a:xfrm>
          <a:prstGeom prst="wedgeRectCallout">
            <a:avLst/>
          </a:prstGeom>
          <a:solidFill>
            <a:srgbClr val="0070C0">
              <a:alpha val="5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25" dirty="0">
                <a:solidFill>
                  <a:schemeClr val="tx1"/>
                </a:solidFill>
              </a:rPr>
              <a:t>Kundenbedürfnis(se) / Wertversprechen</a:t>
            </a:r>
          </a:p>
        </p:txBody>
      </p:sp>
      <p:sp>
        <p:nvSpPr>
          <p:cNvPr id="22" name="Sprechblase: rechteckig 21">
            <a:extLst>
              <a:ext uri="{FF2B5EF4-FFF2-40B4-BE49-F238E27FC236}">
                <a16:creationId xmlns:a16="http://schemas.microsoft.com/office/drawing/2014/main" id="{6459BC82-3E70-4672-B5DD-2BA2515A70A6}"/>
              </a:ext>
            </a:extLst>
          </p:cNvPr>
          <p:cNvSpPr/>
          <p:nvPr/>
        </p:nvSpPr>
        <p:spPr>
          <a:xfrm>
            <a:off x="378863" y="2412191"/>
            <a:ext cx="1273474" cy="384900"/>
          </a:xfrm>
          <a:prstGeom prst="wedgeRectCallout">
            <a:avLst>
              <a:gd name="adj1" fmla="val -15434"/>
              <a:gd name="adj2" fmla="val -83971"/>
            </a:avLst>
          </a:prstGeom>
          <a:solidFill>
            <a:schemeClr val="accent2">
              <a:lumMod val="60000"/>
              <a:lumOff val="40000"/>
              <a:alpha val="5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25" dirty="0">
                <a:solidFill>
                  <a:schemeClr val="tx1"/>
                </a:solidFill>
              </a:rPr>
              <a:t>…</a:t>
            </a:r>
          </a:p>
        </p:txBody>
      </p:sp>
      <p:sp>
        <p:nvSpPr>
          <p:cNvPr id="32" name="Sprechblase: rechteckig 31">
            <a:extLst>
              <a:ext uri="{FF2B5EF4-FFF2-40B4-BE49-F238E27FC236}">
                <a16:creationId xmlns:a16="http://schemas.microsoft.com/office/drawing/2014/main" id="{6E3386F7-E6CE-4A1D-83F7-12ADF46A6215}"/>
              </a:ext>
            </a:extLst>
          </p:cNvPr>
          <p:cNvSpPr/>
          <p:nvPr/>
        </p:nvSpPr>
        <p:spPr>
          <a:xfrm>
            <a:off x="6770281" y="1036787"/>
            <a:ext cx="1364078" cy="384900"/>
          </a:xfrm>
          <a:prstGeom prst="wedgeRectCallout">
            <a:avLst/>
          </a:prstGeom>
          <a:solidFill>
            <a:schemeClr val="accent2">
              <a:lumMod val="60000"/>
              <a:lumOff val="40000"/>
              <a:alpha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25" dirty="0">
                <a:solidFill>
                  <a:schemeClr val="tx1"/>
                </a:solidFill>
              </a:rPr>
              <a:t>Wettbewerber</a:t>
            </a:r>
          </a:p>
        </p:txBody>
      </p:sp>
      <p:sp>
        <p:nvSpPr>
          <p:cNvPr id="49" name="Sprechblase: rechteckig 48">
            <a:extLst>
              <a:ext uri="{FF2B5EF4-FFF2-40B4-BE49-F238E27FC236}">
                <a16:creationId xmlns:a16="http://schemas.microsoft.com/office/drawing/2014/main" id="{9609ACDA-DC56-40ED-8B72-E64E6094F2E4}"/>
              </a:ext>
            </a:extLst>
          </p:cNvPr>
          <p:cNvSpPr/>
          <p:nvPr/>
        </p:nvSpPr>
        <p:spPr>
          <a:xfrm>
            <a:off x="4911894" y="2412191"/>
            <a:ext cx="1242979" cy="841704"/>
          </a:xfrm>
          <a:prstGeom prst="wedgeRectCallout">
            <a:avLst>
              <a:gd name="adj1" fmla="val -21344"/>
              <a:gd name="adj2" fmla="val 81361"/>
            </a:avLst>
          </a:prstGeom>
          <a:solidFill>
            <a:schemeClr val="accent2">
              <a:lumMod val="60000"/>
              <a:lumOff val="40000"/>
              <a:alpha val="5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25" dirty="0">
                <a:solidFill>
                  <a:schemeClr val="tx1"/>
                </a:solidFill>
              </a:rPr>
              <a:t>…</a:t>
            </a:r>
          </a:p>
        </p:txBody>
      </p:sp>
      <p:sp>
        <p:nvSpPr>
          <p:cNvPr id="50" name="Sprechblase: rechteckig 49">
            <a:extLst>
              <a:ext uri="{FF2B5EF4-FFF2-40B4-BE49-F238E27FC236}">
                <a16:creationId xmlns:a16="http://schemas.microsoft.com/office/drawing/2014/main" id="{895CAB39-D4D5-450A-BE60-C5D82122356B}"/>
              </a:ext>
            </a:extLst>
          </p:cNvPr>
          <p:cNvSpPr/>
          <p:nvPr/>
        </p:nvSpPr>
        <p:spPr>
          <a:xfrm>
            <a:off x="406938" y="2936341"/>
            <a:ext cx="1273474" cy="384900"/>
          </a:xfrm>
          <a:prstGeom prst="wedgeRectCallout">
            <a:avLst>
              <a:gd name="adj1" fmla="val -21373"/>
              <a:gd name="adj2" fmla="val 75004"/>
            </a:avLst>
          </a:prstGeom>
          <a:solidFill>
            <a:schemeClr val="accent2">
              <a:lumMod val="60000"/>
              <a:lumOff val="40000"/>
              <a:alpha val="5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25" dirty="0">
                <a:solidFill>
                  <a:schemeClr val="tx1"/>
                </a:solidFill>
              </a:rPr>
              <a:t>…</a:t>
            </a:r>
          </a:p>
        </p:txBody>
      </p:sp>
      <p:sp>
        <p:nvSpPr>
          <p:cNvPr id="53" name="Sprechblase: rechteckig 52">
            <a:extLst>
              <a:ext uri="{FF2B5EF4-FFF2-40B4-BE49-F238E27FC236}">
                <a16:creationId xmlns:a16="http://schemas.microsoft.com/office/drawing/2014/main" id="{C23490CF-FBC5-465F-A617-742A32604277}"/>
              </a:ext>
            </a:extLst>
          </p:cNvPr>
          <p:cNvSpPr/>
          <p:nvPr/>
        </p:nvSpPr>
        <p:spPr>
          <a:xfrm>
            <a:off x="3269662" y="3133739"/>
            <a:ext cx="933900" cy="420952"/>
          </a:xfrm>
          <a:prstGeom prst="wedgeRectCallout">
            <a:avLst>
              <a:gd name="adj1" fmla="val 60147"/>
              <a:gd name="adj2" fmla="val -7730"/>
            </a:avLst>
          </a:prstGeom>
          <a:solidFill>
            <a:schemeClr val="accent2">
              <a:lumMod val="60000"/>
              <a:lumOff val="40000"/>
              <a:alpha val="5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25" dirty="0">
                <a:solidFill>
                  <a:schemeClr val="tx1"/>
                </a:solidFill>
              </a:rPr>
              <a:t>…</a:t>
            </a:r>
          </a:p>
        </p:txBody>
      </p:sp>
      <p:sp>
        <p:nvSpPr>
          <p:cNvPr id="54" name="Sprechblase: rechteckig 53">
            <a:extLst>
              <a:ext uri="{FF2B5EF4-FFF2-40B4-BE49-F238E27FC236}">
                <a16:creationId xmlns:a16="http://schemas.microsoft.com/office/drawing/2014/main" id="{0C9E5348-35D6-4BDE-A282-1239CD610EE1}"/>
              </a:ext>
            </a:extLst>
          </p:cNvPr>
          <p:cNvSpPr/>
          <p:nvPr/>
        </p:nvSpPr>
        <p:spPr>
          <a:xfrm>
            <a:off x="6815583" y="1814608"/>
            <a:ext cx="1273474" cy="236299"/>
          </a:xfrm>
          <a:prstGeom prst="wedgeRectCallout">
            <a:avLst>
              <a:gd name="adj1" fmla="val -24612"/>
              <a:gd name="adj2" fmla="val -126619"/>
            </a:avLst>
          </a:prstGeom>
          <a:solidFill>
            <a:schemeClr val="accent2">
              <a:lumMod val="60000"/>
              <a:lumOff val="40000"/>
              <a:alpha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25" dirty="0">
                <a:solidFill>
                  <a:schemeClr val="tx1"/>
                </a:solidFill>
              </a:rPr>
              <a:t>…</a:t>
            </a:r>
          </a:p>
        </p:txBody>
      </p:sp>
      <p:sp>
        <p:nvSpPr>
          <p:cNvPr id="55" name="Sprechblase: rechteckig 54">
            <a:extLst>
              <a:ext uri="{FF2B5EF4-FFF2-40B4-BE49-F238E27FC236}">
                <a16:creationId xmlns:a16="http://schemas.microsoft.com/office/drawing/2014/main" id="{CCDA2B6D-4464-4C51-B051-33854B0789F9}"/>
              </a:ext>
            </a:extLst>
          </p:cNvPr>
          <p:cNvSpPr/>
          <p:nvPr/>
        </p:nvSpPr>
        <p:spPr>
          <a:xfrm>
            <a:off x="2204756" y="3138225"/>
            <a:ext cx="933900" cy="420952"/>
          </a:xfrm>
          <a:prstGeom prst="wedgeRectCallout">
            <a:avLst>
              <a:gd name="adj1" fmla="val -9790"/>
              <a:gd name="adj2" fmla="val -84492"/>
            </a:avLst>
          </a:prstGeom>
          <a:solidFill>
            <a:schemeClr val="accent2">
              <a:lumMod val="60000"/>
              <a:lumOff val="40000"/>
              <a:alpha val="5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825" dirty="0">
              <a:solidFill>
                <a:schemeClr val="tx1"/>
              </a:solidFill>
            </a:endParaRPr>
          </a:p>
        </p:txBody>
      </p:sp>
      <p:sp>
        <p:nvSpPr>
          <p:cNvPr id="56" name="Sprechblase: rechteckig 55">
            <a:extLst>
              <a:ext uri="{FF2B5EF4-FFF2-40B4-BE49-F238E27FC236}">
                <a16:creationId xmlns:a16="http://schemas.microsoft.com/office/drawing/2014/main" id="{62EB7361-60CA-4DA7-9E25-63085960506D}"/>
              </a:ext>
            </a:extLst>
          </p:cNvPr>
          <p:cNvSpPr/>
          <p:nvPr/>
        </p:nvSpPr>
        <p:spPr>
          <a:xfrm>
            <a:off x="2393992" y="3874729"/>
            <a:ext cx="933900" cy="420952"/>
          </a:xfrm>
          <a:prstGeom prst="wedgeRectCallout">
            <a:avLst>
              <a:gd name="adj1" fmla="val -65740"/>
              <a:gd name="adj2" fmla="val -2830"/>
            </a:avLst>
          </a:prstGeom>
          <a:solidFill>
            <a:schemeClr val="accent2">
              <a:lumMod val="60000"/>
              <a:lumOff val="40000"/>
              <a:alpha val="5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25" dirty="0">
                <a:solidFill>
                  <a:schemeClr val="tx1"/>
                </a:solidFill>
              </a:rPr>
              <a:t>…</a:t>
            </a:r>
          </a:p>
        </p:txBody>
      </p:sp>
      <p:sp>
        <p:nvSpPr>
          <p:cNvPr id="57" name="Sprechblase: rechteckig 56">
            <a:extLst>
              <a:ext uri="{FF2B5EF4-FFF2-40B4-BE49-F238E27FC236}">
                <a16:creationId xmlns:a16="http://schemas.microsoft.com/office/drawing/2014/main" id="{1925E3AA-F33A-4BAD-9AEB-10630E1ADD7A}"/>
              </a:ext>
            </a:extLst>
          </p:cNvPr>
          <p:cNvSpPr/>
          <p:nvPr/>
        </p:nvSpPr>
        <p:spPr>
          <a:xfrm>
            <a:off x="6770281" y="3138225"/>
            <a:ext cx="1273474" cy="513645"/>
          </a:xfrm>
          <a:prstGeom prst="wedgeRectCallout">
            <a:avLst>
              <a:gd name="adj1" fmla="val 60688"/>
              <a:gd name="adj2" fmla="val 929"/>
            </a:avLst>
          </a:prstGeom>
          <a:solidFill>
            <a:schemeClr val="accent2">
              <a:lumMod val="60000"/>
              <a:lumOff val="40000"/>
              <a:alpha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25" dirty="0">
                <a:solidFill>
                  <a:schemeClr val="tx1"/>
                </a:solidFill>
              </a:rPr>
              <a:t>…</a:t>
            </a:r>
          </a:p>
        </p:txBody>
      </p:sp>
      <p:sp>
        <p:nvSpPr>
          <p:cNvPr id="58" name="Sprechblase: rechteckig 57">
            <a:extLst>
              <a:ext uri="{FF2B5EF4-FFF2-40B4-BE49-F238E27FC236}">
                <a16:creationId xmlns:a16="http://schemas.microsoft.com/office/drawing/2014/main" id="{4E1DB058-D146-4B9A-8780-505EA5C6124C}"/>
              </a:ext>
            </a:extLst>
          </p:cNvPr>
          <p:cNvSpPr/>
          <p:nvPr/>
        </p:nvSpPr>
        <p:spPr>
          <a:xfrm>
            <a:off x="7020272" y="2272706"/>
            <a:ext cx="1273474" cy="236299"/>
          </a:xfrm>
          <a:prstGeom prst="wedgeRectCallout">
            <a:avLst>
              <a:gd name="adj1" fmla="val 27756"/>
              <a:gd name="adj2" fmla="val -103343"/>
            </a:avLst>
          </a:prstGeom>
          <a:solidFill>
            <a:schemeClr val="accent2">
              <a:lumMod val="60000"/>
              <a:lumOff val="40000"/>
              <a:alpha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25" dirty="0">
                <a:solidFill>
                  <a:schemeClr val="tx1"/>
                </a:solidFill>
              </a:rPr>
              <a:t>…</a:t>
            </a:r>
          </a:p>
        </p:txBody>
      </p:sp>
      <p:sp>
        <p:nvSpPr>
          <p:cNvPr id="59" name="Sprechblase: rechteckig 58">
            <a:extLst>
              <a:ext uri="{FF2B5EF4-FFF2-40B4-BE49-F238E27FC236}">
                <a16:creationId xmlns:a16="http://schemas.microsoft.com/office/drawing/2014/main" id="{E04365AC-7DE4-4F04-B0E6-3E50294FB06E}"/>
              </a:ext>
            </a:extLst>
          </p:cNvPr>
          <p:cNvSpPr/>
          <p:nvPr/>
        </p:nvSpPr>
        <p:spPr>
          <a:xfrm>
            <a:off x="7141511" y="2712879"/>
            <a:ext cx="1273474" cy="236299"/>
          </a:xfrm>
          <a:prstGeom prst="wedgeRectCallout">
            <a:avLst>
              <a:gd name="adj1" fmla="val -22453"/>
              <a:gd name="adj2" fmla="val 82866"/>
            </a:avLst>
          </a:prstGeom>
          <a:solidFill>
            <a:schemeClr val="accent2">
              <a:lumMod val="60000"/>
              <a:lumOff val="40000"/>
              <a:alpha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25" dirty="0">
                <a:solidFill>
                  <a:schemeClr val="tx1"/>
                </a:solidFill>
              </a:rPr>
              <a:t>…</a:t>
            </a:r>
          </a:p>
        </p:txBody>
      </p:sp>
    </p:spTree>
    <p:extLst>
      <p:ext uri="{BB962C8B-B14F-4D97-AF65-F5344CB8AC3E}">
        <p14:creationId xmlns:p14="http://schemas.microsoft.com/office/powerpoint/2010/main" val="1777777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0ED741-64C2-4BDD-BB16-B2119B167FF3}"/>
              </a:ext>
            </a:extLst>
          </p:cNvPr>
          <p:cNvSpPr>
            <a:spLocks noGrp="1"/>
          </p:cNvSpPr>
          <p:nvPr>
            <p:ph type="title"/>
          </p:nvPr>
        </p:nvSpPr>
        <p:spPr>
          <a:xfrm>
            <a:off x="159229" y="-20507"/>
            <a:ext cx="7593880" cy="390972"/>
          </a:xfrm>
        </p:spPr>
        <p:txBody>
          <a:bodyPr/>
          <a:lstStyle/>
          <a:p>
            <a:pPr algn="l"/>
            <a:r>
              <a:rPr lang="de-DE" sz="1400" dirty="0"/>
              <a:t>Mögliche Systemelemente zur Inspiration</a:t>
            </a:r>
          </a:p>
        </p:txBody>
      </p:sp>
      <p:sp>
        <p:nvSpPr>
          <p:cNvPr id="3" name="Inhaltsplatzhalter 2">
            <a:extLst>
              <a:ext uri="{FF2B5EF4-FFF2-40B4-BE49-F238E27FC236}">
                <a16:creationId xmlns:a16="http://schemas.microsoft.com/office/drawing/2014/main" id="{1B6C5AFC-C147-4922-8217-F76F408152CF}"/>
              </a:ext>
            </a:extLst>
          </p:cNvPr>
          <p:cNvSpPr>
            <a:spLocks noGrp="1"/>
          </p:cNvSpPr>
          <p:nvPr>
            <p:ph idx="1"/>
          </p:nvPr>
        </p:nvSpPr>
        <p:spPr>
          <a:xfrm>
            <a:off x="179511" y="267494"/>
            <a:ext cx="7593880" cy="364892"/>
          </a:xfrm>
        </p:spPr>
        <p:txBody>
          <a:bodyPr>
            <a:normAutofit/>
          </a:bodyPr>
          <a:lstStyle/>
          <a:p>
            <a:r>
              <a:rPr lang="de-DE" sz="1050" dirty="0">
                <a:solidFill>
                  <a:schemeClr val="bg1">
                    <a:lumMod val="50000"/>
                  </a:schemeClr>
                </a:solidFill>
              </a:rPr>
              <a:t>Hier einige Vorschläge für Prozesse, Strömungen, Entscheidungen, Trends in den Bereichen, die für Ihr Geschäftsumfeld bedeutsam sein können. Fügen Sie die Formen gern in Ihr Business-Ökosystem ein, um einzelne grafische Elemente zuzuordnen.</a:t>
            </a:r>
          </a:p>
        </p:txBody>
      </p:sp>
      <p:sp>
        <p:nvSpPr>
          <p:cNvPr id="8" name="Sprechblase: rechteckig 7">
            <a:extLst>
              <a:ext uri="{FF2B5EF4-FFF2-40B4-BE49-F238E27FC236}">
                <a16:creationId xmlns:a16="http://schemas.microsoft.com/office/drawing/2014/main" id="{59A434F8-9434-4FA5-91C8-7EAE5A6BC317}"/>
              </a:ext>
            </a:extLst>
          </p:cNvPr>
          <p:cNvSpPr/>
          <p:nvPr/>
        </p:nvSpPr>
        <p:spPr>
          <a:xfrm>
            <a:off x="2123728" y="1143945"/>
            <a:ext cx="1100723" cy="465125"/>
          </a:xfrm>
          <a:prstGeom prst="wedgeRectCallou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25" dirty="0">
                <a:solidFill>
                  <a:schemeClr val="tx1"/>
                </a:solidFill>
              </a:rPr>
              <a:t>Finanzmarkt</a:t>
            </a:r>
          </a:p>
        </p:txBody>
      </p:sp>
      <p:sp>
        <p:nvSpPr>
          <p:cNvPr id="9" name="Sprechblase: rechteckig 8">
            <a:extLst>
              <a:ext uri="{FF2B5EF4-FFF2-40B4-BE49-F238E27FC236}">
                <a16:creationId xmlns:a16="http://schemas.microsoft.com/office/drawing/2014/main" id="{3D795AAF-C9E3-4047-B9D5-00A9378F3CF3}"/>
              </a:ext>
            </a:extLst>
          </p:cNvPr>
          <p:cNvSpPr/>
          <p:nvPr/>
        </p:nvSpPr>
        <p:spPr>
          <a:xfrm>
            <a:off x="3428564" y="1126629"/>
            <a:ext cx="774998" cy="314908"/>
          </a:xfrm>
          <a:prstGeom prst="wedgeRectCallou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25" dirty="0">
                <a:solidFill>
                  <a:schemeClr val="tx1"/>
                </a:solidFill>
              </a:rPr>
              <a:t>Banken</a:t>
            </a:r>
          </a:p>
        </p:txBody>
      </p:sp>
      <p:sp>
        <p:nvSpPr>
          <p:cNvPr id="10" name="Sprechblase: rechteckig 9">
            <a:extLst>
              <a:ext uri="{FF2B5EF4-FFF2-40B4-BE49-F238E27FC236}">
                <a16:creationId xmlns:a16="http://schemas.microsoft.com/office/drawing/2014/main" id="{0EC608F9-DBCB-4A38-A0A9-0EDE09128DD6}"/>
              </a:ext>
            </a:extLst>
          </p:cNvPr>
          <p:cNvSpPr/>
          <p:nvPr/>
        </p:nvSpPr>
        <p:spPr>
          <a:xfrm>
            <a:off x="3349113" y="1661469"/>
            <a:ext cx="774998" cy="314908"/>
          </a:xfrm>
          <a:prstGeom prst="wedgeRectCallou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25" dirty="0">
                <a:solidFill>
                  <a:schemeClr val="tx1"/>
                </a:solidFill>
              </a:rPr>
              <a:t>Andere Finanzierer</a:t>
            </a:r>
          </a:p>
        </p:txBody>
      </p:sp>
      <p:sp>
        <p:nvSpPr>
          <p:cNvPr id="11" name="Sprechblase: rechteckig 10">
            <a:extLst>
              <a:ext uri="{FF2B5EF4-FFF2-40B4-BE49-F238E27FC236}">
                <a16:creationId xmlns:a16="http://schemas.microsoft.com/office/drawing/2014/main" id="{82DECEE4-35B2-4739-AEB0-72EE41646DB3}"/>
              </a:ext>
            </a:extLst>
          </p:cNvPr>
          <p:cNvSpPr/>
          <p:nvPr/>
        </p:nvSpPr>
        <p:spPr>
          <a:xfrm>
            <a:off x="3269662" y="2134106"/>
            <a:ext cx="933900" cy="420952"/>
          </a:xfrm>
          <a:prstGeom prst="wedgeRectCallou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25" dirty="0">
                <a:solidFill>
                  <a:schemeClr val="tx1"/>
                </a:solidFill>
              </a:rPr>
              <a:t>Finanzierungs-instrumente</a:t>
            </a:r>
          </a:p>
        </p:txBody>
      </p:sp>
      <p:sp>
        <p:nvSpPr>
          <p:cNvPr id="12" name="Sprechblase: rechteckig 11">
            <a:extLst>
              <a:ext uri="{FF2B5EF4-FFF2-40B4-BE49-F238E27FC236}">
                <a16:creationId xmlns:a16="http://schemas.microsoft.com/office/drawing/2014/main" id="{972F4765-9425-4CD5-92B4-126D933087A3}"/>
              </a:ext>
            </a:extLst>
          </p:cNvPr>
          <p:cNvSpPr/>
          <p:nvPr/>
        </p:nvSpPr>
        <p:spPr>
          <a:xfrm>
            <a:off x="3292402" y="3412419"/>
            <a:ext cx="1156552" cy="504056"/>
          </a:xfrm>
          <a:prstGeom prst="wedgeRectCallout">
            <a:avLst/>
          </a:prstGeom>
          <a:solidFill>
            <a:srgbClr val="FF6600">
              <a:alpha val="49804"/>
            </a:srgb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25" dirty="0">
                <a:solidFill>
                  <a:schemeClr val="tx1"/>
                </a:solidFill>
              </a:rPr>
              <a:t>Arbeitsmarkt /Personalwirtschaft</a:t>
            </a:r>
          </a:p>
        </p:txBody>
      </p:sp>
      <p:sp>
        <p:nvSpPr>
          <p:cNvPr id="13" name="Sprechblase: rechteckig 12">
            <a:extLst>
              <a:ext uri="{FF2B5EF4-FFF2-40B4-BE49-F238E27FC236}">
                <a16:creationId xmlns:a16="http://schemas.microsoft.com/office/drawing/2014/main" id="{F2113692-C275-4735-B00E-8EED91FB936B}"/>
              </a:ext>
            </a:extLst>
          </p:cNvPr>
          <p:cNvSpPr/>
          <p:nvPr/>
        </p:nvSpPr>
        <p:spPr>
          <a:xfrm>
            <a:off x="4551617" y="3401154"/>
            <a:ext cx="1156552" cy="288032"/>
          </a:xfrm>
          <a:prstGeom prst="wedgeRectCallout">
            <a:avLst/>
          </a:prstGeom>
          <a:solidFill>
            <a:srgbClr val="FF6600">
              <a:alpha val="49804"/>
            </a:srgb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25" dirty="0">
                <a:solidFill>
                  <a:schemeClr val="tx1"/>
                </a:solidFill>
              </a:rPr>
              <a:t>Fachkräfteangebot</a:t>
            </a:r>
          </a:p>
        </p:txBody>
      </p:sp>
      <p:sp>
        <p:nvSpPr>
          <p:cNvPr id="14" name="Sprechblase: rechteckig 13">
            <a:extLst>
              <a:ext uri="{FF2B5EF4-FFF2-40B4-BE49-F238E27FC236}">
                <a16:creationId xmlns:a16="http://schemas.microsoft.com/office/drawing/2014/main" id="{8C693363-994E-4698-9E77-F8F3A0D6F4EB}"/>
              </a:ext>
            </a:extLst>
          </p:cNvPr>
          <p:cNvSpPr/>
          <p:nvPr/>
        </p:nvSpPr>
        <p:spPr>
          <a:xfrm>
            <a:off x="3288789" y="4263483"/>
            <a:ext cx="1156552" cy="288032"/>
          </a:xfrm>
          <a:prstGeom prst="wedgeRectCallout">
            <a:avLst/>
          </a:prstGeom>
          <a:solidFill>
            <a:srgbClr val="FF6600">
              <a:alpha val="49804"/>
            </a:srgb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25" dirty="0">
                <a:solidFill>
                  <a:schemeClr val="tx1"/>
                </a:solidFill>
              </a:rPr>
              <a:t>Qualifizierung / Ausbildung</a:t>
            </a:r>
          </a:p>
        </p:txBody>
      </p:sp>
      <p:sp>
        <p:nvSpPr>
          <p:cNvPr id="15" name="Sprechblase: rechteckig 14">
            <a:extLst>
              <a:ext uri="{FF2B5EF4-FFF2-40B4-BE49-F238E27FC236}">
                <a16:creationId xmlns:a16="http://schemas.microsoft.com/office/drawing/2014/main" id="{FDB39ED1-D52B-443B-96D8-069F899A25C6}"/>
              </a:ext>
            </a:extLst>
          </p:cNvPr>
          <p:cNvSpPr/>
          <p:nvPr/>
        </p:nvSpPr>
        <p:spPr>
          <a:xfrm>
            <a:off x="4597176" y="4289349"/>
            <a:ext cx="1156552" cy="288032"/>
          </a:xfrm>
          <a:prstGeom prst="wedgeRectCallout">
            <a:avLst>
              <a:gd name="adj1" fmla="val -54717"/>
              <a:gd name="adj2" fmla="val -1948"/>
            </a:avLst>
          </a:prstGeom>
          <a:solidFill>
            <a:srgbClr val="FF6600">
              <a:alpha val="49804"/>
            </a:srgb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25" dirty="0">
                <a:solidFill>
                  <a:schemeClr val="tx1"/>
                </a:solidFill>
              </a:rPr>
              <a:t>New Work</a:t>
            </a:r>
          </a:p>
        </p:txBody>
      </p:sp>
      <p:sp>
        <p:nvSpPr>
          <p:cNvPr id="16" name="Sprechblase: rechteckig 15">
            <a:extLst>
              <a:ext uri="{FF2B5EF4-FFF2-40B4-BE49-F238E27FC236}">
                <a16:creationId xmlns:a16="http://schemas.microsoft.com/office/drawing/2014/main" id="{BCF2E691-0169-4E60-960E-4DCC326254BF}"/>
              </a:ext>
            </a:extLst>
          </p:cNvPr>
          <p:cNvSpPr/>
          <p:nvPr/>
        </p:nvSpPr>
        <p:spPr>
          <a:xfrm>
            <a:off x="4480254" y="1134873"/>
            <a:ext cx="1273474" cy="384900"/>
          </a:xfrm>
          <a:prstGeom prst="wedgeRectCallout">
            <a:avLst/>
          </a:prstGeom>
          <a:solidFill>
            <a:srgbClr val="92D050">
              <a:alpha val="5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25" dirty="0">
                <a:solidFill>
                  <a:schemeClr val="tx1"/>
                </a:solidFill>
              </a:rPr>
              <a:t>Regulationssysteme/ Interessenmarkt</a:t>
            </a:r>
          </a:p>
        </p:txBody>
      </p:sp>
      <p:sp>
        <p:nvSpPr>
          <p:cNvPr id="17" name="Sprechblase: rechteckig 16">
            <a:extLst>
              <a:ext uri="{FF2B5EF4-FFF2-40B4-BE49-F238E27FC236}">
                <a16:creationId xmlns:a16="http://schemas.microsoft.com/office/drawing/2014/main" id="{51F4C375-F4E2-4668-8E35-5019C4CD01C7}"/>
              </a:ext>
            </a:extLst>
          </p:cNvPr>
          <p:cNvSpPr/>
          <p:nvPr/>
        </p:nvSpPr>
        <p:spPr>
          <a:xfrm>
            <a:off x="4491750" y="1806917"/>
            <a:ext cx="1273474" cy="768514"/>
          </a:xfrm>
          <a:prstGeom prst="wedgeRectCallout">
            <a:avLst/>
          </a:prstGeom>
          <a:solidFill>
            <a:srgbClr val="92D050">
              <a:alpha val="5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25" dirty="0">
                <a:solidFill>
                  <a:schemeClr val="tx1"/>
                </a:solidFill>
              </a:rPr>
              <a:t>Politik auf lokaler, regionale, bundesweiter, EU- oder internationaler Ebene</a:t>
            </a:r>
          </a:p>
        </p:txBody>
      </p:sp>
      <p:sp>
        <p:nvSpPr>
          <p:cNvPr id="18" name="Sprechblase: rechteckig 17">
            <a:extLst>
              <a:ext uri="{FF2B5EF4-FFF2-40B4-BE49-F238E27FC236}">
                <a16:creationId xmlns:a16="http://schemas.microsoft.com/office/drawing/2014/main" id="{DFDBC2E6-8D01-44EB-B1BD-ADA92F7D9ACE}"/>
              </a:ext>
            </a:extLst>
          </p:cNvPr>
          <p:cNvSpPr/>
          <p:nvPr/>
        </p:nvSpPr>
        <p:spPr>
          <a:xfrm>
            <a:off x="390142" y="1132312"/>
            <a:ext cx="1442930" cy="526734"/>
          </a:xfrm>
          <a:prstGeom prst="wedgeRectCallout">
            <a:avLst/>
          </a:prstGeom>
          <a:solidFill>
            <a:srgbClr val="C13F9F">
              <a:alpha val="50000"/>
            </a:srgbClr>
          </a:solidFill>
          <a:ln>
            <a:solidFill>
              <a:srgbClr val="C13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25" dirty="0">
                <a:solidFill>
                  <a:schemeClr val="tx1"/>
                </a:solidFill>
              </a:rPr>
              <a:t>Absatzmarkt / Branchenstruktur</a:t>
            </a:r>
          </a:p>
        </p:txBody>
      </p:sp>
      <p:sp>
        <p:nvSpPr>
          <p:cNvPr id="22" name="Sprechblase: rechteckig 21">
            <a:extLst>
              <a:ext uri="{FF2B5EF4-FFF2-40B4-BE49-F238E27FC236}">
                <a16:creationId xmlns:a16="http://schemas.microsoft.com/office/drawing/2014/main" id="{6459BC82-3E70-4672-B5DD-2BA2515A70A6}"/>
              </a:ext>
            </a:extLst>
          </p:cNvPr>
          <p:cNvSpPr/>
          <p:nvPr/>
        </p:nvSpPr>
        <p:spPr>
          <a:xfrm>
            <a:off x="378238" y="2492268"/>
            <a:ext cx="1273474" cy="384900"/>
          </a:xfrm>
          <a:prstGeom prst="wedgeRectCallout">
            <a:avLst/>
          </a:prstGeom>
          <a:solidFill>
            <a:srgbClr val="C13F9F">
              <a:alpha val="50000"/>
            </a:srgbClr>
          </a:solidFill>
          <a:ln>
            <a:solidFill>
              <a:srgbClr val="C13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25" dirty="0">
                <a:solidFill>
                  <a:schemeClr val="tx1"/>
                </a:solidFill>
              </a:rPr>
              <a:t>Wertschöpfungsketten</a:t>
            </a:r>
          </a:p>
        </p:txBody>
      </p:sp>
      <p:sp>
        <p:nvSpPr>
          <p:cNvPr id="25" name="Sprechblase: rechteckig 24">
            <a:extLst>
              <a:ext uri="{FF2B5EF4-FFF2-40B4-BE49-F238E27FC236}">
                <a16:creationId xmlns:a16="http://schemas.microsoft.com/office/drawing/2014/main" id="{2C971812-4077-46B4-A24B-9E43F4083D5E}"/>
              </a:ext>
            </a:extLst>
          </p:cNvPr>
          <p:cNvSpPr/>
          <p:nvPr/>
        </p:nvSpPr>
        <p:spPr>
          <a:xfrm>
            <a:off x="396025" y="1962414"/>
            <a:ext cx="1105786" cy="309911"/>
          </a:xfrm>
          <a:prstGeom prst="wedgeRectCallout">
            <a:avLst/>
          </a:prstGeom>
          <a:solidFill>
            <a:srgbClr val="C13F9F">
              <a:alpha val="50000"/>
            </a:srgbClr>
          </a:solidFill>
          <a:ln>
            <a:solidFill>
              <a:srgbClr val="C13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25" dirty="0">
                <a:solidFill>
                  <a:schemeClr val="tx1"/>
                </a:solidFill>
              </a:rPr>
              <a:t>Markteintritts-barrieren</a:t>
            </a:r>
          </a:p>
        </p:txBody>
      </p:sp>
      <p:sp>
        <p:nvSpPr>
          <p:cNvPr id="26" name="Sprechblase: rechteckig 25">
            <a:extLst>
              <a:ext uri="{FF2B5EF4-FFF2-40B4-BE49-F238E27FC236}">
                <a16:creationId xmlns:a16="http://schemas.microsoft.com/office/drawing/2014/main" id="{ED5A66AE-1411-42E2-A2BD-23ECF2B4FFFC}"/>
              </a:ext>
            </a:extLst>
          </p:cNvPr>
          <p:cNvSpPr/>
          <p:nvPr/>
        </p:nvSpPr>
        <p:spPr>
          <a:xfrm>
            <a:off x="385406" y="3043298"/>
            <a:ext cx="1273474" cy="384900"/>
          </a:xfrm>
          <a:prstGeom prst="wedgeRectCallout">
            <a:avLst/>
          </a:prstGeom>
          <a:solidFill>
            <a:srgbClr val="C13F9F">
              <a:alpha val="50000"/>
            </a:srgbClr>
          </a:solidFill>
          <a:ln>
            <a:solidFill>
              <a:srgbClr val="C13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25" dirty="0">
                <a:solidFill>
                  <a:schemeClr val="tx1"/>
                </a:solidFill>
              </a:rPr>
              <a:t>Schlüsselprozesse</a:t>
            </a:r>
          </a:p>
        </p:txBody>
      </p:sp>
      <p:sp>
        <p:nvSpPr>
          <p:cNvPr id="28" name="Sprechblase: rechteckig 27">
            <a:extLst>
              <a:ext uri="{FF2B5EF4-FFF2-40B4-BE49-F238E27FC236}">
                <a16:creationId xmlns:a16="http://schemas.microsoft.com/office/drawing/2014/main" id="{D03E3478-CFB9-4F10-BB73-9F91DED2630C}"/>
              </a:ext>
            </a:extLst>
          </p:cNvPr>
          <p:cNvSpPr/>
          <p:nvPr/>
        </p:nvSpPr>
        <p:spPr>
          <a:xfrm>
            <a:off x="378238" y="3572364"/>
            <a:ext cx="1273474" cy="384900"/>
          </a:xfrm>
          <a:prstGeom prst="wedgeRectCallout">
            <a:avLst/>
          </a:prstGeom>
          <a:solidFill>
            <a:srgbClr val="7030A0">
              <a:alpha val="50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25" dirty="0">
                <a:solidFill>
                  <a:schemeClr val="tx1"/>
                </a:solidFill>
              </a:rPr>
              <a:t>Technologien &amp; Verfahren</a:t>
            </a:r>
          </a:p>
        </p:txBody>
      </p:sp>
      <p:sp>
        <p:nvSpPr>
          <p:cNvPr id="29" name="Sprechblase: rechteckig 28">
            <a:extLst>
              <a:ext uri="{FF2B5EF4-FFF2-40B4-BE49-F238E27FC236}">
                <a16:creationId xmlns:a16="http://schemas.microsoft.com/office/drawing/2014/main" id="{C39181A8-BD8F-4039-A7B7-84B913EC3927}"/>
              </a:ext>
            </a:extLst>
          </p:cNvPr>
          <p:cNvSpPr/>
          <p:nvPr/>
        </p:nvSpPr>
        <p:spPr>
          <a:xfrm>
            <a:off x="403055" y="4120251"/>
            <a:ext cx="1055804" cy="384900"/>
          </a:xfrm>
          <a:prstGeom prst="wedgeRectCallout">
            <a:avLst/>
          </a:prstGeom>
          <a:solidFill>
            <a:srgbClr val="7030A0">
              <a:alpha val="50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25" dirty="0">
                <a:solidFill>
                  <a:schemeClr val="tx1"/>
                </a:solidFill>
              </a:rPr>
              <a:t>Universitäten &amp; Institute</a:t>
            </a:r>
          </a:p>
        </p:txBody>
      </p:sp>
      <p:sp>
        <p:nvSpPr>
          <p:cNvPr id="30" name="Sprechblase: rechteckig 29">
            <a:extLst>
              <a:ext uri="{FF2B5EF4-FFF2-40B4-BE49-F238E27FC236}">
                <a16:creationId xmlns:a16="http://schemas.microsoft.com/office/drawing/2014/main" id="{C6FB800F-575C-4091-A7D0-1B1CD249DD31}"/>
              </a:ext>
            </a:extLst>
          </p:cNvPr>
          <p:cNvSpPr/>
          <p:nvPr/>
        </p:nvSpPr>
        <p:spPr>
          <a:xfrm>
            <a:off x="1564252" y="4120251"/>
            <a:ext cx="1273474" cy="236299"/>
          </a:xfrm>
          <a:prstGeom prst="wedgeRectCallout">
            <a:avLst/>
          </a:prstGeom>
          <a:solidFill>
            <a:srgbClr val="7030A0">
              <a:alpha val="50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25" dirty="0">
                <a:solidFill>
                  <a:schemeClr val="tx1"/>
                </a:solidFill>
              </a:rPr>
              <a:t>Start-ups &amp; Pioniere</a:t>
            </a:r>
          </a:p>
        </p:txBody>
      </p:sp>
      <p:sp>
        <p:nvSpPr>
          <p:cNvPr id="31" name="Sprechblase: rechteckig 30">
            <a:extLst>
              <a:ext uri="{FF2B5EF4-FFF2-40B4-BE49-F238E27FC236}">
                <a16:creationId xmlns:a16="http://schemas.microsoft.com/office/drawing/2014/main" id="{428B16C0-D4E5-4443-B566-377400B85F31}"/>
              </a:ext>
            </a:extLst>
          </p:cNvPr>
          <p:cNvSpPr/>
          <p:nvPr/>
        </p:nvSpPr>
        <p:spPr>
          <a:xfrm>
            <a:off x="1785414" y="3606317"/>
            <a:ext cx="1273474" cy="236299"/>
          </a:xfrm>
          <a:prstGeom prst="wedgeRectCallout">
            <a:avLst/>
          </a:prstGeom>
          <a:solidFill>
            <a:srgbClr val="7030A0">
              <a:alpha val="50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25" dirty="0">
                <a:solidFill>
                  <a:schemeClr val="tx1"/>
                </a:solidFill>
              </a:rPr>
              <a:t>Digitalisierung</a:t>
            </a:r>
          </a:p>
        </p:txBody>
      </p:sp>
      <p:sp>
        <p:nvSpPr>
          <p:cNvPr id="32" name="Sprechblase: rechteckig 31">
            <a:extLst>
              <a:ext uri="{FF2B5EF4-FFF2-40B4-BE49-F238E27FC236}">
                <a16:creationId xmlns:a16="http://schemas.microsoft.com/office/drawing/2014/main" id="{6E3386F7-E6CE-4A1D-83F7-12ADF46A6215}"/>
              </a:ext>
            </a:extLst>
          </p:cNvPr>
          <p:cNvSpPr/>
          <p:nvPr/>
        </p:nvSpPr>
        <p:spPr>
          <a:xfrm>
            <a:off x="7528867" y="697027"/>
            <a:ext cx="1364078" cy="384900"/>
          </a:xfrm>
          <a:prstGeom prst="wedgeRectCallout">
            <a:avLst/>
          </a:prstGeom>
          <a:solidFill>
            <a:srgbClr val="FFC000">
              <a:alpha val="49804"/>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25" dirty="0">
                <a:solidFill>
                  <a:schemeClr val="tx1"/>
                </a:solidFill>
              </a:rPr>
              <a:t>Gesellschaft</a:t>
            </a:r>
          </a:p>
        </p:txBody>
      </p:sp>
      <p:sp>
        <p:nvSpPr>
          <p:cNvPr id="33" name="Sprechblase: rechteckig 32">
            <a:extLst>
              <a:ext uri="{FF2B5EF4-FFF2-40B4-BE49-F238E27FC236}">
                <a16:creationId xmlns:a16="http://schemas.microsoft.com/office/drawing/2014/main" id="{02EB3E82-4AC1-491B-9AC1-97D99FE14783}"/>
              </a:ext>
            </a:extLst>
          </p:cNvPr>
          <p:cNvSpPr/>
          <p:nvPr/>
        </p:nvSpPr>
        <p:spPr>
          <a:xfrm>
            <a:off x="7596336" y="1229489"/>
            <a:ext cx="1273474" cy="236299"/>
          </a:xfrm>
          <a:prstGeom prst="wedgeRectCallout">
            <a:avLst/>
          </a:prstGeom>
          <a:solidFill>
            <a:srgbClr val="FFC000">
              <a:alpha val="49804"/>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25" dirty="0">
                <a:solidFill>
                  <a:schemeClr val="tx1"/>
                </a:solidFill>
              </a:rPr>
              <a:t>Megatrend Gesundheit</a:t>
            </a:r>
          </a:p>
        </p:txBody>
      </p:sp>
      <p:sp>
        <p:nvSpPr>
          <p:cNvPr id="34" name="Sprechblase: rechteckig 33">
            <a:extLst>
              <a:ext uri="{FF2B5EF4-FFF2-40B4-BE49-F238E27FC236}">
                <a16:creationId xmlns:a16="http://schemas.microsoft.com/office/drawing/2014/main" id="{1224E9DC-840B-4721-83D3-A12F87990BBF}"/>
              </a:ext>
            </a:extLst>
          </p:cNvPr>
          <p:cNvSpPr/>
          <p:nvPr/>
        </p:nvSpPr>
        <p:spPr>
          <a:xfrm>
            <a:off x="7596336" y="1628257"/>
            <a:ext cx="1273474" cy="236299"/>
          </a:xfrm>
          <a:prstGeom prst="wedgeRectCallout">
            <a:avLst/>
          </a:prstGeom>
          <a:solidFill>
            <a:srgbClr val="FFC000">
              <a:alpha val="49804"/>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25" dirty="0">
                <a:solidFill>
                  <a:schemeClr val="tx1"/>
                </a:solidFill>
              </a:rPr>
              <a:t>Megatrend Digitalisierung</a:t>
            </a:r>
          </a:p>
        </p:txBody>
      </p:sp>
      <p:sp>
        <p:nvSpPr>
          <p:cNvPr id="35" name="Sprechblase: rechteckig 34">
            <a:extLst>
              <a:ext uri="{FF2B5EF4-FFF2-40B4-BE49-F238E27FC236}">
                <a16:creationId xmlns:a16="http://schemas.microsoft.com/office/drawing/2014/main" id="{BA9D201C-2827-4097-AD67-4E5F13303260}"/>
              </a:ext>
            </a:extLst>
          </p:cNvPr>
          <p:cNvSpPr/>
          <p:nvPr/>
        </p:nvSpPr>
        <p:spPr>
          <a:xfrm>
            <a:off x="7619471" y="2032482"/>
            <a:ext cx="1273474" cy="236299"/>
          </a:xfrm>
          <a:prstGeom prst="wedgeRectCallout">
            <a:avLst/>
          </a:prstGeom>
          <a:solidFill>
            <a:srgbClr val="FFC000">
              <a:alpha val="49804"/>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25" dirty="0">
                <a:solidFill>
                  <a:schemeClr val="tx1"/>
                </a:solidFill>
              </a:rPr>
              <a:t>Megatrend </a:t>
            </a:r>
            <a:br>
              <a:rPr lang="de-DE" sz="825" dirty="0">
                <a:solidFill>
                  <a:schemeClr val="tx1"/>
                </a:solidFill>
              </a:rPr>
            </a:br>
            <a:r>
              <a:rPr lang="de-DE" sz="825" dirty="0">
                <a:solidFill>
                  <a:schemeClr val="tx1"/>
                </a:solidFill>
              </a:rPr>
              <a:t>Gender Shift</a:t>
            </a:r>
          </a:p>
        </p:txBody>
      </p:sp>
      <p:sp>
        <p:nvSpPr>
          <p:cNvPr id="36" name="Sprechblase: rechteckig 35">
            <a:extLst>
              <a:ext uri="{FF2B5EF4-FFF2-40B4-BE49-F238E27FC236}">
                <a16:creationId xmlns:a16="http://schemas.microsoft.com/office/drawing/2014/main" id="{674E1825-12BB-4F28-8DF2-EBAA0A10ADFD}"/>
              </a:ext>
            </a:extLst>
          </p:cNvPr>
          <p:cNvSpPr/>
          <p:nvPr/>
        </p:nvSpPr>
        <p:spPr>
          <a:xfrm>
            <a:off x="7492288" y="3401154"/>
            <a:ext cx="1273474" cy="236299"/>
          </a:xfrm>
          <a:prstGeom prst="wedgeRectCallout">
            <a:avLst/>
          </a:prstGeom>
          <a:solidFill>
            <a:srgbClr val="FFC000">
              <a:alpha val="49804"/>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25" dirty="0">
                <a:solidFill>
                  <a:schemeClr val="tx1"/>
                </a:solidFill>
              </a:rPr>
              <a:t>Megatrend </a:t>
            </a:r>
            <a:br>
              <a:rPr lang="de-DE" sz="825" dirty="0">
                <a:solidFill>
                  <a:schemeClr val="tx1"/>
                </a:solidFill>
              </a:rPr>
            </a:br>
            <a:r>
              <a:rPr lang="de-DE" sz="825" dirty="0">
                <a:solidFill>
                  <a:schemeClr val="tx1"/>
                </a:solidFill>
              </a:rPr>
              <a:t>Individualisierung</a:t>
            </a:r>
          </a:p>
        </p:txBody>
      </p:sp>
      <p:sp>
        <p:nvSpPr>
          <p:cNvPr id="37" name="Sprechblase: rechteckig 36">
            <a:extLst>
              <a:ext uri="{FF2B5EF4-FFF2-40B4-BE49-F238E27FC236}">
                <a16:creationId xmlns:a16="http://schemas.microsoft.com/office/drawing/2014/main" id="{6B0FDAEA-7A89-410E-82D1-7C424A226920}"/>
              </a:ext>
            </a:extLst>
          </p:cNvPr>
          <p:cNvSpPr/>
          <p:nvPr/>
        </p:nvSpPr>
        <p:spPr>
          <a:xfrm>
            <a:off x="6181470" y="1246799"/>
            <a:ext cx="1273474" cy="236299"/>
          </a:xfrm>
          <a:prstGeom prst="wedgeRectCallout">
            <a:avLst/>
          </a:prstGeom>
          <a:solidFill>
            <a:srgbClr val="FFC000">
              <a:alpha val="49804"/>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25" dirty="0">
                <a:solidFill>
                  <a:schemeClr val="tx1"/>
                </a:solidFill>
              </a:rPr>
              <a:t>Megatrend </a:t>
            </a:r>
            <a:br>
              <a:rPr lang="de-DE" sz="825" dirty="0">
                <a:solidFill>
                  <a:schemeClr val="tx1"/>
                </a:solidFill>
              </a:rPr>
            </a:br>
            <a:r>
              <a:rPr lang="de-DE" sz="825" dirty="0">
                <a:solidFill>
                  <a:schemeClr val="tx1"/>
                </a:solidFill>
              </a:rPr>
              <a:t>Sicherheit</a:t>
            </a:r>
          </a:p>
        </p:txBody>
      </p:sp>
      <p:sp>
        <p:nvSpPr>
          <p:cNvPr id="38" name="Sprechblase: rechteckig 37">
            <a:extLst>
              <a:ext uri="{FF2B5EF4-FFF2-40B4-BE49-F238E27FC236}">
                <a16:creationId xmlns:a16="http://schemas.microsoft.com/office/drawing/2014/main" id="{66E35C10-3E7C-41BC-9172-A25B1883C330}"/>
              </a:ext>
            </a:extLst>
          </p:cNvPr>
          <p:cNvSpPr/>
          <p:nvPr/>
        </p:nvSpPr>
        <p:spPr>
          <a:xfrm>
            <a:off x="6193997" y="1680448"/>
            <a:ext cx="1273474" cy="236299"/>
          </a:xfrm>
          <a:prstGeom prst="wedgeRectCallout">
            <a:avLst/>
          </a:prstGeom>
          <a:solidFill>
            <a:srgbClr val="FFC000">
              <a:alpha val="49804"/>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25" dirty="0">
                <a:solidFill>
                  <a:schemeClr val="tx1"/>
                </a:solidFill>
              </a:rPr>
              <a:t>Megatrend </a:t>
            </a:r>
            <a:br>
              <a:rPr lang="de-DE" sz="825" dirty="0">
                <a:solidFill>
                  <a:schemeClr val="tx1"/>
                </a:solidFill>
              </a:rPr>
            </a:br>
            <a:r>
              <a:rPr lang="de-DE" sz="825" dirty="0" err="1">
                <a:solidFill>
                  <a:schemeClr val="tx1"/>
                </a:solidFill>
              </a:rPr>
              <a:t>Silver</a:t>
            </a:r>
            <a:r>
              <a:rPr lang="de-DE" sz="825" dirty="0">
                <a:solidFill>
                  <a:schemeClr val="tx1"/>
                </a:solidFill>
              </a:rPr>
              <a:t> Society</a:t>
            </a:r>
          </a:p>
        </p:txBody>
      </p:sp>
      <p:sp>
        <p:nvSpPr>
          <p:cNvPr id="39" name="Sprechblase: rechteckig 38">
            <a:extLst>
              <a:ext uri="{FF2B5EF4-FFF2-40B4-BE49-F238E27FC236}">
                <a16:creationId xmlns:a16="http://schemas.microsoft.com/office/drawing/2014/main" id="{FFF017EC-FF63-4A95-9BD7-BBCD1F0F0A90}"/>
              </a:ext>
            </a:extLst>
          </p:cNvPr>
          <p:cNvSpPr/>
          <p:nvPr/>
        </p:nvSpPr>
        <p:spPr>
          <a:xfrm>
            <a:off x="6193997" y="2054845"/>
            <a:ext cx="1273474" cy="236299"/>
          </a:xfrm>
          <a:prstGeom prst="wedgeRectCallout">
            <a:avLst/>
          </a:prstGeom>
          <a:solidFill>
            <a:srgbClr val="FFC000">
              <a:alpha val="49804"/>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25" dirty="0">
                <a:solidFill>
                  <a:schemeClr val="tx1"/>
                </a:solidFill>
              </a:rPr>
              <a:t>Megatrend </a:t>
            </a:r>
            <a:br>
              <a:rPr lang="de-DE" sz="825" dirty="0">
                <a:solidFill>
                  <a:schemeClr val="tx1"/>
                </a:solidFill>
              </a:rPr>
            </a:br>
            <a:r>
              <a:rPr lang="de-DE" sz="825" dirty="0">
                <a:solidFill>
                  <a:schemeClr val="tx1"/>
                </a:solidFill>
              </a:rPr>
              <a:t>Konnektivität</a:t>
            </a:r>
          </a:p>
        </p:txBody>
      </p:sp>
      <p:sp>
        <p:nvSpPr>
          <p:cNvPr id="40" name="Sprechblase: rechteckig 39">
            <a:extLst>
              <a:ext uri="{FF2B5EF4-FFF2-40B4-BE49-F238E27FC236}">
                <a16:creationId xmlns:a16="http://schemas.microsoft.com/office/drawing/2014/main" id="{A4A276F5-6031-4783-BB73-3B3C0DB33045}"/>
              </a:ext>
            </a:extLst>
          </p:cNvPr>
          <p:cNvSpPr/>
          <p:nvPr/>
        </p:nvSpPr>
        <p:spPr>
          <a:xfrm>
            <a:off x="7529127" y="3734698"/>
            <a:ext cx="1273474" cy="236299"/>
          </a:xfrm>
          <a:prstGeom prst="wedgeRectCallout">
            <a:avLst/>
          </a:prstGeom>
          <a:solidFill>
            <a:srgbClr val="FFC000">
              <a:alpha val="49804"/>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25" dirty="0">
                <a:solidFill>
                  <a:schemeClr val="tx1"/>
                </a:solidFill>
              </a:rPr>
              <a:t>Megatrend </a:t>
            </a:r>
            <a:br>
              <a:rPr lang="de-DE" sz="825" dirty="0">
                <a:solidFill>
                  <a:schemeClr val="tx1"/>
                </a:solidFill>
              </a:rPr>
            </a:br>
            <a:r>
              <a:rPr lang="de-DE" sz="825" dirty="0">
                <a:solidFill>
                  <a:schemeClr val="tx1"/>
                </a:solidFill>
              </a:rPr>
              <a:t>Urbanisierung</a:t>
            </a:r>
          </a:p>
        </p:txBody>
      </p:sp>
      <p:sp>
        <p:nvSpPr>
          <p:cNvPr id="41" name="Sprechblase: rechteckig 40">
            <a:extLst>
              <a:ext uri="{FF2B5EF4-FFF2-40B4-BE49-F238E27FC236}">
                <a16:creationId xmlns:a16="http://schemas.microsoft.com/office/drawing/2014/main" id="{60A16AC6-B5EF-43BB-A794-8D0D39B7D15B}"/>
              </a:ext>
            </a:extLst>
          </p:cNvPr>
          <p:cNvSpPr/>
          <p:nvPr/>
        </p:nvSpPr>
        <p:spPr>
          <a:xfrm>
            <a:off x="7596336" y="2453600"/>
            <a:ext cx="1273474" cy="236299"/>
          </a:xfrm>
          <a:prstGeom prst="wedgeRectCallout">
            <a:avLst/>
          </a:prstGeom>
          <a:solidFill>
            <a:srgbClr val="FFC000">
              <a:alpha val="49804"/>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25" dirty="0">
                <a:solidFill>
                  <a:schemeClr val="tx1"/>
                </a:solidFill>
              </a:rPr>
              <a:t>Megatrend </a:t>
            </a:r>
            <a:br>
              <a:rPr lang="de-DE" sz="825" dirty="0">
                <a:solidFill>
                  <a:schemeClr val="tx1"/>
                </a:solidFill>
              </a:rPr>
            </a:br>
            <a:r>
              <a:rPr lang="de-DE" sz="825" dirty="0">
                <a:solidFill>
                  <a:schemeClr val="tx1"/>
                </a:solidFill>
              </a:rPr>
              <a:t>Globalisierung</a:t>
            </a:r>
          </a:p>
        </p:txBody>
      </p:sp>
      <p:sp>
        <p:nvSpPr>
          <p:cNvPr id="42" name="Sprechblase: rechteckig 41">
            <a:extLst>
              <a:ext uri="{FF2B5EF4-FFF2-40B4-BE49-F238E27FC236}">
                <a16:creationId xmlns:a16="http://schemas.microsoft.com/office/drawing/2014/main" id="{FDE7D984-56E9-4F30-A957-F7382B3A36A6}"/>
              </a:ext>
            </a:extLst>
          </p:cNvPr>
          <p:cNvSpPr/>
          <p:nvPr/>
        </p:nvSpPr>
        <p:spPr>
          <a:xfrm>
            <a:off x="7310393" y="2892604"/>
            <a:ext cx="1538366" cy="288032"/>
          </a:xfrm>
          <a:prstGeom prst="wedgeRectCallout">
            <a:avLst/>
          </a:prstGeom>
          <a:solidFill>
            <a:srgbClr val="FFC000">
              <a:alpha val="49804"/>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25" dirty="0">
                <a:solidFill>
                  <a:schemeClr val="tx1"/>
                </a:solidFill>
              </a:rPr>
              <a:t>Megatrend </a:t>
            </a:r>
            <a:br>
              <a:rPr lang="de-DE" sz="825" dirty="0">
                <a:solidFill>
                  <a:schemeClr val="tx1"/>
                </a:solidFill>
              </a:rPr>
            </a:br>
            <a:r>
              <a:rPr lang="de-DE" sz="825" dirty="0">
                <a:solidFill>
                  <a:schemeClr val="tx1"/>
                </a:solidFill>
              </a:rPr>
              <a:t>Nachhaltigkeit</a:t>
            </a:r>
          </a:p>
        </p:txBody>
      </p:sp>
      <p:sp>
        <p:nvSpPr>
          <p:cNvPr id="43" name="Sprechblase: rechteckig 42">
            <a:extLst>
              <a:ext uri="{FF2B5EF4-FFF2-40B4-BE49-F238E27FC236}">
                <a16:creationId xmlns:a16="http://schemas.microsoft.com/office/drawing/2014/main" id="{DF21A156-40E3-411E-9083-0AE976DDB9EF}"/>
              </a:ext>
            </a:extLst>
          </p:cNvPr>
          <p:cNvSpPr/>
          <p:nvPr/>
        </p:nvSpPr>
        <p:spPr>
          <a:xfrm>
            <a:off x="7515276" y="4099772"/>
            <a:ext cx="1273474" cy="236299"/>
          </a:xfrm>
          <a:prstGeom prst="wedgeRectCallout">
            <a:avLst/>
          </a:prstGeom>
          <a:solidFill>
            <a:srgbClr val="FFC000">
              <a:alpha val="49804"/>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25" dirty="0">
                <a:solidFill>
                  <a:schemeClr val="tx1"/>
                </a:solidFill>
              </a:rPr>
              <a:t>Megatrend Wissenskultur</a:t>
            </a:r>
          </a:p>
        </p:txBody>
      </p:sp>
      <p:sp>
        <p:nvSpPr>
          <p:cNvPr id="44" name="Sprechblase: rechteckig 43">
            <a:extLst>
              <a:ext uri="{FF2B5EF4-FFF2-40B4-BE49-F238E27FC236}">
                <a16:creationId xmlns:a16="http://schemas.microsoft.com/office/drawing/2014/main" id="{D5919B64-44A9-495B-ACF1-0D46507725C8}"/>
              </a:ext>
            </a:extLst>
          </p:cNvPr>
          <p:cNvSpPr/>
          <p:nvPr/>
        </p:nvSpPr>
        <p:spPr>
          <a:xfrm>
            <a:off x="7513976" y="4500170"/>
            <a:ext cx="1273474" cy="236299"/>
          </a:xfrm>
          <a:prstGeom prst="wedgeRectCallout">
            <a:avLst/>
          </a:prstGeom>
          <a:solidFill>
            <a:srgbClr val="FFC000">
              <a:alpha val="49804"/>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25" dirty="0">
                <a:solidFill>
                  <a:schemeClr val="tx1"/>
                </a:solidFill>
              </a:rPr>
              <a:t>Megatrend </a:t>
            </a:r>
            <a:br>
              <a:rPr lang="de-DE" sz="825" dirty="0">
                <a:solidFill>
                  <a:schemeClr val="tx1"/>
                </a:solidFill>
              </a:rPr>
            </a:br>
            <a:r>
              <a:rPr lang="de-DE" sz="825" dirty="0">
                <a:solidFill>
                  <a:schemeClr val="tx1"/>
                </a:solidFill>
              </a:rPr>
              <a:t>Mobilität</a:t>
            </a:r>
          </a:p>
        </p:txBody>
      </p:sp>
      <p:sp>
        <p:nvSpPr>
          <p:cNvPr id="45" name="Sprechblase: rechteckig 44">
            <a:extLst>
              <a:ext uri="{FF2B5EF4-FFF2-40B4-BE49-F238E27FC236}">
                <a16:creationId xmlns:a16="http://schemas.microsoft.com/office/drawing/2014/main" id="{02073BAD-CF70-400D-A9A0-FC147F5106EE}"/>
              </a:ext>
            </a:extLst>
          </p:cNvPr>
          <p:cNvSpPr/>
          <p:nvPr/>
        </p:nvSpPr>
        <p:spPr>
          <a:xfrm>
            <a:off x="6021267" y="3420674"/>
            <a:ext cx="1273474" cy="236299"/>
          </a:xfrm>
          <a:prstGeom prst="wedgeRectCallout">
            <a:avLst/>
          </a:prstGeom>
          <a:solidFill>
            <a:srgbClr val="FFC000">
              <a:alpha val="49804"/>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25" dirty="0">
                <a:solidFill>
                  <a:schemeClr val="tx1"/>
                </a:solidFill>
              </a:rPr>
              <a:t>Corona-Pandemie</a:t>
            </a:r>
          </a:p>
        </p:txBody>
      </p:sp>
      <p:sp>
        <p:nvSpPr>
          <p:cNvPr id="46" name="Sprechblase: rechteckig 45">
            <a:extLst>
              <a:ext uri="{FF2B5EF4-FFF2-40B4-BE49-F238E27FC236}">
                <a16:creationId xmlns:a16="http://schemas.microsoft.com/office/drawing/2014/main" id="{D788EE9E-6062-4C9A-9DEC-E0545AB730F0}"/>
              </a:ext>
            </a:extLst>
          </p:cNvPr>
          <p:cNvSpPr/>
          <p:nvPr/>
        </p:nvSpPr>
        <p:spPr>
          <a:xfrm>
            <a:off x="6193997" y="2484200"/>
            <a:ext cx="1273474" cy="322061"/>
          </a:xfrm>
          <a:prstGeom prst="wedgeRectCallout">
            <a:avLst/>
          </a:prstGeom>
          <a:solidFill>
            <a:srgbClr val="FFC000">
              <a:alpha val="49804"/>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25" dirty="0">
                <a:solidFill>
                  <a:schemeClr val="tx1"/>
                </a:solidFill>
              </a:rPr>
              <a:t>Krisen</a:t>
            </a:r>
          </a:p>
        </p:txBody>
      </p:sp>
      <p:sp>
        <p:nvSpPr>
          <p:cNvPr id="47" name="Sprechblase: rechteckig 46">
            <a:extLst>
              <a:ext uri="{FF2B5EF4-FFF2-40B4-BE49-F238E27FC236}">
                <a16:creationId xmlns:a16="http://schemas.microsoft.com/office/drawing/2014/main" id="{D8F69548-7FC5-40C3-858A-EA2BEAFBB896}"/>
              </a:ext>
            </a:extLst>
          </p:cNvPr>
          <p:cNvSpPr/>
          <p:nvPr/>
        </p:nvSpPr>
        <p:spPr>
          <a:xfrm>
            <a:off x="6212071" y="2982628"/>
            <a:ext cx="891867" cy="236299"/>
          </a:xfrm>
          <a:prstGeom prst="wedgeRectCallout">
            <a:avLst/>
          </a:prstGeom>
          <a:solidFill>
            <a:srgbClr val="FFC000">
              <a:alpha val="49804"/>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25" dirty="0">
                <a:solidFill>
                  <a:schemeClr val="tx1"/>
                </a:solidFill>
              </a:rPr>
              <a:t>Klimawandel</a:t>
            </a:r>
          </a:p>
        </p:txBody>
      </p:sp>
      <p:sp>
        <p:nvSpPr>
          <p:cNvPr id="48" name="Sprechblase: rechteckig 47">
            <a:extLst>
              <a:ext uri="{FF2B5EF4-FFF2-40B4-BE49-F238E27FC236}">
                <a16:creationId xmlns:a16="http://schemas.microsoft.com/office/drawing/2014/main" id="{CD0596C8-C8EA-4D59-B79D-4A52D22F3C08}"/>
              </a:ext>
            </a:extLst>
          </p:cNvPr>
          <p:cNvSpPr/>
          <p:nvPr/>
        </p:nvSpPr>
        <p:spPr>
          <a:xfrm>
            <a:off x="6181470" y="3854323"/>
            <a:ext cx="891867" cy="236299"/>
          </a:xfrm>
          <a:prstGeom prst="wedgeRectCallout">
            <a:avLst/>
          </a:prstGeom>
          <a:solidFill>
            <a:srgbClr val="FFC000">
              <a:alpha val="49804"/>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25" dirty="0">
                <a:solidFill>
                  <a:schemeClr val="tx1"/>
                </a:solidFill>
              </a:rPr>
              <a:t>Demokratie-Krise</a:t>
            </a:r>
          </a:p>
        </p:txBody>
      </p:sp>
      <p:sp>
        <p:nvSpPr>
          <p:cNvPr id="49" name="Sprechblase: rechteckig 48">
            <a:extLst>
              <a:ext uri="{FF2B5EF4-FFF2-40B4-BE49-F238E27FC236}">
                <a16:creationId xmlns:a16="http://schemas.microsoft.com/office/drawing/2014/main" id="{9609ACDA-DC56-40ED-8B72-E64E6094F2E4}"/>
              </a:ext>
            </a:extLst>
          </p:cNvPr>
          <p:cNvSpPr/>
          <p:nvPr/>
        </p:nvSpPr>
        <p:spPr>
          <a:xfrm>
            <a:off x="4510749" y="2762704"/>
            <a:ext cx="1242979" cy="330708"/>
          </a:xfrm>
          <a:prstGeom prst="wedgeRectCallout">
            <a:avLst/>
          </a:prstGeom>
          <a:solidFill>
            <a:srgbClr val="92D050">
              <a:alpha val="5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25" dirty="0">
                <a:solidFill>
                  <a:schemeClr val="tx1"/>
                </a:solidFill>
              </a:rPr>
              <a:t>…</a:t>
            </a:r>
          </a:p>
        </p:txBody>
      </p:sp>
      <p:sp>
        <p:nvSpPr>
          <p:cNvPr id="50" name="Sprechblase: rechteckig 49">
            <a:extLst>
              <a:ext uri="{FF2B5EF4-FFF2-40B4-BE49-F238E27FC236}">
                <a16:creationId xmlns:a16="http://schemas.microsoft.com/office/drawing/2014/main" id="{895CAB39-D4D5-450A-BE60-C5D82122356B}"/>
              </a:ext>
            </a:extLst>
          </p:cNvPr>
          <p:cNvSpPr/>
          <p:nvPr/>
        </p:nvSpPr>
        <p:spPr>
          <a:xfrm>
            <a:off x="1737991" y="1887425"/>
            <a:ext cx="1273474" cy="384900"/>
          </a:xfrm>
          <a:prstGeom prst="wedgeRectCallout">
            <a:avLst/>
          </a:prstGeom>
          <a:solidFill>
            <a:srgbClr val="C13F9F">
              <a:alpha val="50000"/>
            </a:srgbClr>
          </a:solidFill>
          <a:ln>
            <a:solidFill>
              <a:srgbClr val="C13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25" dirty="0">
                <a:solidFill>
                  <a:schemeClr val="tx1"/>
                </a:solidFill>
              </a:rPr>
              <a:t>…</a:t>
            </a:r>
          </a:p>
        </p:txBody>
      </p:sp>
      <p:sp>
        <p:nvSpPr>
          <p:cNvPr id="51" name="Sprechblase: rechteckig 50">
            <a:extLst>
              <a:ext uri="{FF2B5EF4-FFF2-40B4-BE49-F238E27FC236}">
                <a16:creationId xmlns:a16="http://schemas.microsoft.com/office/drawing/2014/main" id="{2F5DE4CB-D02B-4361-BF29-900BE9097F53}"/>
              </a:ext>
            </a:extLst>
          </p:cNvPr>
          <p:cNvSpPr/>
          <p:nvPr/>
        </p:nvSpPr>
        <p:spPr>
          <a:xfrm>
            <a:off x="1580289" y="4439259"/>
            <a:ext cx="1273474" cy="236299"/>
          </a:xfrm>
          <a:prstGeom prst="wedgeRectCallout">
            <a:avLst/>
          </a:prstGeom>
          <a:solidFill>
            <a:srgbClr val="7030A0">
              <a:alpha val="50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25" dirty="0">
                <a:solidFill>
                  <a:schemeClr val="tx1"/>
                </a:solidFill>
              </a:rPr>
              <a:t>…</a:t>
            </a:r>
          </a:p>
        </p:txBody>
      </p:sp>
      <p:sp>
        <p:nvSpPr>
          <p:cNvPr id="52" name="Sprechblase: rechteckig 51">
            <a:extLst>
              <a:ext uri="{FF2B5EF4-FFF2-40B4-BE49-F238E27FC236}">
                <a16:creationId xmlns:a16="http://schemas.microsoft.com/office/drawing/2014/main" id="{E236E4CD-6AD1-4861-BCAA-B847E3E7549A}"/>
              </a:ext>
            </a:extLst>
          </p:cNvPr>
          <p:cNvSpPr/>
          <p:nvPr/>
        </p:nvSpPr>
        <p:spPr>
          <a:xfrm>
            <a:off x="4557110" y="3894843"/>
            <a:ext cx="1156552" cy="288032"/>
          </a:xfrm>
          <a:prstGeom prst="wedgeRectCallout">
            <a:avLst/>
          </a:prstGeom>
          <a:solidFill>
            <a:srgbClr val="FF6600">
              <a:alpha val="49804"/>
            </a:srgb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25" dirty="0">
                <a:solidFill>
                  <a:schemeClr val="tx1"/>
                </a:solidFill>
              </a:rPr>
              <a:t>…</a:t>
            </a:r>
          </a:p>
        </p:txBody>
      </p:sp>
      <p:sp>
        <p:nvSpPr>
          <p:cNvPr id="53" name="Sprechblase: rechteckig 52">
            <a:extLst>
              <a:ext uri="{FF2B5EF4-FFF2-40B4-BE49-F238E27FC236}">
                <a16:creationId xmlns:a16="http://schemas.microsoft.com/office/drawing/2014/main" id="{C23490CF-FBC5-465F-A617-742A32604277}"/>
              </a:ext>
            </a:extLst>
          </p:cNvPr>
          <p:cNvSpPr/>
          <p:nvPr/>
        </p:nvSpPr>
        <p:spPr>
          <a:xfrm>
            <a:off x="3154750" y="2775294"/>
            <a:ext cx="933900" cy="420952"/>
          </a:xfrm>
          <a:prstGeom prst="wedgeRectCallout">
            <a:avLst>
              <a:gd name="adj1" fmla="val 34381"/>
              <a:gd name="adj2" fmla="val -73060"/>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25" dirty="0">
                <a:solidFill>
                  <a:schemeClr val="tx1"/>
                </a:solidFill>
              </a:rPr>
              <a:t>…</a:t>
            </a:r>
          </a:p>
        </p:txBody>
      </p:sp>
      <p:sp>
        <p:nvSpPr>
          <p:cNvPr id="54" name="Sprechblase: rechteckig 53">
            <a:extLst>
              <a:ext uri="{FF2B5EF4-FFF2-40B4-BE49-F238E27FC236}">
                <a16:creationId xmlns:a16="http://schemas.microsoft.com/office/drawing/2014/main" id="{0C9E5348-35D6-4BDE-A282-1239CD610EE1}"/>
              </a:ext>
            </a:extLst>
          </p:cNvPr>
          <p:cNvSpPr/>
          <p:nvPr/>
        </p:nvSpPr>
        <p:spPr>
          <a:xfrm>
            <a:off x="6023136" y="4303705"/>
            <a:ext cx="1273474" cy="236299"/>
          </a:xfrm>
          <a:prstGeom prst="wedgeRectCallout">
            <a:avLst/>
          </a:prstGeom>
          <a:solidFill>
            <a:srgbClr val="FFC000">
              <a:alpha val="49804"/>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25" dirty="0">
                <a:solidFill>
                  <a:schemeClr val="tx1"/>
                </a:solidFill>
              </a:rPr>
              <a:t>…</a:t>
            </a:r>
          </a:p>
        </p:txBody>
      </p:sp>
      <p:sp>
        <p:nvSpPr>
          <p:cNvPr id="55" name="Sprechblase: rechteckig 54">
            <a:extLst>
              <a:ext uri="{FF2B5EF4-FFF2-40B4-BE49-F238E27FC236}">
                <a16:creationId xmlns:a16="http://schemas.microsoft.com/office/drawing/2014/main" id="{0F316985-7167-40AB-9010-C651FBCDD37D}"/>
              </a:ext>
            </a:extLst>
          </p:cNvPr>
          <p:cNvSpPr/>
          <p:nvPr/>
        </p:nvSpPr>
        <p:spPr>
          <a:xfrm>
            <a:off x="1766494" y="2475648"/>
            <a:ext cx="1273474" cy="384900"/>
          </a:xfrm>
          <a:prstGeom prst="wedgeRectCallout">
            <a:avLst>
              <a:gd name="adj1" fmla="val 6701"/>
              <a:gd name="adj2" fmla="val -78612"/>
            </a:avLst>
          </a:prstGeom>
          <a:solidFill>
            <a:srgbClr val="C13F9F">
              <a:alpha val="50000"/>
            </a:srgbClr>
          </a:solidFill>
          <a:ln>
            <a:solidFill>
              <a:srgbClr val="C13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25" dirty="0">
                <a:solidFill>
                  <a:schemeClr val="tx1"/>
                </a:solidFill>
              </a:rPr>
              <a:t>…</a:t>
            </a:r>
          </a:p>
        </p:txBody>
      </p:sp>
      <p:sp>
        <p:nvSpPr>
          <p:cNvPr id="56" name="Sprechblase: rechteckig 55">
            <a:extLst>
              <a:ext uri="{FF2B5EF4-FFF2-40B4-BE49-F238E27FC236}">
                <a16:creationId xmlns:a16="http://schemas.microsoft.com/office/drawing/2014/main" id="{9B1B2C0E-4689-4613-B151-46E98D9CFD33}"/>
              </a:ext>
            </a:extLst>
          </p:cNvPr>
          <p:cNvSpPr/>
          <p:nvPr/>
        </p:nvSpPr>
        <p:spPr>
          <a:xfrm>
            <a:off x="1744927" y="3043298"/>
            <a:ext cx="933900" cy="384900"/>
          </a:xfrm>
          <a:prstGeom prst="wedgeRectCallout">
            <a:avLst>
              <a:gd name="adj1" fmla="val 66772"/>
              <a:gd name="adj2" fmla="val 3555"/>
            </a:avLst>
          </a:prstGeom>
          <a:solidFill>
            <a:srgbClr val="C13F9F">
              <a:alpha val="50000"/>
            </a:srgbClr>
          </a:solidFill>
          <a:ln>
            <a:solidFill>
              <a:srgbClr val="C13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25" dirty="0">
                <a:solidFill>
                  <a:schemeClr val="tx1"/>
                </a:solidFill>
              </a:rPr>
              <a:t>…</a:t>
            </a:r>
          </a:p>
        </p:txBody>
      </p:sp>
    </p:spTree>
    <p:extLst>
      <p:ext uri="{BB962C8B-B14F-4D97-AF65-F5344CB8AC3E}">
        <p14:creationId xmlns:p14="http://schemas.microsoft.com/office/powerpoint/2010/main" val="3848262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9ABE8D99-DEF7-44CA-86CE-C156ACE63F07}"/>
              </a:ext>
            </a:extLst>
          </p:cNvPr>
          <p:cNvSpPr txBox="1">
            <a:spLocks/>
          </p:cNvSpPr>
          <p:nvPr/>
        </p:nvSpPr>
        <p:spPr>
          <a:xfrm>
            <a:off x="179512" y="1"/>
            <a:ext cx="7593880" cy="411510"/>
          </a:xfrm>
          <a:prstGeom prst="rect">
            <a:avLst/>
          </a:prstGeom>
        </p:spPr>
        <p:txBody>
          <a:bodyPr/>
          <a:lstStyle>
            <a:lvl1pPr algn="ctr" defTabSz="914400" rtl="0" eaLnBrk="1" latinLnBrk="0" hangingPunct="1">
              <a:spcBef>
                <a:spcPct val="0"/>
              </a:spcBef>
              <a:buNone/>
              <a:defRPr sz="2800" kern="1200">
                <a:solidFill>
                  <a:schemeClr val="accent1"/>
                </a:solidFill>
                <a:latin typeface="+mj-lt"/>
                <a:ea typeface="+mj-ea"/>
                <a:cs typeface="+mj-cs"/>
              </a:defRPr>
            </a:lvl1pPr>
          </a:lstStyle>
          <a:p>
            <a:pPr algn="l"/>
            <a:r>
              <a:rPr lang="de-DE" sz="1400" dirty="0"/>
              <a:t>Ein Anwendungsbeispiel</a:t>
            </a:r>
          </a:p>
        </p:txBody>
      </p:sp>
      <p:sp>
        <p:nvSpPr>
          <p:cNvPr id="9" name="Inhaltsplatzhalter 2">
            <a:extLst>
              <a:ext uri="{FF2B5EF4-FFF2-40B4-BE49-F238E27FC236}">
                <a16:creationId xmlns:a16="http://schemas.microsoft.com/office/drawing/2014/main" id="{1B6C5AFC-C147-4922-8217-F76F408152CF}"/>
              </a:ext>
            </a:extLst>
          </p:cNvPr>
          <p:cNvSpPr txBox="1">
            <a:spLocks/>
          </p:cNvSpPr>
          <p:nvPr/>
        </p:nvSpPr>
        <p:spPr>
          <a:xfrm>
            <a:off x="179512" y="267494"/>
            <a:ext cx="2781901" cy="471847"/>
          </a:xfrm>
          <a:prstGeom prst="rect">
            <a:avLst/>
          </a:prstGeom>
        </p:spPr>
        <p:txBody>
          <a:bodyPr>
            <a:normAutofit/>
          </a:bodyPr>
          <a:lstStyle>
            <a:lvl1pPr marL="0" indent="0" algn="l" defTabSz="914400" rtl="0" eaLnBrk="1" latinLnBrk="0" hangingPunct="1">
              <a:spcBef>
                <a:spcPct val="20000"/>
              </a:spcBef>
              <a:buFontTx/>
              <a:buNone/>
              <a:defRPr sz="2000" kern="1200">
                <a:solidFill>
                  <a:schemeClr val="tx1"/>
                </a:solidFill>
                <a:latin typeface="+mj-lt"/>
                <a:ea typeface="+mn-ea"/>
                <a:cs typeface="+mn-cs"/>
              </a:defRPr>
            </a:lvl1pPr>
            <a:lvl2pPr marL="285750" indent="-285750" algn="l" defTabSz="914400" rtl="0" eaLnBrk="1" latinLnBrk="0" hangingPunct="1">
              <a:spcBef>
                <a:spcPct val="20000"/>
              </a:spcBef>
              <a:buClr>
                <a:schemeClr val="accent1"/>
              </a:buClr>
              <a:buFont typeface="Symbol" panose="05050102010706020507" pitchFamily="18" charset="2"/>
              <a:buChar char="-"/>
              <a:tabLst/>
              <a:defRPr sz="2000" kern="1200">
                <a:solidFill>
                  <a:schemeClr val="tx1"/>
                </a:solidFill>
                <a:latin typeface="+mj-lt"/>
                <a:ea typeface="+mn-ea"/>
                <a:cs typeface="+mn-cs"/>
              </a:defRPr>
            </a:lvl2pPr>
            <a:lvl3pPr marL="579438" indent="-269875" algn="l" defTabSz="914400" rtl="0" eaLnBrk="1" latinLnBrk="0" hangingPunct="1">
              <a:spcBef>
                <a:spcPct val="20000"/>
              </a:spcBef>
              <a:buFont typeface="Symbol" panose="05050102010706020507" pitchFamily="18" charset="2"/>
              <a:buChar char="-"/>
              <a:tabLst/>
              <a:defRPr sz="2000" kern="1200">
                <a:solidFill>
                  <a:schemeClr val="tx1"/>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1050" dirty="0">
                <a:solidFill>
                  <a:schemeClr val="bg1">
                    <a:lumMod val="50000"/>
                  </a:schemeClr>
                </a:solidFill>
              </a:rPr>
              <a:t>So kann ein Business-Ökosystem aussehen:</a:t>
            </a:r>
          </a:p>
          <a:p>
            <a:r>
              <a:rPr lang="de-DE" sz="1050" dirty="0">
                <a:solidFill>
                  <a:schemeClr val="bg1">
                    <a:lumMod val="50000"/>
                  </a:schemeClr>
                </a:solidFill>
              </a:rPr>
              <a:t>Beispiel: Buchladen</a:t>
            </a:r>
            <a:endParaRPr lang="de-DE" dirty="0">
              <a:solidFill>
                <a:schemeClr val="bg1">
                  <a:lumMod val="50000"/>
                </a:schemeClr>
              </a:solidFill>
            </a:endParaRPr>
          </a:p>
        </p:txBody>
      </p:sp>
      <p:pic>
        <p:nvPicPr>
          <p:cNvPr id="14" name="Grafik 13">
            <a:extLst>
              <a:ext uri="{FF2B5EF4-FFF2-40B4-BE49-F238E27FC236}">
                <a16:creationId xmlns:a16="http://schemas.microsoft.com/office/drawing/2014/main" id="{34C5765D-3966-458E-BFBC-392455C0C8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11960" y="2016069"/>
            <a:ext cx="500596" cy="513910"/>
          </a:xfrm>
          <a:prstGeom prst="rect">
            <a:avLst/>
          </a:prstGeom>
        </p:spPr>
      </p:pic>
      <p:pic>
        <p:nvPicPr>
          <p:cNvPr id="15" name="Grafik 14">
            <a:extLst>
              <a:ext uri="{FF2B5EF4-FFF2-40B4-BE49-F238E27FC236}">
                <a16:creationId xmlns:a16="http://schemas.microsoft.com/office/drawing/2014/main" id="{92DBC022-09EA-4EEE-981B-1C27C81AAF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8146" y="1876530"/>
            <a:ext cx="1317127" cy="1047134"/>
          </a:xfrm>
          <a:prstGeom prst="rect">
            <a:avLst/>
          </a:prstGeom>
        </p:spPr>
      </p:pic>
      <p:pic>
        <p:nvPicPr>
          <p:cNvPr id="16" name="Grafik 15">
            <a:extLst>
              <a:ext uri="{FF2B5EF4-FFF2-40B4-BE49-F238E27FC236}">
                <a16:creationId xmlns:a16="http://schemas.microsoft.com/office/drawing/2014/main" id="{71F6FD3E-1E77-48FA-A67C-8D47D4D4E5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81689" y="2103091"/>
            <a:ext cx="772792" cy="743691"/>
          </a:xfrm>
          <a:prstGeom prst="rect">
            <a:avLst/>
          </a:prstGeom>
        </p:spPr>
      </p:pic>
      <p:pic>
        <p:nvPicPr>
          <p:cNvPr id="17" name="Grafik 16">
            <a:extLst>
              <a:ext uri="{FF2B5EF4-FFF2-40B4-BE49-F238E27FC236}">
                <a16:creationId xmlns:a16="http://schemas.microsoft.com/office/drawing/2014/main" id="{151C243A-9BB3-4F10-BC44-AA0B6A0C30C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2625" y="2241378"/>
            <a:ext cx="1679295" cy="1004578"/>
          </a:xfrm>
          <a:prstGeom prst="rect">
            <a:avLst/>
          </a:prstGeom>
        </p:spPr>
      </p:pic>
      <p:sp>
        <p:nvSpPr>
          <p:cNvPr id="18" name="Sprechblase: rechteckig 17">
            <a:extLst>
              <a:ext uri="{FF2B5EF4-FFF2-40B4-BE49-F238E27FC236}">
                <a16:creationId xmlns:a16="http://schemas.microsoft.com/office/drawing/2014/main" id="{71E55E0A-0EE1-43CE-ACDE-1C04FAE35C10}"/>
              </a:ext>
            </a:extLst>
          </p:cNvPr>
          <p:cNvSpPr/>
          <p:nvPr/>
        </p:nvSpPr>
        <p:spPr>
          <a:xfrm>
            <a:off x="6841298" y="83398"/>
            <a:ext cx="1273474" cy="621680"/>
          </a:xfrm>
          <a:prstGeom prst="wedgeRectCallout">
            <a:avLst>
              <a:gd name="adj1" fmla="val 59069"/>
              <a:gd name="adj2" fmla="val 22963"/>
            </a:avLst>
          </a:prstGeom>
          <a:solidFill>
            <a:srgbClr val="FFC000">
              <a:alpha val="5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25" dirty="0">
                <a:solidFill>
                  <a:schemeClr val="tx1"/>
                </a:solidFill>
              </a:rPr>
              <a:t>Megatrend </a:t>
            </a:r>
            <a:br>
              <a:rPr lang="de-DE" sz="825" dirty="0">
                <a:solidFill>
                  <a:schemeClr val="tx1"/>
                </a:solidFill>
              </a:rPr>
            </a:br>
            <a:r>
              <a:rPr lang="de-DE" sz="825" dirty="0" err="1">
                <a:solidFill>
                  <a:schemeClr val="tx1"/>
                </a:solidFill>
              </a:rPr>
              <a:t>Silver</a:t>
            </a:r>
            <a:r>
              <a:rPr lang="de-DE" sz="825" dirty="0">
                <a:solidFill>
                  <a:schemeClr val="tx1"/>
                </a:solidFill>
              </a:rPr>
              <a:t> Society: </a:t>
            </a:r>
            <a:br>
              <a:rPr lang="de-DE" sz="825" dirty="0">
                <a:solidFill>
                  <a:schemeClr val="tx1"/>
                </a:solidFill>
              </a:rPr>
            </a:br>
            <a:r>
              <a:rPr lang="de-DE" sz="800" dirty="0">
                <a:solidFill>
                  <a:schemeClr val="tx1"/>
                </a:solidFill>
              </a:rPr>
              <a:t>Rentner haben ein sicheres Einkommen und lesen gern</a:t>
            </a:r>
            <a:endParaRPr lang="de-DE" sz="825" dirty="0">
              <a:solidFill>
                <a:schemeClr val="tx1"/>
              </a:solidFill>
            </a:endParaRPr>
          </a:p>
        </p:txBody>
      </p:sp>
      <p:sp>
        <p:nvSpPr>
          <p:cNvPr id="19" name="Sprechblase: rechteckig 18">
            <a:extLst>
              <a:ext uri="{FF2B5EF4-FFF2-40B4-BE49-F238E27FC236}">
                <a16:creationId xmlns:a16="http://schemas.microsoft.com/office/drawing/2014/main" id="{A10E2B13-9A9F-494D-8403-EA5F186237E6}"/>
              </a:ext>
            </a:extLst>
          </p:cNvPr>
          <p:cNvSpPr/>
          <p:nvPr/>
        </p:nvSpPr>
        <p:spPr>
          <a:xfrm>
            <a:off x="4710378" y="51618"/>
            <a:ext cx="1273474" cy="411510"/>
          </a:xfrm>
          <a:prstGeom prst="wedgeRectCallout">
            <a:avLst>
              <a:gd name="adj1" fmla="val 79584"/>
              <a:gd name="adj2" fmla="val 42451"/>
            </a:avLst>
          </a:prstGeom>
          <a:solidFill>
            <a:srgbClr val="FFC000">
              <a:alpha val="5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25" dirty="0">
                <a:solidFill>
                  <a:schemeClr val="tx1"/>
                </a:solidFill>
              </a:rPr>
              <a:t>Corona-Pandemie Schließungen / Lockdown</a:t>
            </a:r>
          </a:p>
        </p:txBody>
      </p:sp>
      <p:pic>
        <p:nvPicPr>
          <p:cNvPr id="20" name="Grafik 19">
            <a:extLst>
              <a:ext uri="{FF2B5EF4-FFF2-40B4-BE49-F238E27FC236}">
                <a16:creationId xmlns:a16="http://schemas.microsoft.com/office/drawing/2014/main" id="{0B128D6D-1052-48BE-AB6E-585DAE7E4A2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83407" y="44687"/>
            <a:ext cx="1224136" cy="1319415"/>
          </a:xfrm>
          <a:prstGeom prst="rect">
            <a:avLst/>
          </a:prstGeom>
        </p:spPr>
      </p:pic>
      <p:pic>
        <p:nvPicPr>
          <p:cNvPr id="21" name="Grafik 20">
            <a:extLst>
              <a:ext uri="{FF2B5EF4-FFF2-40B4-BE49-F238E27FC236}">
                <a16:creationId xmlns:a16="http://schemas.microsoft.com/office/drawing/2014/main" id="{4EAC6D58-C113-4456-BA10-63A1B442A6E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39541" y="-29470"/>
            <a:ext cx="1094738" cy="1119682"/>
          </a:xfrm>
          <a:prstGeom prst="rect">
            <a:avLst/>
          </a:prstGeom>
        </p:spPr>
      </p:pic>
      <p:pic>
        <p:nvPicPr>
          <p:cNvPr id="25" name="Grafik 24">
            <a:extLst>
              <a:ext uri="{FF2B5EF4-FFF2-40B4-BE49-F238E27FC236}">
                <a16:creationId xmlns:a16="http://schemas.microsoft.com/office/drawing/2014/main" id="{0F649F07-7874-4F60-B849-3B6B665E8F5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79165" y="3126434"/>
            <a:ext cx="1444763" cy="558690"/>
          </a:xfrm>
          <a:prstGeom prst="rect">
            <a:avLst/>
          </a:prstGeom>
        </p:spPr>
      </p:pic>
      <p:pic>
        <p:nvPicPr>
          <p:cNvPr id="26" name="Grafik 25">
            <a:extLst>
              <a:ext uri="{FF2B5EF4-FFF2-40B4-BE49-F238E27FC236}">
                <a16:creationId xmlns:a16="http://schemas.microsoft.com/office/drawing/2014/main" id="{E7AB4DCA-DF6E-4855-959E-30E757267C3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158460" y="3076785"/>
            <a:ext cx="1723733" cy="944705"/>
          </a:xfrm>
          <a:prstGeom prst="rect">
            <a:avLst/>
          </a:prstGeom>
        </p:spPr>
      </p:pic>
      <p:pic>
        <p:nvPicPr>
          <p:cNvPr id="27" name="Grafik 26">
            <a:extLst>
              <a:ext uri="{FF2B5EF4-FFF2-40B4-BE49-F238E27FC236}">
                <a16:creationId xmlns:a16="http://schemas.microsoft.com/office/drawing/2014/main" id="{117DE1DA-507E-4204-AEC7-BC9A227F0EB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61413" y="3720141"/>
            <a:ext cx="1607003" cy="900040"/>
          </a:xfrm>
          <a:prstGeom prst="rect">
            <a:avLst/>
          </a:prstGeom>
        </p:spPr>
      </p:pic>
      <p:sp>
        <p:nvSpPr>
          <p:cNvPr id="28" name="Sprechblase: rechteckig 27">
            <a:extLst>
              <a:ext uri="{FF2B5EF4-FFF2-40B4-BE49-F238E27FC236}">
                <a16:creationId xmlns:a16="http://schemas.microsoft.com/office/drawing/2014/main" id="{ED754C08-B125-4BD3-9EC5-DD0FA209B43C}"/>
              </a:ext>
            </a:extLst>
          </p:cNvPr>
          <p:cNvSpPr/>
          <p:nvPr/>
        </p:nvSpPr>
        <p:spPr>
          <a:xfrm>
            <a:off x="4030341" y="1460038"/>
            <a:ext cx="863349" cy="318942"/>
          </a:xfrm>
          <a:prstGeom prst="wedgeRectCallout">
            <a:avLst/>
          </a:prstGeom>
          <a:solidFill>
            <a:schemeClr val="accent2">
              <a:lumMod val="60000"/>
              <a:lumOff val="40000"/>
              <a:alpha val="5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25" dirty="0">
                <a:solidFill>
                  <a:schemeClr val="tx1"/>
                </a:solidFill>
              </a:rPr>
              <a:t>Kunde</a:t>
            </a:r>
          </a:p>
          <a:p>
            <a:pPr algn="ctr"/>
            <a:r>
              <a:rPr lang="de-DE" sz="700" dirty="0">
                <a:solidFill>
                  <a:schemeClr val="tx1"/>
                </a:solidFill>
              </a:rPr>
              <a:t>kauft Bücher</a:t>
            </a:r>
          </a:p>
        </p:txBody>
      </p:sp>
      <p:sp>
        <p:nvSpPr>
          <p:cNvPr id="29" name="Sprechblase: rechteckig 28">
            <a:extLst>
              <a:ext uri="{FF2B5EF4-FFF2-40B4-BE49-F238E27FC236}">
                <a16:creationId xmlns:a16="http://schemas.microsoft.com/office/drawing/2014/main" id="{28808022-DEFA-4616-B182-07C1867A603F}"/>
              </a:ext>
            </a:extLst>
          </p:cNvPr>
          <p:cNvSpPr/>
          <p:nvPr/>
        </p:nvSpPr>
        <p:spPr>
          <a:xfrm>
            <a:off x="3294942" y="395468"/>
            <a:ext cx="1273474" cy="827481"/>
          </a:xfrm>
          <a:prstGeom prst="wedgeRectCallout">
            <a:avLst>
              <a:gd name="adj1" fmla="val 27216"/>
              <a:gd name="adj2" fmla="val 69147"/>
            </a:avLst>
          </a:prstGeom>
          <a:solidFill>
            <a:srgbClr val="0070C0">
              <a:alpha val="5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25" dirty="0">
                <a:solidFill>
                  <a:schemeClr val="tx1"/>
                </a:solidFill>
              </a:rPr>
              <a:t>Kundenbedürfnis(se) / Wertversprechen</a:t>
            </a:r>
            <a:br>
              <a:rPr lang="de-DE" sz="825" dirty="0">
                <a:solidFill>
                  <a:schemeClr val="tx1"/>
                </a:solidFill>
              </a:rPr>
            </a:br>
            <a:r>
              <a:rPr lang="de-DE" sz="700" dirty="0">
                <a:solidFill>
                  <a:schemeClr val="tx1"/>
                </a:solidFill>
              </a:rPr>
              <a:t>Wissen erwerben. Unterhaltung genießen</a:t>
            </a:r>
          </a:p>
          <a:p>
            <a:pPr algn="ctr"/>
            <a:r>
              <a:rPr lang="de-DE" sz="700" dirty="0">
                <a:solidFill>
                  <a:schemeClr val="tx1"/>
                </a:solidFill>
              </a:rPr>
              <a:t>Andren einen Freude machen</a:t>
            </a:r>
          </a:p>
        </p:txBody>
      </p:sp>
      <p:sp>
        <p:nvSpPr>
          <p:cNvPr id="30" name="Sprechblase: rechteckig 29">
            <a:extLst>
              <a:ext uri="{FF2B5EF4-FFF2-40B4-BE49-F238E27FC236}">
                <a16:creationId xmlns:a16="http://schemas.microsoft.com/office/drawing/2014/main" id="{D765A369-9144-4B10-9344-F658322FC30F}"/>
              </a:ext>
            </a:extLst>
          </p:cNvPr>
          <p:cNvSpPr/>
          <p:nvPr/>
        </p:nvSpPr>
        <p:spPr>
          <a:xfrm>
            <a:off x="932555" y="1876530"/>
            <a:ext cx="1100723" cy="465125"/>
          </a:xfrm>
          <a:prstGeom prst="wedgeRectCallout">
            <a:avLst>
              <a:gd name="adj1" fmla="val -20833"/>
              <a:gd name="adj2" fmla="val 93541"/>
            </a:avLst>
          </a:prstGeom>
          <a:solidFill>
            <a:schemeClr val="accent2">
              <a:lumMod val="60000"/>
              <a:lumOff val="40000"/>
              <a:alpha val="5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825" dirty="0">
                <a:solidFill>
                  <a:schemeClr val="tx1"/>
                </a:solidFill>
              </a:rPr>
              <a:t>Lieferanten</a:t>
            </a:r>
          </a:p>
          <a:p>
            <a:pPr marL="171450" indent="-171450">
              <a:buFont typeface="Arial" panose="020B0604020202020204" pitchFamily="34" charset="0"/>
              <a:buChar char="•"/>
            </a:pPr>
            <a:r>
              <a:rPr lang="de-DE" sz="825" dirty="0">
                <a:solidFill>
                  <a:schemeClr val="tx1"/>
                </a:solidFill>
              </a:rPr>
              <a:t>Verlage</a:t>
            </a:r>
          </a:p>
          <a:p>
            <a:pPr marL="171450" indent="-171450">
              <a:buFont typeface="Arial" panose="020B0604020202020204" pitchFamily="34" charset="0"/>
              <a:buChar char="•"/>
            </a:pPr>
            <a:r>
              <a:rPr lang="de-DE" sz="825" dirty="0">
                <a:solidFill>
                  <a:schemeClr val="tx1"/>
                </a:solidFill>
              </a:rPr>
              <a:t>Großhandel</a:t>
            </a:r>
          </a:p>
        </p:txBody>
      </p:sp>
      <p:sp>
        <p:nvSpPr>
          <p:cNvPr id="31" name="Sprechblase: rechteckig 30">
            <a:extLst>
              <a:ext uri="{FF2B5EF4-FFF2-40B4-BE49-F238E27FC236}">
                <a16:creationId xmlns:a16="http://schemas.microsoft.com/office/drawing/2014/main" id="{B9BD26FF-8667-4AD9-98EA-F66C137156A0}"/>
              </a:ext>
            </a:extLst>
          </p:cNvPr>
          <p:cNvSpPr/>
          <p:nvPr/>
        </p:nvSpPr>
        <p:spPr>
          <a:xfrm>
            <a:off x="2397060" y="1327606"/>
            <a:ext cx="1364078" cy="465961"/>
          </a:xfrm>
          <a:prstGeom prst="wedgeRectCallout">
            <a:avLst>
              <a:gd name="adj1" fmla="val 2352"/>
              <a:gd name="adj2" fmla="val 213706"/>
            </a:avLst>
          </a:prstGeom>
          <a:solidFill>
            <a:schemeClr val="accent2">
              <a:lumMod val="60000"/>
              <a:lumOff val="40000"/>
              <a:alpha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25" dirty="0">
                <a:solidFill>
                  <a:schemeClr val="tx1"/>
                </a:solidFill>
              </a:rPr>
              <a:t>Wettbewerber:</a:t>
            </a:r>
          </a:p>
          <a:p>
            <a:pPr algn="ctr"/>
            <a:r>
              <a:rPr lang="de-DE" sz="825" dirty="0">
                <a:solidFill>
                  <a:schemeClr val="tx1"/>
                </a:solidFill>
              </a:rPr>
              <a:t>Onlinehandel</a:t>
            </a:r>
          </a:p>
          <a:p>
            <a:pPr algn="ctr"/>
            <a:r>
              <a:rPr lang="de-DE" sz="825" dirty="0">
                <a:solidFill>
                  <a:schemeClr val="tx1"/>
                </a:solidFill>
              </a:rPr>
              <a:t>E-Books</a:t>
            </a:r>
          </a:p>
        </p:txBody>
      </p:sp>
      <p:sp>
        <p:nvSpPr>
          <p:cNvPr id="32" name="Sprechblase: rechteckig 31">
            <a:extLst>
              <a:ext uri="{FF2B5EF4-FFF2-40B4-BE49-F238E27FC236}">
                <a16:creationId xmlns:a16="http://schemas.microsoft.com/office/drawing/2014/main" id="{73417065-BAF1-4A96-970F-47C2FF634D8E}"/>
              </a:ext>
            </a:extLst>
          </p:cNvPr>
          <p:cNvSpPr/>
          <p:nvPr/>
        </p:nvSpPr>
        <p:spPr>
          <a:xfrm>
            <a:off x="7143386" y="1936918"/>
            <a:ext cx="1364078" cy="384900"/>
          </a:xfrm>
          <a:prstGeom prst="wedgeRectCallout">
            <a:avLst>
              <a:gd name="adj1" fmla="val -72746"/>
              <a:gd name="adj2" fmla="val 108942"/>
            </a:avLst>
          </a:prstGeom>
          <a:solidFill>
            <a:schemeClr val="accent2">
              <a:lumMod val="60000"/>
              <a:lumOff val="40000"/>
              <a:alpha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25" dirty="0">
                <a:solidFill>
                  <a:schemeClr val="tx1"/>
                </a:solidFill>
              </a:rPr>
              <a:t>Wettbewerber:</a:t>
            </a:r>
          </a:p>
          <a:p>
            <a:pPr algn="ctr"/>
            <a:r>
              <a:rPr lang="de-DE" sz="825" dirty="0">
                <a:solidFill>
                  <a:schemeClr val="tx1"/>
                </a:solidFill>
              </a:rPr>
              <a:t>Andere Buchläden</a:t>
            </a:r>
          </a:p>
        </p:txBody>
      </p:sp>
      <p:sp>
        <p:nvSpPr>
          <p:cNvPr id="33" name="Sprechblase: rechteckig 32">
            <a:extLst>
              <a:ext uri="{FF2B5EF4-FFF2-40B4-BE49-F238E27FC236}">
                <a16:creationId xmlns:a16="http://schemas.microsoft.com/office/drawing/2014/main" id="{CE65A3F6-726E-4CB5-95B8-0BFAB9FE7C20}"/>
              </a:ext>
            </a:extLst>
          </p:cNvPr>
          <p:cNvSpPr/>
          <p:nvPr/>
        </p:nvSpPr>
        <p:spPr>
          <a:xfrm>
            <a:off x="5051081" y="1373175"/>
            <a:ext cx="1442930" cy="526734"/>
          </a:xfrm>
          <a:prstGeom prst="wedgeRectCallout">
            <a:avLst>
              <a:gd name="adj1" fmla="val -21786"/>
              <a:gd name="adj2" fmla="val 106878"/>
            </a:avLst>
          </a:prstGeom>
          <a:solidFill>
            <a:schemeClr val="accent2">
              <a:lumMod val="60000"/>
              <a:lumOff val="40000"/>
              <a:alpha val="5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25" dirty="0">
                <a:solidFill>
                  <a:schemeClr val="tx1"/>
                </a:solidFill>
              </a:rPr>
              <a:t>Mein Unternehmen: </a:t>
            </a:r>
            <a:r>
              <a:rPr lang="de-DE" sz="700" dirty="0">
                <a:solidFill>
                  <a:schemeClr val="tx1"/>
                </a:solidFill>
              </a:rPr>
              <a:t>Buchhandlung in der Innenstadt</a:t>
            </a:r>
            <a:endParaRPr lang="de-DE" sz="825" dirty="0">
              <a:solidFill>
                <a:schemeClr val="tx1"/>
              </a:solidFill>
            </a:endParaRPr>
          </a:p>
        </p:txBody>
      </p:sp>
      <p:pic>
        <p:nvPicPr>
          <p:cNvPr id="34" name="Grafik 33">
            <a:extLst>
              <a:ext uri="{FF2B5EF4-FFF2-40B4-BE49-F238E27FC236}">
                <a16:creationId xmlns:a16="http://schemas.microsoft.com/office/drawing/2014/main" id="{B44214FF-71E3-4094-ACBA-42460E49EA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2908" y="2103091"/>
            <a:ext cx="772792" cy="743691"/>
          </a:xfrm>
          <a:prstGeom prst="rect">
            <a:avLst/>
          </a:prstGeom>
        </p:spPr>
      </p:pic>
      <p:pic>
        <p:nvPicPr>
          <p:cNvPr id="35" name="Grafik 34">
            <a:extLst>
              <a:ext uri="{FF2B5EF4-FFF2-40B4-BE49-F238E27FC236}">
                <a16:creationId xmlns:a16="http://schemas.microsoft.com/office/drawing/2014/main" id="{31B21C13-5643-4B35-8DDE-B6D1A2CCA1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3614" y="1861369"/>
            <a:ext cx="772792" cy="743691"/>
          </a:xfrm>
          <a:prstGeom prst="rect">
            <a:avLst/>
          </a:prstGeom>
        </p:spPr>
      </p:pic>
      <p:pic>
        <p:nvPicPr>
          <p:cNvPr id="36" name="Grafik 35">
            <a:extLst>
              <a:ext uri="{FF2B5EF4-FFF2-40B4-BE49-F238E27FC236}">
                <a16:creationId xmlns:a16="http://schemas.microsoft.com/office/drawing/2014/main" id="{1E8AE4B9-EAF8-4F4F-B5B7-766D1B81E4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7525" y="2321818"/>
            <a:ext cx="772792" cy="743691"/>
          </a:xfrm>
          <a:prstGeom prst="rect">
            <a:avLst/>
          </a:prstGeom>
        </p:spPr>
      </p:pic>
      <p:pic>
        <p:nvPicPr>
          <p:cNvPr id="37" name="Grafik 36">
            <a:extLst>
              <a:ext uri="{FF2B5EF4-FFF2-40B4-BE49-F238E27FC236}">
                <a16:creationId xmlns:a16="http://schemas.microsoft.com/office/drawing/2014/main" id="{F5A9264F-8D28-4487-AE93-67B4AFC624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58905" y="2028251"/>
            <a:ext cx="772792" cy="743691"/>
          </a:xfrm>
          <a:prstGeom prst="rect">
            <a:avLst/>
          </a:prstGeom>
        </p:spPr>
      </p:pic>
      <p:sp>
        <p:nvSpPr>
          <p:cNvPr id="38" name="Sprechblase: rechteckig 37">
            <a:extLst>
              <a:ext uri="{FF2B5EF4-FFF2-40B4-BE49-F238E27FC236}">
                <a16:creationId xmlns:a16="http://schemas.microsoft.com/office/drawing/2014/main" id="{0C61FC1F-97AA-4D86-BB0F-9C7C2BC3E79D}"/>
              </a:ext>
            </a:extLst>
          </p:cNvPr>
          <p:cNvSpPr/>
          <p:nvPr/>
        </p:nvSpPr>
        <p:spPr>
          <a:xfrm>
            <a:off x="3135322" y="2822995"/>
            <a:ext cx="1273474" cy="318943"/>
          </a:xfrm>
          <a:prstGeom prst="wedgeRectCallout">
            <a:avLst>
              <a:gd name="adj1" fmla="val -27851"/>
              <a:gd name="adj2" fmla="val 98225"/>
            </a:avLst>
          </a:prstGeom>
          <a:solidFill>
            <a:schemeClr val="accent2">
              <a:lumMod val="60000"/>
              <a:lumOff val="40000"/>
              <a:alpha val="5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25" dirty="0">
                <a:solidFill>
                  <a:schemeClr val="tx1"/>
                </a:solidFill>
              </a:rPr>
              <a:t>Partner: Werbegemeinschaft</a:t>
            </a:r>
          </a:p>
        </p:txBody>
      </p:sp>
      <p:sp>
        <p:nvSpPr>
          <p:cNvPr id="39" name="Sprechblase: rechteckig 38">
            <a:extLst>
              <a:ext uri="{FF2B5EF4-FFF2-40B4-BE49-F238E27FC236}">
                <a16:creationId xmlns:a16="http://schemas.microsoft.com/office/drawing/2014/main" id="{9CE8CE94-AEAD-4EDC-A454-1EC7892FCB1D}"/>
              </a:ext>
            </a:extLst>
          </p:cNvPr>
          <p:cNvSpPr/>
          <p:nvPr/>
        </p:nvSpPr>
        <p:spPr>
          <a:xfrm>
            <a:off x="4643328" y="2733162"/>
            <a:ext cx="1512848" cy="526882"/>
          </a:xfrm>
          <a:prstGeom prst="wedgeRectCallout">
            <a:avLst>
              <a:gd name="adj1" fmla="val -27851"/>
              <a:gd name="adj2" fmla="val 98225"/>
            </a:avLst>
          </a:prstGeom>
          <a:solidFill>
            <a:schemeClr val="accent2">
              <a:lumMod val="60000"/>
              <a:lumOff val="40000"/>
              <a:alpha val="5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25" dirty="0">
                <a:solidFill>
                  <a:schemeClr val="tx1"/>
                </a:solidFill>
              </a:rPr>
              <a:t>Partner: Autoren aus der Region, die Lesungen machen</a:t>
            </a:r>
          </a:p>
        </p:txBody>
      </p:sp>
      <p:sp>
        <p:nvSpPr>
          <p:cNvPr id="40" name="Sprechblase: rechteckig 39">
            <a:extLst>
              <a:ext uri="{FF2B5EF4-FFF2-40B4-BE49-F238E27FC236}">
                <a16:creationId xmlns:a16="http://schemas.microsoft.com/office/drawing/2014/main" id="{E1FE88B7-07CF-4439-A16B-F7B4364E4A03}"/>
              </a:ext>
            </a:extLst>
          </p:cNvPr>
          <p:cNvSpPr/>
          <p:nvPr/>
        </p:nvSpPr>
        <p:spPr>
          <a:xfrm>
            <a:off x="3293537" y="4474805"/>
            <a:ext cx="933900" cy="420952"/>
          </a:xfrm>
          <a:prstGeom prst="wedgeRectCallout">
            <a:avLst>
              <a:gd name="adj1" fmla="val 34381"/>
              <a:gd name="adj2" fmla="val -73060"/>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25" dirty="0">
                <a:solidFill>
                  <a:schemeClr val="tx1"/>
                </a:solidFill>
              </a:rPr>
              <a:t>Vermieter</a:t>
            </a:r>
          </a:p>
        </p:txBody>
      </p:sp>
      <p:sp>
        <p:nvSpPr>
          <p:cNvPr id="41" name="Sprechblase: rechteckig 40">
            <a:extLst>
              <a:ext uri="{FF2B5EF4-FFF2-40B4-BE49-F238E27FC236}">
                <a16:creationId xmlns:a16="http://schemas.microsoft.com/office/drawing/2014/main" id="{029B9A23-41FA-48B6-8231-080A7CDC997F}"/>
              </a:ext>
            </a:extLst>
          </p:cNvPr>
          <p:cNvSpPr/>
          <p:nvPr/>
        </p:nvSpPr>
        <p:spPr>
          <a:xfrm>
            <a:off x="6793921" y="4238506"/>
            <a:ext cx="1273474" cy="493484"/>
          </a:xfrm>
          <a:prstGeom prst="wedgeRectCallout">
            <a:avLst>
              <a:gd name="adj1" fmla="val -69962"/>
              <a:gd name="adj2" fmla="val 10128"/>
            </a:avLst>
          </a:prstGeom>
          <a:solidFill>
            <a:srgbClr val="7030A0">
              <a:alpha val="50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25" dirty="0">
                <a:solidFill>
                  <a:schemeClr val="tx1"/>
                </a:solidFill>
              </a:rPr>
              <a:t>Digitalisierung: brauche ich einen Onlineshop?</a:t>
            </a:r>
          </a:p>
        </p:txBody>
      </p:sp>
    </p:spTree>
    <p:extLst>
      <p:ext uri="{BB962C8B-B14F-4D97-AF65-F5344CB8AC3E}">
        <p14:creationId xmlns:p14="http://schemas.microsoft.com/office/powerpoint/2010/main" val="2083034804"/>
      </p:ext>
    </p:extLst>
  </p:cSld>
  <p:clrMapOvr>
    <a:masterClrMapping/>
  </p:clrMapOvr>
</p:sld>
</file>

<file path=ppt/theme/theme1.xml><?xml version="1.0" encoding="utf-8"?>
<a:theme xmlns:a="http://schemas.openxmlformats.org/drawingml/2006/main" name="Larissa">
  <a:themeElements>
    <a:clrScheme name="rkw">
      <a:dk1>
        <a:sysClr val="windowText" lastClr="000000"/>
      </a:dk1>
      <a:lt1>
        <a:sysClr val="window" lastClr="FFFFFF"/>
      </a:lt1>
      <a:dk2>
        <a:srgbClr val="000000"/>
      </a:dk2>
      <a:lt2>
        <a:srgbClr val="FFFFFF"/>
      </a:lt2>
      <a:accent1>
        <a:srgbClr val="E64415"/>
      </a:accent1>
      <a:accent2>
        <a:srgbClr val="BCBDBE"/>
      </a:accent2>
      <a:accent3>
        <a:srgbClr val="7B7C7E"/>
      </a:accent3>
      <a:accent4>
        <a:srgbClr val="B2B2B2"/>
      </a:accent4>
      <a:accent5>
        <a:srgbClr val="4D4D4D"/>
      </a:accent5>
      <a:accent6>
        <a:srgbClr val="EAEAEA"/>
      </a:accent6>
      <a:hlink>
        <a:srgbClr val="000000"/>
      </a:hlink>
      <a:folHlink>
        <a:srgbClr val="000000"/>
      </a:folHlink>
    </a:clrScheme>
    <a:fontScheme name="rkw">
      <a:majorFont>
        <a:latin typeface="Segoe UI"/>
        <a:ea typeface=""/>
        <a:cs typeface=""/>
      </a:majorFont>
      <a:minorFont>
        <a:latin typeface="Segoe UI Semibold"/>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orstellung_RKW K_250820_format 16x9.pptx" id="{C537EC36-598E-44E4-95B3-F1F7F5711514}" vid="{37795F86-CD67-4742-944F-2102670AF7D9}"/>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VORLAGE_Vorstellung_RKW K_250820_format 16x9</Template>
  <TotalTime>0</TotalTime>
  <Words>514</Words>
  <Application>Microsoft Office PowerPoint</Application>
  <PresentationFormat>Bildschirmpräsentation (16:9)</PresentationFormat>
  <Paragraphs>106</Paragraphs>
  <Slides>7</Slides>
  <Notes>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7</vt:i4>
      </vt:variant>
    </vt:vector>
  </HeadingPairs>
  <TitlesOfParts>
    <vt:vector size="15" baseType="lpstr">
      <vt:lpstr>Verdana</vt:lpstr>
      <vt:lpstr>Segoe UI Semibold</vt:lpstr>
      <vt:lpstr>Calibri</vt:lpstr>
      <vt:lpstr>Arial</vt:lpstr>
      <vt:lpstr>Segoe UI</vt:lpstr>
      <vt:lpstr>Segoe UI Light</vt:lpstr>
      <vt:lpstr>Symbol</vt:lpstr>
      <vt:lpstr>Larissa</vt:lpstr>
      <vt:lpstr>PowerPoint-Präsentation</vt:lpstr>
      <vt:lpstr>Anleitung</vt:lpstr>
      <vt:lpstr>PowerPoint-Präsentation</vt:lpstr>
      <vt:lpstr>Grafische Elemente:  Nutzen Sie diese grafischen Elemente, in dem Sie sie kopieren und in die Vorlage einfügen. Sie können Elemente mehrfach und in unterschiedlicher Größe verwenden und beliebig anordnen. Bei Bedarf nutzen Sie z.B. auch de Piktogramm von Powerpoint.</vt:lpstr>
      <vt:lpstr>Mögliche Systemelemente zur Inspiration</vt:lpstr>
      <vt:lpstr>Mögliche Systemelemente zur Inspiration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Wegbereiter für den Mittelstand</dc:title>
  <dc:creator>Juschkus, Ute</dc:creator>
  <cp:lastModifiedBy>Juschkus, Ute</cp:lastModifiedBy>
  <cp:revision>130</cp:revision>
  <cp:lastPrinted>2019-01-09T09:38:11Z</cp:lastPrinted>
  <dcterms:created xsi:type="dcterms:W3CDTF">2020-08-24T11:50:50Z</dcterms:created>
  <dcterms:modified xsi:type="dcterms:W3CDTF">2021-02-16T13:33:35Z</dcterms:modified>
</cp:coreProperties>
</file>