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Ex3.xml" ContentType="application/vnd.ms-office.chartex+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332" r:id="rId2"/>
    <p:sldId id="312" r:id="rId3"/>
    <p:sldId id="313" r:id="rId4"/>
    <p:sldId id="316" r:id="rId5"/>
    <p:sldId id="317" r:id="rId6"/>
    <p:sldId id="318" r:id="rId7"/>
    <p:sldId id="325" r:id="rId8"/>
    <p:sldId id="335" r:id="rId9"/>
    <p:sldId id="319" r:id="rId10"/>
    <p:sldId id="336" r:id="rId11"/>
    <p:sldId id="320" r:id="rId12"/>
    <p:sldId id="321" r:id="rId13"/>
    <p:sldId id="322" r:id="rId14"/>
    <p:sldId id="315" r:id="rId15"/>
    <p:sldId id="326" r:id="rId16"/>
    <p:sldId id="329" r:id="rId17"/>
    <p:sldId id="328" r:id="rId18"/>
    <p:sldId id="330" r:id="rId19"/>
    <p:sldId id="331" r:id="rId20"/>
    <p:sldId id="257" r:id="rId21"/>
    <p:sldId id="334" r:id="rId22"/>
  </p:sldIdLst>
  <p:sldSz cx="9144000" cy="5143500" type="screen16x9"/>
  <p:notesSz cx="9926638" cy="6797675"/>
  <p:embeddedFontLst>
    <p:embeddedFont>
      <p:font typeface="Calibri" panose="020F050202020403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
      <p:font typeface="Segoe UI Light" panose="020B0502040204020203" pitchFamily="34" charset="0"/>
      <p:regular r:id="rId33"/>
      <p:italic r:id="rId34"/>
    </p:embeddedFont>
    <p:embeddedFont>
      <p:font typeface="Segoe UI Semibold" panose="020B0702040204020203" pitchFamily="34" charset="0"/>
      <p:bold r:id="rId35"/>
      <p:boldItalic r:id="rId36"/>
    </p:embeddedFont>
    <p:embeddedFont>
      <p:font typeface="Verdana" panose="020B0604030504040204" pitchFamily="34" charset="0"/>
      <p:regular r:id="rId37"/>
      <p:bold r:id="rId38"/>
      <p:italic r:id="rId39"/>
      <p:boldItalic r:id="rId4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6">
          <p15:clr>
            <a:srgbClr val="A4A3A4"/>
          </p15:clr>
        </p15:guide>
        <p15:guide id="2" pos="56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n, Anja" initials="D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63" autoAdjust="0"/>
  </p:normalViewPr>
  <p:slideViewPr>
    <p:cSldViewPr showGuides="1">
      <p:cViewPr>
        <p:scale>
          <a:sx n="130" d="100"/>
          <a:sy n="130" d="100"/>
        </p:scale>
        <p:origin x="115" y="-504"/>
      </p:cViewPr>
      <p:guideLst>
        <p:guide orient="horz" pos="1676"/>
        <p:guide pos="5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harian\AppData\Local\Microsoft\Windows\INetCache\Content.Outlook\3CKXT9YQ\30.06.21_InfographikenII_AB_JS_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aharian\AppData\Local\Microsoft\Windows\INetCache\Content.Outlook\3CKXT9YQ\30.06.21_InfographikenII_AB_JS_2.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schauer\AppData\Local\Microsoft\Windows\INetCache\Content.Outlook\2UEDDE61\Europakarte%20Familientradition%20als%20Gr&#252;ndungsmotiv.xlsx"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3.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schauer\Documents\G&#214;S\GEM\GEM%20Powerpoint-Datensatz\Auswertun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9.0445790923515835E-3"/>
                  <c:y val="-5.4590495235979107E-2"/>
                </c:manualLayout>
              </c:layout>
              <c:tx>
                <c:rich>
                  <a:bodyPr/>
                  <a:lstStyle/>
                  <a:p>
                    <a:r>
                      <a:rPr lang="en-US" dirty="0"/>
                      <a:t>4,7 %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88-4EEE-8F98-A9CA76900ED4}"/>
                </c:ext>
              </c:extLst>
            </c:dLbl>
            <c:dLbl>
              <c:idx val="1"/>
              <c:layout>
                <c:manualLayout>
                  <c:x val="-9.0445790923515627E-3"/>
                  <c:y val="5.4590495235979072E-2"/>
                </c:manualLayout>
              </c:layout>
              <c:tx>
                <c:rich>
                  <a:bodyPr/>
                  <a:lstStyle/>
                  <a:p>
                    <a:r>
                      <a:rPr lang="en-US" dirty="0"/>
                      <a:t>4,6 %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88-4EEE-8F98-A9CA76900ED4}"/>
                </c:ext>
              </c:extLst>
            </c:dLbl>
            <c:dLbl>
              <c:idx val="2"/>
              <c:layout>
                <c:manualLayout>
                  <c:x val="-3.1656026823230467E-2"/>
                  <c:y val="-6.2989032964591241E-2"/>
                </c:manualLayout>
              </c:layout>
              <c:tx>
                <c:rich>
                  <a:bodyPr/>
                  <a:lstStyle/>
                  <a:p>
                    <a:r>
                      <a:rPr lang="en-US" dirty="0"/>
                      <a:t>5,3 %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88-4EEE-8F98-A9CA76900ED4}"/>
                </c:ext>
              </c:extLst>
            </c:dLbl>
            <c:dLbl>
              <c:idx val="3"/>
              <c:layout>
                <c:manualLayout>
                  <c:x val="-1.8089158184703209E-2"/>
                  <c:y val="4.6191957507366904E-2"/>
                </c:manualLayout>
              </c:layout>
              <c:tx>
                <c:rich>
                  <a:bodyPr/>
                  <a:lstStyle/>
                  <a:p>
                    <a:r>
                      <a:rPr lang="en-US" dirty="0"/>
                      <a:t>5,0 %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88-4EEE-8F98-A9CA76900ED4}"/>
                </c:ext>
              </c:extLst>
            </c:dLbl>
            <c:dLbl>
              <c:idx val="4"/>
              <c:tx>
                <c:rich>
                  <a:bodyPr/>
                  <a:lstStyle/>
                  <a:p>
                    <a:r>
                      <a:rPr lang="en-US"/>
                      <a:t>7,6 %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F-447D-9349-43F75DF52BEE}"/>
                </c:ext>
              </c:extLst>
            </c:dLbl>
            <c:dLbl>
              <c:idx val="5"/>
              <c:tx>
                <c:rich>
                  <a:bodyPr/>
                  <a:lstStyle/>
                  <a:p>
                    <a:r>
                      <a:rPr lang="en-US"/>
                      <a:t>4,8 %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F-447D-9349-43F75DF52B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'TEA-Quote der letzten 5 Jahre '!$A$1:$A$6</c:f>
              <c:numCache>
                <c:formatCode>General</c:formatCode>
                <c:ptCount val="6"/>
                <c:pt idx="0">
                  <c:v>2015</c:v>
                </c:pt>
                <c:pt idx="1">
                  <c:v>2016</c:v>
                </c:pt>
                <c:pt idx="2">
                  <c:v>2017</c:v>
                </c:pt>
                <c:pt idx="3">
                  <c:v>2018</c:v>
                </c:pt>
                <c:pt idx="4">
                  <c:v>2019</c:v>
                </c:pt>
                <c:pt idx="5">
                  <c:v>2020</c:v>
                </c:pt>
              </c:numCache>
            </c:numRef>
          </c:cat>
          <c:val>
            <c:numRef>
              <c:f>'TEA-Quote der letzten 5 Jahre '!$B$1:$B$6</c:f>
              <c:numCache>
                <c:formatCode>0.00%</c:formatCode>
                <c:ptCount val="6"/>
                <c:pt idx="0">
                  <c:v>4.7E-2</c:v>
                </c:pt>
                <c:pt idx="1">
                  <c:v>4.5999999999999999E-2</c:v>
                </c:pt>
                <c:pt idx="2">
                  <c:v>5.2999999999999999E-2</c:v>
                </c:pt>
                <c:pt idx="3">
                  <c:v>0.05</c:v>
                </c:pt>
                <c:pt idx="4">
                  <c:v>7.5999999999999998E-2</c:v>
                </c:pt>
                <c:pt idx="5">
                  <c:v>4.8000000000000001E-2</c:v>
                </c:pt>
              </c:numCache>
            </c:numRef>
          </c:val>
          <c:smooth val="0"/>
          <c:extLst>
            <c:ext xmlns:c16="http://schemas.microsoft.com/office/drawing/2014/chart" uri="{C3380CC4-5D6E-409C-BE32-E72D297353CC}">
              <c16:uniqueId val="{00000000-0988-4EEE-8F98-A9CA76900ED4}"/>
            </c:ext>
          </c:extLst>
        </c:ser>
        <c:dLbls>
          <c:showLegendKey val="0"/>
          <c:showVal val="0"/>
          <c:showCatName val="0"/>
          <c:showSerName val="0"/>
          <c:showPercent val="0"/>
          <c:showBubbleSize val="0"/>
        </c:dLbls>
        <c:smooth val="0"/>
        <c:axId val="85398656"/>
        <c:axId val="85400192"/>
      </c:lineChart>
      <c:catAx>
        <c:axId val="853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400192"/>
        <c:crosses val="autoZero"/>
        <c:auto val="1"/>
        <c:lblAlgn val="ctr"/>
        <c:lblOffset val="100"/>
        <c:noMultiLvlLbl val="0"/>
      </c:catAx>
      <c:valAx>
        <c:axId val="8540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39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Tabelle4!$B$3</c:f>
              <c:strCache>
                <c:ptCount val="1"/>
              </c:strCache>
            </c:strRef>
          </c:tx>
          <c:spPr>
            <a:solidFill>
              <a:schemeClr val="accent1"/>
            </a:solidFill>
            <a:ln>
              <a:noFill/>
            </a:ln>
            <a:effectLst/>
          </c:spPr>
          <c:invertIfNegative val="0"/>
          <c:dLbls>
            <c:dLbl>
              <c:idx val="0"/>
              <c:tx>
                <c:rich>
                  <a:bodyPr/>
                  <a:lstStyle/>
                  <a:p>
                    <a:r>
                      <a:rPr lang="en-US"/>
                      <a:t>28 %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9F-4507-946B-CD193CA248B6}"/>
                </c:ext>
              </c:extLst>
            </c:dLbl>
            <c:dLbl>
              <c:idx val="1"/>
              <c:tx>
                <c:rich>
                  <a:bodyPr/>
                  <a:lstStyle/>
                  <a:p>
                    <a:r>
                      <a:rPr lang="en-US"/>
                      <a:t>18 %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9F-4507-946B-CD193CA248B6}"/>
                </c:ext>
              </c:extLst>
            </c:dLbl>
            <c:dLbl>
              <c:idx val="2"/>
              <c:tx>
                <c:rich>
                  <a:bodyPr/>
                  <a:lstStyle/>
                  <a:p>
                    <a:r>
                      <a:rPr lang="en-US"/>
                      <a:t>15 %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9F-4507-946B-CD193CA248B6}"/>
                </c:ext>
              </c:extLst>
            </c:dLbl>
            <c:dLbl>
              <c:idx val="3"/>
              <c:tx>
                <c:rich>
                  <a:bodyPr/>
                  <a:lstStyle/>
                  <a:p>
                    <a:r>
                      <a:rPr lang="en-US"/>
                      <a:t>14 %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F-4507-946B-CD193CA248B6}"/>
                </c:ext>
              </c:extLst>
            </c:dLbl>
            <c:dLbl>
              <c:idx val="4"/>
              <c:tx>
                <c:rich>
                  <a:bodyPr/>
                  <a:lstStyle/>
                  <a:p>
                    <a:r>
                      <a:rPr lang="en-US"/>
                      <a:t>11 %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9F-4507-946B-CD193CA248B6}"/>
                </c:ext>
              </c:extLst>
            </c:dLbl>
            <c:dLbl>
              <c:idx val="5"/>
              <c:tx>
                <c:rich>
                  <a:bodyPr/>
                  <a:lstStyle/>
                  <a:p>
                    <a:r>
                      <a:rPr lang="en-US"/>
                      <a:t>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9F-4507-946B-CD193CA248B6}"/>
                </c:ext>
              </c:extLst>
            </c:dLbl>
            <c:dLbl>
              <c:idx val="6"/>
              <c:tx>
                <c:rich>
                  <a:bodyPr/>
                  <a:lstStyle/>
                  <a:p>
                    <a:r>
                      <a:rPr lang="en-US"/>
                      <a:t>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9F-4507-946B-CD193CA248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Tabelle4!$A$4:$A$10</c:f>
              <c:strCache>
                <c:ptCount val="7"/>
                <c:pt idx="0">
                  <c:v>Dienstleistungen für Haushalte und Privatpersonen</c:v>
                </c:pt>
                <c:pt idx="1">
                  <c:v>Verkehr, Transport, Kommunikation, Energie</c:v>
                </c:pt>
                <c:pt idx="2">
                  <c:v>Einzelhandel, Hotel- und Restaurantwesen</c:v>
                </c:pt>
                <c:pt idx="3">
                  <c:v>Gesundheit, Erziehung und soziale Dienste</c:v>
                </c:pt>
                <c:pt idx="4">
                  <c:v>Dienstleistungen, die vorwiegend Unternehmen zum Kunden haben</c:v>
                </c:pt>
                <c:pt idx="5">
                  <c:v>Baugewerbe</c:v>
                </c:pt>
                <c:pt idx="6">
                  <c:v>sonstige</c:v>
                </c:pt>
              </c:strCache>
            </c:strRef>
          </c:cat>
          <c:val>
            <c:numRef>
              <c:f>Tabelle4!$B$4:$B$10</c:f>
              <c:numCache>
                <c:formatCode>0%</c:formatCode>
                <c:ptCount val="7"/>
                <c:pt idx="0">
                  <c:v>0.28280463745518303</c:v>
                </c:pt>
                <c:pt idx="1">
                  <c:v>0.17704267490328701</c:v>
                </c:pt>
                <c:pt idx="2">
                  <c:v>0.14983810759395599</c:v>
                </c:pt>
                <c:pt idx="3">
                  <c:v>0.14242502651288</c:v>
                </c:pt>
                <c:pt idx="4">
                  <c:v>0.11316472178800099</c:v>
                </c:pt>
                <c:pt idx="5">
                  <c:v>4.7E-2</c:v>
                </c:pt>
                <c:pt idx="6">
                  <c:v>8.7999999999999995E-2</c:v>
                </c:pt>
              </c:numCache>
            </c:numRef>
          </c:val>
          <c:extLst>
            <c:ext xmlns:c16="http://schemas.microsoft.com/office/drawing/2014/chart" uri="{C3380CC4-5D6E-409C-BE32-E72D297353CC}">
              <c16:uniqueId val="{00000000-80A3-409B-ADAA-2F1FBD2845D4}"/>
            </c:ext>
          </c:extLst>
        </c:ser>
        <c:dLbls>
          <c:showLegendKey val="0"/>
          <c:showVal val="0"/>
          <c:showCatName val="0"/>
          <c:showSerName val="0"/>
          <c:showPercent val="0"/>
          <c:showBubbleSize val="0"/>
        </c:dLbls>
        <c:gapWidth val="219"/>
        <c:overlap val="-27"/>
        <c:axId val="85813888"/>
        <c:axId val="85815680"/>
      </c:barChart>
      <c:catAx>
        <c:axId val="8581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815680"/>
        <c:crosses val="autoZero"/>
        <c:auto val="1"/>
        <c:lblAlgn val="ctr"/>
        <c:lblOffset val="100"/>
        <c:noMultiLvlLbl val="0"/>
      </c:catAx>
      <c:valAx>
        <c:axId val="85815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81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Tabelle5!$B$1</c:f>
              <c:strCache>
                <c:ptCount val="1"/>
                <c:pt idx="0">
                  <c:v>% der Gründenden mit mind. 10 geplanten Neueinstellungen und einem geplanten Beschäftigtenwachstum von mind. 50  %</c:v>
                </c:pt>
              </c:strCache>
            </c:strRef>
          </c:tx>
          <c:spPr>
            <a:solidFill>
              <a:schemeClr val="accent2"/>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0-9689-4863-A077-3B2688B36C2E}"/>
              </c:ext>
            </c:extLst>
          </c:dPt>
          <c:dLbls>
            <c:dLbl>
              <c:idx val="0"/>
              <c:tx>
                <c:rich>
                  <a:bodyPr/>
                  <a:lstStyle/>
                  <a:p>
                    <a:r>
                      <a:rPr lang="en-US"/>
                      <a:t>6,4 %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8-4394-A74D-F814B880F4EF}"/>
                </c:ext>
              </c:extLst>
            </c:dLbl>
            <c:dLbl>
              <c:idx val="1"/>
              <c:tx>
                <c:rich>
                  <a:bodyPr/>
                  <a:lstStyle/>
                  <a:p>
                    <a:r>
                      <a:rPr lang="en-US"/>
                      <a:t>8,8 %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8-4394-A74D-F814B880F4EF}"/>
                </c:ext>
              </c:extLst>
            </c:dLbl>
            <c:dLbl>
              <c:idx val="2"/>
              <c:tx>
                <c:rich>
                  <a:bodyPr/>
                  <a:lstStyle/>
                  <a:p>
                    <a:r>
                      <a:rPr lang="en-US"/>
                      <a:t>9,2 %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A8-4394-A74D-F814B880F4EF}"/>
                </c:ext>
              </c:extLst>
            </c:dLbl>
            <c:dLbl>
              <c:idx val="3"/>
              <c:tx>
                <c:rich>
                  <a:bodyPr/>
                  <a:lstStyle/>
                  <a:p>
                    <a:r>
                      <a:rPr lang="en-US"/>
                      <a:t>12,0 %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8-4394-A74D-F814B880F4EF}"/>
                </c:ext>
              </c:extLst>
            </c:dLbl>
            <c:dLbl>
              <c:idx val="4"/>
              <c:tx>
                <c:rich>
                  <a:bodyPr/>
                  <a:lstStyle/>
                  <a:p>
                    <a:r>
                      <a:rPr lang="en-US"/>
                      <a:t>12,9 %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8-4394-A74D-F814B880F4EF}"/>
                </c:ext>
              </c:extLst>
            </c:dLbl>
            <c:dLbl>
              <c:idx val="5"/>
              <c:tx>
                <c:rich>
                  <a:bodyPr/>
                  <a:lstStyle/>
                  <a:p>
                    <a:r>
                      <a:rPr lang="en-US"/>
                      <a:t>14,1 %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8-4394-A74D-F814B880F4EF}"/>
                </c:ext>
              </c:extLst>
            </c:dLbl>
            <c:dLbl>
              <c:idx val="6"/>
              <c:tx>
                <c:rich>
                  <a:bodyPr/>
                  <a:lstStyle/>
                  <a:p>
                    <a:r>
                      <a:rPr lang="en-US"/>
                      <a:t>16,0 %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A8-4394-A74D-F814B880F4EF}"/>
                </c:ext>
              </c:extLst>
            </c:dLbl>
            <c:dLbl>
              <c:idx val="7"/>
              <c:tx>
                <c:rich>
                  <a:bodyPr/>
                  <a:lstStyle/>
                  <a:p>
                    <a:r>
                      <a:rPr lang="en-US"/>
                      <a:t>17,4 %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A8-4394-A74D-F814B880F4EF}"/>
                </c:ext>
              </c:extLst>
            </c:dLbl>
            <c:dLbl>
              <c:idx val="8"/>
              <c:tx>
                <c:rich>
                  <a:bodyPr/>
                  <a:lstStyle/>
                  <a:p>
                    <a:r>
                      <a:rPr lang="en-US"/>
                      <a:t>22,5 %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A8-4394-A74D-F814B880F4EF}"/>
                </c:ext>
              </c:extLst>
            </c:dLbl>
            <c:dLbl>
              <c:idx val="9"/>
              <c:tx>
                <c:rich>
                  <a:bodyPr/>
                  <a:lstStyle/>
                  <a:p>
                    <a:r>
                      <a:rPr lang="en-US"/>
                      <a:t>23,1 %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A8-4394-A74D-F814B880F4EF}"/>
                </c:ext>
              </c:extLst>
            </c:dLbl>
            <c:dLbl>
              <c:idx val="10"/>
              <c:tx>
                <c:rich>
                  <a:bodyPr/>
                  <a:lstStyle/>
                  <a:p>
                    <a:r>
                      <a:rPr lang="en-US"/>
                      <a:t>23,5 %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A8-4394-A74D-F814B880F4EF}"/>
                </c:ext>
              </c:extLst>
            </c:dLbl>
            <c:dLbl>
              <c:idx val="11"/>
              <c:tx>
                <c:rich>
                  <a:bodyPr/>
                  <a:lstStyle/>
                  <a:p>
                    <a:r>
                      <a:rPr lang="en-US"/>
                      <a:t>23,9 %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9-4863-A077-3B2688B36C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Tabelle5!$A$2:$A$13</c:f>
              <c:strCache>
                <c:ptCount val="12"/>
                <c:pt idx="0">
                  <c:v>Spanien</c:v>
                </c:pt>
                <c:pt idx="1">
                  <c:v>Schweiz</c:v>
                </c:pt>
                <c:pt idx="2">
                  <c:v>Niederlande</c:v>
                </c:pt>
                <c:pt idx="3">
                  <c:v>Schweden</c:v>
                </c:pt>
                <c:pt idx="4">
                  <c:v>Kanada</c:v>
                </c:pt>
                <c:pt idx="5">
                  <c:v>Vereinigtes Königreich</c:v>
                </c:pt>
                <c:pt idx="6">
                  <c:v>Israel</c:v>
                </c:pt>
                <c:pt idx="7">
                  <c:v>Polen</c:v>
                </c:pt>
                <c:pt idx="8">
                  <c:v>USA</c:v>
                </c:pt>
                <c:pt idx="9">
                  <c:v>Norwegen</c:v>
                </c:pt>
                <c:pt idx="10">
                  <c:v>Südkorea</c:v>
                </c:pt>
                <c:pt idx="11">
                  <c:v>Deutschland</c:v>
                </c:pt>
              </c:strCache>
            </c:strRef>
          </c:cat>
          <c:val>
            <c:numRef>
              <c:f>Tabelle5!$B$2:$B$13</c:f>
              <c:numCache>
                <c:formatCode>0.00%</c:formatCode>
                <c:ptCount val="12"/>
                <c:pt idx="0">
                  <c:v>6.4000000000000001E-2</c:v>
                </c:pt>
                <c:pt idx="1">
                  <c:v>8.7999999999999995E-2</c:v>
                </c:pt>
                <c:pt idx="2">
                  <c:v>9.1999999999999998E-2</c:v>
                </c:pt>
                <c:pt idx="3">
                  <c:v>0.12</c:v>
                </c:pt>
                <c:pt idx="4">
                  <c:v>0.129</c:v>
                </c:pt>
                <c:pt idx="5">
                  <c:v>0.14099999999999999</c:v>
                </c:pt>
                <c:pt idx="6">
                  <c:v>0.16</c:v>
                </c:pt>
                <c:pt idx="7">
                  <c:v>0.17399999999999999</c:v>
                </c:pt>
                <c:pt idx="8">
                  <c:v>0.22500000000000001</c:v>
                </c:pt>
                <c:pt idx="9">
                  <c:v>0.23100000000000001</c:v>
                </c:pt>
                <c:pt idx="10">
                  <c:v>0.23499999999999999</c:v>
                </c:pt>
                <c:pt idx="11">
                  <c:v>0.23899999999999999</c:v>
                </c:pt>
              </c:numCache>
            </c:numRef>
          </c:val>
          <c:extLst>
            <c:ext xmlns:c16="http://schemas.microsoft.com/office/drawing/2014/chart" uri="{C3380CC4-5D6E-409C-BE32-E72D297353CC}">
              <c16:uniqueId val="{00000000-1BA4-41CA-B54E-6BE24405ACE0}"/>
            </c:ext>
          </c:extLst>
        </c:ser>
        <c:dLbls>
          <c:showLegendKey val="0"/>
          <c:showVal val="0"/>
          <c:showCatName val="0"/>
          <c:showSerName val="0"/>
          <c:showPercent val="0"/>
          <c:showBubbleSize val="0"/>
        </c:dLbls>
        <c:gapWidth val="182"/>
        <c:axId val="84446208"/>
        <c:axId val="84452096"/>
      </c:barChart>
      <c:catAx>
        <c:axId val="84446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52096"/>
        <c:crosses val="autoZero"/>
        <c:auto val="1"/>
        <c:lblAlgn val="ctr"/>
        <c:lblOffset val="100"/>
        <c:noMultiLvlLbl val="0"/>
      </c:catAx>
      <c:valAx>
        <c:axId val="8445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4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5"/>
            <c:invertIfNegative val="0"/>
            <c:bubble3D val="0"/>
            <c:spPr>
              <a:solidFill>
                <a:schemeClr val="accent1"/>
              </a:solidFill>
              <a:ln>
                <a:noFill/>
              </a:ln>
              <a:effectLst/>
            </c:spPr>
            <c:extLst>
              <c:ext xmlns:c16="http://schemas.microsoft.com/office/drawing/2014/chart" uri="{C3380CC4-5D6E-409C-BE32-E72D297353CC}">
                <c16:uniqueId val="{00000001-E371-43A1-8D07-78301BD81C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Tabelle6!$A$3:$A$32</c:f>
              <c:strCache>
                <c:ptCount val="30"/>
                <c:pt idx="0">
                  <c:v>Puerto Rico</c:v>
                </c:pt>
                <c:pt idx="1">
                  <c:v>Kroatien</c:v>
                </c:pt>
                <c:pt idx="2">
                  <c:v>Italien</c:v>
                </c:pt>
                <c:pt idx="3">
                  <c:v>Slowakei</c:v>
                </c:pt>
                <c:pt idx="4">
                  <c:v>Polen</c:v>
                </c:pt>
                <c:pt idx="5">
                  <c:v>Panama</c:v>
                </c:pt>
                <c:pt idx="6">
                  <c:v>Griechenland</c:v>
                </c:pt>
                <c:pt idx="7">
                  <c:v>Kuwait</c:v>
                </c:pt>
                <c:pt idx="8">
                  <c:v>Chile</c:v>
                </c:pt>
                <c:pt idx="9">
                  <c:v>Schweden</c:v>
                </c:pt>
                <c:pt idx="10">
                  <c:v>Zypern</c:v>
                </c:pt>
                <c:pt idx="11">
                  <c:v>Litauen</c:v>
                </c:pt>
                <c:pt idx="12">
                  <c:v>Slowenien</c:v>
                </c:pt>
                <c:pt idx="13">
                  <c:v>Spanien</c:v>
                </c:pt>
                <c:pt idx="14">
                  <c:v>Österreich</c:v>
                </c:pt>
                <c:pt idx="15">
                  <c:v>Deutschland</c:v>
                </c:pt>
                <c:pt idx="16">
                  <c:v>Uruguay</c:v>
                </c:pt>
                <c:pt idx="17">
                  <c:v>Ver. Königreich</c:v>
                </c:pt>
                <c:pt idx="18">
                  <c:v>Luxemburg</c:v>
                </c:pt>
                <c:pt idx="19">
                  <c:v>Oman</c:v>
                </c:pt>
                <c:pt idx="20">
                  <c:v>USA</c:v>
                </c:pt>
                <c:pt idx="21">
                  <c:v>Israel</c:v>
                </c:pt>
                <c:pt idx="22">
                  <c:v>Schweiz</c:v>
                </c:pt>
                <c:pt idx="23">
                  <c:v>Südkorea</c:v>
                </c:pt>
                <c:pt idx="24">
                  <c:v>Norwegen</c:v>
                </c:pt>
                <c:pt idx="25">
                  <c:v>Saudi Arabien</c:v>
                </c:pt>
                <c:pt idx="26">
                  <c:v>Katar</c:v>
                </c:pt>
                <c:pt idx="27">
                  <c:v>VAE</c:v>
                </c:pt>
                <c:pt idx="28">
                  <c:v>Taiwan</c:v>
                </c:pt>
                <c:pt idx="29">
                  <c:v>Niederlande</c:v>
                </c:pt>
              </c:strCache>
            </c:strRef>
          </c:cat>
          <c:val>
            <c:numRef>
              <c:f>Tabelle6!$B$3:$B$32</c:f>
              <c:numCache>
                <c:formatCode>General</c:formatCode>
                <c:ptCount val="30"/>
                <c:pt idx="0">
                  <c:v>3.6</c:v>
                </c:pt>
                <c:pt idx="1">
                  <c:v>3.7</c:v>
                </c:pt>
                <c:pt idx="2">
                  <c:v>4.0999999999999996</c:v>
                </c:pt>
                <c:pt idx="3">
                  <c:v>4.0999999999999996</c:v>
                </c:pt>
                <c:pt idx="4">
                  <c:v>4.2</c:v>
                </c:pt>
                <c:pt idx="5">
                  <c:v>4.2</c:v>
                </c:pt>
                <c:pt idx="6">
                  <c:v>4.3</c:v>
                </c:pt>
                <c:pt idx="7">
                  <c:v>4.3</c:v>
                </c:pt>
                <c:pt idx="8">
                  <c:v>4.4000000000000004</c:v>
                </c:pt>
                <c:pt idx="9">
                  <c:v>4.5</c:v>
                </c:pt>
                <c:pt idx="10">
                  <c:v>4.5</c:v>
                </c:pt>
                <c:pt idx="11">
                  <c:v>4.5999999999999996</c:v>
                </c:pt>
                <c:pt idx="12">
                  <c:v>4.5999999999999996</c:v>
                </c:pt>
                <c:pt idx="13">
                  <c:v>4.7</c:v>
                </c:pt>
                <c:pt idx="14">
                  <c:v>4.8</c:v>
                </c:pt>
                <c:pt idx="15">
                  <c:v>4.9000000000000004</c:v>
                </c:pt>
                <c:pt idx="16">
                  <c:v>4.9000000000000004</c:v>
                </c:pt>
                <c:pt idx="17">
                  <c:v>5</c:v>
                </c:pt>
                <c:pt idx="18">
                  <c:v>5</c:v>
                </c:pt>
                <c:pt idx="19">
                  <c:v>5.0999999999999996</c:v>
                </c:pt>
                <c:pt idx="20">
                  <c:v>5.2</c:v>
                </c:pt>
                <c:pt idx="21">
                  <c:v>5.3</c:v>
                </c:pt>
                <c:pt idx="22">
                  <c:v>5.4</c:v>
                </c:pt>
                <c:pt idx="23">
                  <c:v>5.5</c:v>
                </c:pt>
                <c:pt idx="24">
                  <c:v>5.7</c:v>
                </c:pt>
                <c:pt idx="25">
                  <c:v>5.7</c:v>
                </c:pt>
                <c:pt idx="26">
                  <c:v>5.7</c:v>
                </c:pt>
                <c:pt idx="27">
                  <c:v>6</c:v>
                </c:pt>
                <c:pt idx="28">
                  <c:v>6.1</c:v>
                </c:pt>
                <c:pt idx="29">
                  <c:v>6.3</c:v>
                </c:pt>
              </c:numCache>
            </c:numRef>
          </c:val>
          <c:extLst>
            <c:ext xmlns:c16="http://schemas.microsoft.com/office/drawing/2014/chart" uri="{C3380CC4-5D6E-409C-BE32-E72D297353CC}">
              <c16:uniqueId val="{00000000-E371-43A1-8D07-78301BD81C49}"/>
            </c:ext>
          </c:extLst>
        </c:ser>
        <c:dLbls>
          <c:showLegendKey val="0"/>
          <c:showVal val="0"/>
          <c:showCatName val="0"/>
          <c:showSerName val="0"/>
          <c:showPercent val="0"/>
          <c:showBubbleSize val="0"/>
        </c:dLbls>
        <c:gapWidth val="219"/>
        <c:overlap val="-27"/>
        <c:axId val="84495360"/>
        <c:axId val="84509440"/>
      </c:barChart>
      <c:catAx>
        <c:axId val="844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509440"/>
        <c:crosses val="autoZero"/>
        <c:auto val="1"/>
        <c:lblAlgn val="ctr"/>
        <c:lblOffset val="100"/>
        <c:noMultiLvlLbl val="0"/>
      </c:catAx>
      <c:valAx>
        <c:axId val="8450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9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radarChart>
        <c:radarStyle val="marker"/>
        <c:varyColors val="0"/>
        <c:ser>
          <c:idx val="0"/>
          <c:order val="0"/>
          <c:marker>
            <c:symbol val="none"/>
          </c:marker>
          <c:dPt>
            <c:idx val="11"/>
            <c:bubble3D val="0"/>
            <c:extLst>
              <c:ext xmlns:c16="http://schemas.microsoft.com/office/drawing/2014/chart" uri="{C3380CC4-5D6E-409C-BE32-E72D297353CC}">
                <c16:uniqueId val="{00000000-2299-406D-A98F-93CB53F596C7}"/>
              </c:ext>
            </c:extLst>
          </c:dPt>
          <c:dLbls>
            <c:dLbl>
              <c:idx val="0"/>
              <c:layout>
                <c:manualLayout>
                  <c:x val="0"/>
                  <c:y val="-1.8762690670303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99-406D-A98F-93CB53F596C7}"/>
                </c:ext>
              </c:extLst>
            </c:dLbl>
            <c:dLbl>
              <c:idx val="1"/>
              <c:layout>
                <c:manualLayout>
                  <c:x val="1.12235004191453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99-406D-A98F-93CB53F596C7}"/>
                </c:ext>
              </c:extLst>
            </c:dLbl>
            <c:dLbl>
              <c:idx val="2"/>
              <c:layout>
                <c:manualLayout>
                  <c:x val="2.5653715243760793E-2"/>
                  <c:y val="-4.1277919474668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99-406D-A98F-93CB53F596C7}"/>
                </c:ext>
              </c:extLst>
            </c:dLbl>
            <c:dLbl>
              <c:idx val="3"/>
              <c:layout>
                <c:manualLayout>
                  <c:x val="3.2067144054700875E-2"/>
                  <c:y val="5.253553387685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99-406D-A98F-93CB53F596C7}"/>
                </c:ext>
              </c:extLst>
            </c:dLbl>
            <c:dLbl>
              <c:idx val="4"/>
              <c:layout>
                <c:manualLayout>
                  <c:x val="3.2067144054700992E-3"/>
                  <c:y val="-7.50507626812150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99-406D-A98F-93CB53F596C7}"/>
                </c:ext>
              </c:extLst>
            </c:dLbl>
            <c:dLbl>
              <c:idx val="5"/>
              <c:layout>
                <c:manualLayout>
                  <c:x val="6.4134288109401983E-3"/>
                  <c:y val="-1.375914754470954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99-406D-A98F-93CB53F596C7}"/>
                </c:ext>
              </c:extLst>
            </c:dLbl>
            <c:dLbl>
              <c:idx val="13"/>
              <c:layout>
                <c:manualLayout>
                  <c:x val="5.1750941814545801E-2"/>
                  <c:y val="3.1123905854432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9-406D-A98F-93CB53F596C7}"/>
                </c:ext>
              </c:extLst>
            </c:dLbl>
            <c:spPr>
              <a:solidFill>
                <a:schemeClr val="bg1"/>
              </a:solidFill>
            </c:spPr>
            <c:txPr>
              <a:bodyPr wrap="square" lIns="38100" tIns="19050" rIns="38100" bIns="19050" anchor="ctr">
                <a:spAutoFit/>
              </a:bodyPr>
              <a:lstStyle/>
              <a:p>
                <a:pPr>
                  <a:defRPr b="1">
                    <a:solidFill>
                      <a:schemeClr val="accent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 '!$A$16:$A$29</c:f>
              <c:strCache>
                <c:ptCount val="14"/>
                <c:pt idx="0">
                  <c:v>Kanada</c:v>
                </c:pt>
                <c:pt idx="1">
                  <c:v>USA</c:v>
                </c:pt>
                <c:pt idx="2">
                  <c:v>Südkorea</c:v>
                </c:pt>
                <c:pt idx="3">
                  <c:v>Niederlande</c:v>
                </c:pt>
                <c:pt idx="4">
                  <c:v>Schweiz</c:v>
                </c:pt>
                <c:pt idx="5">
                  <c:v>Israel</c:v>
                </c:pt>
                <c:pt idx="6">
                  <c:v>Vereinigtes Königreich</c:v>
                </c:pt>
                <c:pt idx="7">
                  <c:v>Norwegen </c:v>
                </c:pt>
                <c:pt idx="8">
                  <c:v>Schweden</c:v>
                </c:pt>
                <c:pt idx="9">
                  <c:v>Österreich </c:v>
                </c:pt>
                <c:pt idx="10">
                  <c:v>Spanien</c:v>
                </c:pt>
                <c:pt idx="11">
                  <c:v>Deutschland</c:v>
                </c:pt>
                <c:pt idx="12">
                  <c:v>Polen</c:v>
                </c:pt>
                <c:pt idx="13">
                  <c:v>Italien</c:v>
                </c:pt>
              </c:strCache>
            </c:strRef>
          </c:cat>
          <c:val>
            <c:numRef>
              <c:f>'TEA '!$B$16:$B$29</c:f>
              <c:numCache>
                <c:formatCode>0.0\ %</c:formatCode>
                <c:ptCount val="14"/>
                <c:pt idx="0">
                  <c:v>0.156</c:v>
                </c:pt>
                <c:pt idx="1">
                  <c:v>0.154</c:v>
                </c:pt>
                <c:pt idx="2">
                  <c:v>0.13</c:v>
                </c:pt>
                <c:pt idx="3">
                  <c:v>0.115</c:v>
                </c:pt>
                <c:pt idx="4">
                  <c:v>9.1999999999999998E-2</c:v>
                </c:pt>
                <c:pt idx="5">
                  <c:v>8.5000000000000006E-2</c:v>
                </c:pt>
                <c:pt idx="6">
                  <c:v>7.8E-2</c:v>
                </c:pt>
                <c:pt idx="7">
                  <c:v>7.5999999999999998E-2</c:v>
                </c:pt>
                <c:pt idx="8">
                  <c:v>7.2999999999999995E-2</c:v>
                </c:pt>
                <c:pt idx="9">
                  <c:v>6.2E-2</c:v>
                </c:pt>
                <c:pt idx="10">
                  <c:v>5.1999999999999998E-2</c:v>
                </c:pt>
                <c:pt idx="11">
                  <c:v>4.8000000000000001E-2</c:v>
                </c:pt>
                <c:pt idx="12">
                  <c:v>3.1E-2</c:v>
                </c:pt>
                <c:pt idx="13">
                  <c:v>1.9E-2</c:v>
                </c:pt>
              </c:numCache>
            </c:numRef>
          </c:val>
          <c:extLst>
            <c:ext xmlns:c16="http://schemas.microsoft.com/office/drawing/2014/chart" uri="{C3380CC4-5D6E-409C-BE32-E72D297353CC}">
              <c16:uniqueId val="{00000002-2299-406D-A98F-93CB53F596C7}"/>
            </c:ext>
          </c:extLst>
        </c:ser>
        <c:dLbls>
          <c:showLegendKey val="0"/>
          <c:showVal val="0"/>
          <c:showCatName val="0"/>
          <c:showSerName val="0"/>
          <c:showPercent val="0"/>
          <c:showBubbleSize val="0"/>
        </c:dLbls>
        <c:axId val="85335424"/>
        <c:axId val="85345408"/>
      </c:radarChart>
      <c:catAx>
        <c:axId val="85335424"/>
        <c:scaling>
          <c:orientation val="minMax"/>
        </c:scaling>
        <c:delete val="0"/>
        <c:axPos val="b"/>
        <c:majorGridlines/>
        <c:numFmt formatCode="General" sourceLinked="0"/>
        <c:majorTickMark val="out"/>
        <c:minorTickMark val="none"/>
        <c:tickLblPos val="nextTo"/>
        <c:crossAx val="85345408"/>
        <c:crosses val="autoZero"/>
        <c:auto val="1"/>
        <c:lblAlgn val="ctr"/>
        <c:lblOffset val="100"/>
        <c:noMultiLvlLbl val="0"/>
      </c:catAx>
      <c:valAx>
        <c:axId val="85345408"/>
        <c:scaling>
          <c:orientation val="minMax"/>
          <c:max val="0.16000000000000003"/>
        </c:scaling>
        <c:delete val="1"/>
        <c:axPos val="l"/>
        <c:majorGridlines/>
        <c:numFmt formatCode="0%" sourceLinked="0"/>
        <c:majorTickMark val="out"/>
        <c:minorTickMark val="none"/>
        <c:tickLblPos val="nextTo"/>
        <c:crossAx val="853354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0"/>
          <c:order val="0"/>
          <c:tx>
            <c:strRef>
              <c:f>'Männer_Frauen '!$S$25</c:f>
              <c:strCache>
                <c:ptCount val="1"/>
                <c:pt idx="0">
                  <c:v>Männer</c:v>
                </c:pt>
              </c:strCache>
            </c:strRef>
          </c:tx>
          <c:marker>
            <c:symbol val="none"/>
          </c:marker>
          <c:dLbls>
            <c:spPr>
              <a:solidFill>
                <a:schemeClr val="bg1"/>
              </a:solidFill>
            </c:spPr>
            <c:txPr>
              <a:bodyPr/>
              <a:lstStyle/>
              <a:p>
                <a:pPr>
                  <a:defRPr sz="105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'Männer_Frauen '!$R$26:$R$31</c:f>
              <c:numCache>
                <c:formatCode>General</c:formatCode>
                <c:ptCount val="6"/>
                <c:pt idx="0">
                  <c:v>2015</c:v>
                </c:pt>
                <c:pt idx="1">
                  <c:v>2016</c:v>
                </c:pt>
                <c:pt idx="2">
                  <c:v>2017</c:v>
                </c:pt>
                <c:pt idx="3">
                  <c:v>2018</c:v>
                </c:pt>
                <c:pt idx="4">
                  <c:v>2019</c:v>
                </c:pt>
                <c:pt idx="5">
                  <c:v>2020</c:v>
                </c:pt>
              </c:numCache>
            </c:numRef>
          </c:cat>
          <c:val>
            <c:numRef>
              <c:f>'Männer_Frauen '!$S$26:$S$31</c:f>
              <c:numCache>
                <c:formatCode>0.0\ %</c:formatCode>
                <c:ptCount val="6"/>
                <c:pt idx="0">
                  <c:v>6.0899999999999996E-2</c:v>
                </c:pt>
                <c:pt idx="1">
                  <c:v>5.9900000000000002E-2</c:v>
                </c:pt>
                <c:pt idx="2">
                  <c:v>6.6100000000000006E-2</c:v>
                </c:pt>
                <c:pt idx="3">
                  <c:v>6.5699999999999995E-2</c:v>
                </c:pt>
                <c:pt idx="4">
                  <c:v>9.5000000000000001E-2</c:v>
                </c:pt>
                <c:pt idx="5">
                  <c:v>5.11E-2</c:v>
                </c:pt>
              </c:numCache>
            </c:numRef>
          </c:val>
          <c:smooth val="0"/>
          <c:extLst>
            <c:ext xmlns:c16="http://schemas.microsoft.com/office/drawing/2014/chart" uri="{C3380CC4-5D6E-409C-BE32-E72D297353CC}">
              <c16:uniqueId val="{00000000-EFD5-4CE0-AD19-A2B422A93088}"/>
            </c:ext>
          </c:extLst>
        </c:ser>
        <c:ser>
          <c:idx val="1"/>
          <c:order val="1"/>
          <c:tx>
            <c:strRef>
              <c:f>'Männer_Frauen '!$T$25</c:f>
              <c:strCache>
                <c:ptCount val="1"/>
                <c:pt idx="0">
                  <c:v>Frauen</c:v>
                </c:pt>
              </c:strCache>
            </c:strRef>
          </c:tx>
          <c:marker>
            <c:symbol val="none"/>
          </c:marker>
          <c:dLbls>
            <c:spPr>
              <a:solidFill>
                <a:schemeClr val="bg1"/>
              </a:solidFill>
            </c:spPr>
            <c:txPr>
              <a:bodyPr/>
              <a:lstStyle/>
              <a:p>
                <a:pPr>
                  <a:defRPr sz="105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'Männer_Frauen '!$R$26:$R$31</c:f>
              <c:numCache>
                <c:formatCode>General</c:formatCode>
                <c:ptCount val="6"/>
                <c:pt idx="0">
                  <c:v>2015</c:v>
                </c:pt>
                <c:pt idx="1">
                  <c:v>2016</c:v>
                </c:pt>
                <c:pt idx="2">
                  <c:v>2017</c:v>
                </c:pt>
                <c:pt idx="3">
                  <c:v>2018</c:v>
                </c:pt>
                <c:pt idx="4">
                  <c:v>2019</c:v>
                </c:pt>
                <c:pt idx="5">
                  <c:v>2020</c:v>
                </c:pt>
              </c:numCache>
            </c:numRef>
          </c:cat>
          <c:val>
            <c:numRef>
              <c:f>'Männer_Frauen '!$T$26:$T$31</c:f>
              <c:numCache>
                <c:formatCode>0.0\ %</c:formatCode>
                <c:ptCount val="6"/>
                <c:pt idx="0">
                  <c:v>3.3000000000000002E-2</c:v>
                </c:pt>
                <c:pt idx="1">
                  <c:v>3.1E-2</c:v>
                </c:pt>
                <c:pt idx="2">
                  <c:v>3.9E-2</c:v>
                </c:pt>
                <c:pt idx="3">
                  <c:v>3.3000000000000002E-2</c:v>
                </c:pt>
                <c:pt idx="4">
                  <c:v>5.7000000000000002E-2</c:v>
                </c:pt>
                <c:pt idx="5">
                  <c:v>4.4400000000000002E-2</c:v>
                </c:pt>
              </c:numCache>
            </c:numRef>
          </c:val>
          <c:smooth val="0"/>
          <c:extLst>
            <c:ext xmlns:c16="http://schemas.microsoft.com/office/drawing/2014/chart" uri="{C3380CC4-5D6E-409C-BE32-E72D297353CC}">
              <c16:uniqueId val="{00000001-EFD5-4CE0-AD19-A2B422A93088}"/>
            </c:ext>
          </c:extLst>
        </c:ser>
        <c:dLbls>
          <c:showLegendKey val="0"/>
          <c:showVal val="0"/>
          <c:showCatName val="0"/>
          <c:showSerName val="0"/>
          <c:showPercent val="0"/>
          <c:showBubbleSize val="0"/>
        </c:dLbls>
        <c:smooth val="0"/>
        <c:axId val="85951232"/>
        <c:axId val="85952768"/>
      </c:lineChart>
      <c:catAx>
        <c:axId val="85951232"/>
        <c:scaling>
          <c:orientation val="minMax"/>
        </c:scaling>
        <c:delete val="0"/>
        <c:axPos val="b"/>
        <c:numFmt formatCode="General" sourceLinked="1"/>
        <c:majorTickMark val="out"/>
        <c:minorTickMark val="none"/>
        <c:tickLblPos val="nextTo"/>
        <c:crossAx val="85952768"/>
        <c:crosses val="autoZero"/>
        <c:auto val="1"/>
        <c:lblAlgn val="ctr"/>
        <c:lblOffset val="100"/>
        <c:noMultiLvlLbl val="0"/>
      </c:catAx>
      <c:valAx>
        <c:axId val="85952768"/>
        <c:scaling>
          <c:orientation val="minMax"/>
        </c:scaling>
        <c:delete val="0"/>
        <c:axPos val="l"/>
        <c:majorGridlines/>
        <c:numFmt formatCode="0%" sourceLinked="0"/>
        <c:majorTickMark val="out"/>
        <c:minorTickMark val="none"/>
        <c:tickLblPos val="nextTo"/>
        <c:crossAx val="85951232"/>
        <c:crosses val="autoZero"/>
        <c:crossBetween val="between"/>
        <c:majorUnit val="2.0000000000000004E-2"/>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c:spPr>
          <c:invertIfNegative val="0"/>
          <c:dLbls>
            <c:dLbl>
              <c:idx val="0"/>
              <c:tx>
                <c:rich>
                  <a:bodyPr/>
                  <a:lstStyle/>
                  <a:p>
                    <a:r>
                      <a:rPr lang="en-US" dirty="0"/>
                      <a:t>6,8 %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5-4BE9-B9EF-711887C50EE8}"/>
                </c:ext>
              </c:extLst>
            </c:dLbl>
            <c:dLbl>
              <c:idx val="1"/>
              <c:tx>
                <c:rich>
                  <a:bodyPr/>
                  <a:lstStyle/>
                  <a:p>
                    <a:r>
                      <a:rPr lang="en-US" dirty="0"/>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75-4BE9-B9EF-711887C50EE8}"/>
                </c:ext>
              </c:extLst>
            </c:dLbl>
            <c:dLbl>
              <c:idx val="2"/>
              <c:tx>
                <c:rich>
                  <a:bodyPr/>
                  <a:lstStyle/>
                  <a:p>
                    <a:r>
                      <a:rPr lang="en-US" dirty="0"/>
                      <a:t>5,6 %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75-4BE9-B9EF-711887C50EE8}"/>
                </c:ext>
              </c:extLst>
            </c:dLbl>
            <c:dLbl>
              <c:idx val="3"/>
              <c:tx>
                <c:rich>
                  <a:bodyPr/>
                  <a:lstStyle/>
                  <a:p>
                    <a:r>
                      <a:rPr lang="en-US" dirty="0"/>
                      <a:t>4,2 %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75-4BE9-B9EF-711887C50EE8}"/>
                </c:ext>
              </c:extLst>
            </c:dLbl>
            <c:dLbl>
              <c:idx val="4"/>
              <c:tx>
                <c:rich>
                  <a:bodyPr/>
                  <a:lstStyle/>
                  <a:p>
                    <a:r>
                      <a:rPr lang="en-US" dirty="0"/>
                      <a:t>2,4 %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5-4BE9-B9EF-711887C50EE8}"/>
                </c:ext>
              </c:extLst>
            </c:dLbl>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 '!$B$48:$B$52</c:f>
              <c:strCache>
                <c:ptCount val="5"/>
                <c:pt idx="0">
                  <c:v>18-24-Jährige</c:v>
                </c:pt>
                <c:pt idx="1">
                  <c:v>25-34-Jährige</c:v>
                </c:pt>
                <c:pt idx="2">
                  <c:v>35-44-Jährige</c:v>
                </c:pt>
                <c:pt idx="3">
                  <c:v>45-54-Jährige</c:v>
                </c:pt>
                <c:pt idx="4">
                  <c:v>55-64-Jährige</c:v>
                </c:pt>
              </c:strCache>
            </c:strRef>
          </c:cat>
          <c:val>
            <c:numRef>
              <c:f>'TEA '!$C$48:$C$52</c:f>
              <c:numCache>
                <c:formatCode>0.00%</c:formatCode>
                <c:ptCount val="5"/>
                <c:pt idx="0">
                  <c:v>6.8000000000000005E-2</c:v>
                </c:pt>
                <c:pt idx="1">
                  <c:v>6.5000000000000002E-2</c:v>
                </c:pt>
                <c:pt idx="2">
                  <c:v>5.6000000000000001E-2</c:v>
                </c:pt>
                <c:pt idx="3">
                  <c:v>4.2000000000000003E-2</c:v>
                </c:pt>
                <c:pt idx="4">
                  <c:v>2.4E-2</c:v>
                </c:pt>
              </c:numCache>
            </c:numRef>
          </c:val>
          <c:extLst>
            <c:ext xmlns:c16="http://schemas.microsoft.com/office/drawing/2014/chart" uri="{C3380CC4-5D6E-409C-BE32-E72D297353CC}">
              <c16:uniqueId val="{00000000-C038-4C96-94FE-764836B1FB5E}"/>
            </c:ext>
          </c:extLst>
        </c:ser>
        <c:dLbls>
          <c:showLegendKey val="0"/>
          <c:showVal val="0"/>
          <c:showCatName val="0"/>
          <c:showSerName val="0"/>
          <c:showPercent val="0"/>
          <c:showBubbleSize val="0"/>
        </c:dLbls>
        <c:gapWidth val="150"/>
        <c:axId val="85979904"/>
        <c:axId val="85981440"/>
      </c:barChart>
      <c:catAx>
        <c:axId val="85979904"/>
        <c:scaling>
          <c:orientation val="minMax"/>
        </c:scaling>
        <c:delete val="0"/>
        <c:axPos val="l"/>
        <c:numFmt formatCode="General" sourceLinked="0"/>
        <c:majorTickMark val="out"/>
        <c:minorTickMark val="none"/>
        <c:tickLblPos val="nextTo"/>
        <c:crossAx val="85981440"/>
        <c:crosses val="autoZero"/>
        <c:auto val="1"/>
        <c:lblAlgn val="ctr"/>
        <c:lblOffset val="100"/>
        <c:noMultiLvlLbl val="0"/>
      </c:catAx>
      <c:valAx>
        <c:axId val="85981440"/>
        <c:scaling>
          <c:orientation val="minMax"/>
        </c:scaling>
        <c:delete val="0"/>
        <c:axPos val="b"/>
        <c:majorGridlines/>
        <c:numFmt formatCode="0%" sourceLinked="0"/>
        <c:majorTickMark val="out"/>
        <c:minorTickMark val="none"/>
        <c:tickLblPos val="nextTo"/>
        <c:crossAx val="859799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CE8B-46DE-BB4D-9B7ECB3971B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E8B-46DE-BB4D-9B7ECB3971B1}"/>
              </c:ext>
            </c:extLst>
          </c:dPt>
          <c:dLbls>
            <c:dLbl>
              <c:idx val="0"/>
              <c:tx>
                <c:rich>
                  <a:bodyPr/>
                  <a:lstStyle/>
                  <a:p>
                    <a:r>
                      <a:rPr lang="en-US"/>
                      <a:t>82,2</a:t>
                    </a:r>
                    <a:r>
                      <a:rPr lang="en-US" baseline="0"/>
                      <a:t>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B-46DE-BB4D-9B7ECB3971B1}"/>
                </c:ext>
              </c:extLst>
            </c:dLbl>
            <c:dLbl>
              <c:idx val="1"/>
              <c:tx>
                <c:rich>
                  <a:bodyPr/>
                  <a:lstStyle/>
                  <a:p>
                    <a:r>
                      <a:rPr lang="en-US"/>
                      <a:t>17,8</a:t>
                    </a:r>
                    <a:r>
                      <a:rPr lang="en-US" baseline="0"/>
                      <a:t>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B-46DE-BB4D-9B7ECB3971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Tabelle1!$A$3:$A$4</c:f>
              <c:strCache>
                <c:ptCount val="2"/>
                <c:pt idx="0">
                  <c:v>Personen ohne Einwanderungsgeschichte</c:v>
                </c:pt>
                <c:pt idx="1">
                  <c:v>Personen mit Einwanderungsgeschichte </c:v>
                </c:pt>
              </c:strCache>
            </c:strRef>
          </c:cat>
          <c:val>
            <c:numRef>
              <c:f>Tabelle1!$B$3:$B$4</c:f>
              <c:numCache>
                <c:formatCode>0.00%</c:formatCode>
                <c:ptCount val="2"/>
                <c:pt idx="0">
                  <c:v>0.82199999999999995</c:v>
                </c:pt>
                <c:pt idx="1">
                  <c:v>0.17799999999999999</c:v>
                </c:pt>
              </c:numCache>
            </c:numRef>
          </c:val>
          <c:extLst>
            <c:ext xmlns:c16="http://schemas.microsoft.com/office/drawing/2014/chart" uri="{C3380CC4-5D6E-409C-BE32-E72D297353CC}">
              <c16:uniqueId val="{00000004-CE8B-46DE-BB4D-9B7ECB3971B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Tabelle3!$A$3:$A$4</c:f>
              <c:strCache>
                <c:ptCount val="2"/>
                <c:pt idx="0">
                  <c:v>Personen mit Einwanderungsgeschichte</c:v>
                </c:pt>
                <c:pt idx="1">
                  <c:v>Personen ohne Einwanderungsgeschichte</c:v>
                </c:pt>
              </c:strCache>
            </c:strRef>
          </c:cat>
          <c:val>
            <c:numRef>
              <c:f>Tabelle3!$B$3:$B$4</c:f>
              <c:numCache>
                <c:formatCode>0.00%</c:formatCode>
                <c:ptCount val="2"/>
                <c:pt idx="0">
                  <c:v>5.6000000000000001E-2</c:v>
                </c:pt>
                <c:pt idx="1">
                  <c:v>4.7E-2</c:v>
                </c:pt>
              </c:numCache>
            </c:numRef>
          </c:val>
          <c:extLst>
            <c:ext xmlns:c16="http://schemas.microsoft.com/office/drawing/2014/chart" uri="{C3380CC4-5D6E-409C-BE32-E72D297353CC}">
              <c16:uniqueId val="{00000000-C762-4FB2-B0E5-561ADD4426E3}"/>
            </c:ext>
          </c:extLst>
        </c:ser>
        <c:dLbls>
          <c:showLegendKey val="0"/>
          <c:showVal val="0"/>
          <c:showCatName val="0"/>
          <c:showSerName val="0"/>
          <c:showPercent val="0"/>
          <c:showBubbleSize val="0"/>
        </c:dLbls>
        <c:gapWidth val="182"/>
        <c:axId val="552287912"/>
        <c:axId val="552285944"/>
      </c:barChart>
      <c:catAx>
        <c:axId val="55228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2285944"/>
        <c:crosses val="autoZero"/>
        <c:auto val="1"/>
        <c:lblAlgn val="ctr"/>
        <c:lblOffset val="100"/>
        <c:noMultiLvlLbl val="0"/>
      </c:catAx>
      <c:valAx>
        <c:axId val="552285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2287912"/>
        <c:crosses val="autoZero"/>
        <c:crossBetween val="between"/>
        <c:majorUnit val="1.0000000000000002E-2"/>
        <c:min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solidFill>
            <a:ln>
              <a:solidFill>
                <a:schemeClr val="accent2"/>
              </a:solidFill>
            </a:ln>
          </c:spPr>
          <c:invertIfNegative val="0"/>
          <c:dLbls>
            <c:spPr>
              <a:solidFill>
                <a:schemeClr val="bg1"/>
              </a:solidFill>
            </c:spPr>
            <c:txPr>
              <a:bodyPr wrap="square" lIns="38100" tIns="19050" rIns="38100" bIns="19050" anchor="ctr">
                <a:spAutoFit/>
              </a:bodyPr>
              <a:lstStyle/>
              <a:p>
                <a:pPr>
                  <a:defRPr>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'Motive '!$B$10:$E$10</c:f>
              <c:strCache>
                <c:ptCount val="4"/>
                <c:pt idx="0">
                  <c:v>Um eine Familientradition fortzuführen </c:v>
                </c:pt>
                <c:pt idx="1">
                  <c:v>Um großen Wohlstand
oder sehr hohes
Einkommen zu erreichen </c:v>
                </c:pt>
                <c:pt idx="2">
                  <c:v>Um den Lebensunterhalt
zu verdienen, weil
Arbeitsplätze selten sind </c:v>
                </c:pt>
                <c:pt idx="3">
                  <c:v>Um die Welt zu verändern</c:v>
                </c:pt>
              </c:strCache>
            </c:strRef>
          </c:cat>
          <c:val>
            <c:numRef>
              <c:f>'Motive '!$B$12:$E$12</c:f>
              <c:numCache>
                <c:formatCode>0.0\ %</c:formatCode>
                <c:ptCount val="4"/>
                <c:pt idx="0">
                  <c:v>0.62019999999999997</c:v>
                </c:pt>
                <c:pt idx="1">
                  <c:v>0.52210000000000001</c:v>
                </c:pt>
                <c:pt idx="2">
                  <c:v>0.45129999999999998</c:v>
                </c:pt>
                <c:pt idx="3">
                  <c:v>0.3982</c:v>
                </c:pt>
              </c:numCache>
            </c:numRef>
          </c:val>
          <c:extLst>
            <c:ext xmlns:c16="http://schemas.microsoft.com/office/drawing/2014/chart" uri="{C3380CC4-5D6E-409C-BE32-E72D297353CC}">
              <c16:uniqueId val="{00000000-508D-4331-998B-70A73CF790BC}"/>
            </c:ext>
          </c:extLst>
        </c:ser>
        <c:dLbls>
          <c:showLegendKey val="0"/>
          <c:showVal val="0"/>
          <c:showCatName val="0"/>
          <c:showSerName val="0"/>
          <c:showPercent val="0"/>
          <c:showBubbleSize val="0"/>
        </c:dLbls>
        <c:gapWidth val="150"/>
        <c:axId val="86166528"/>
        <c:axId val="86168320"/>
      </c:barChart>
      <c:catAx>
        <c:axId val="86166528"/>
        <c:scaling>
          <c:orientation val="minMax"/>
        </c:scaling>
        <c:delete val="0"/>
        <c:axPos val="b"/>
        <c:numFmt formatCode="General" sourceLinked="0"/>
        <c:majorTickMark val="out"/>
        <c:minorTickMark val="none"/>
        <c:tickLblPos val="nextTo"/>
        <c:crossAx val="86168320"/>
        <c:crosses val="autoZero"/>
        <c:auto val="1"/>
        <c:lblAlgn val="ctr"/>
        <c:lblOffset val="100"/>
        <c:noMultiLvlLbl val="0"/>
      </c:catAx>
      <c:valAx>
        <c:axId val="86168320"/>
        <c:scaling>
          <c:orientation val="minMax"/>
        </c:scaling>
        <c:delete val="0"/>
        <c:axPos val="l"/>
        <c:majorGridlines/>
        <c:numFmt formatCode="0%" sourceLinked="0"/>
        <c:majorTickMark val="out"/>
        <c:minorTickMark val="none"/>
        <c:tickLblPos val="nextTo"/>
        <c:crossAx val="861665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bar"/>
        <c:grouping val="clustered"/>
        <c:varyColors val="0"/>
        <c:ser>
          <c:idx val="0"/>
          <c:order val="0"/>
          <c:spPr>
            <a:solidFill>
              <a:schemeClr val="accent4"/>
            </a:solidFill>
          </c:spPr>
          <c:invertIfNegative val="0"/>
          <c:dPt>
            <c:idx val="3"/>
            <c:invertIfNegative val="0"/>
            <c:bubble3D val="0"/>
            <c:spPr>
              <a:solidFill>
                <a:schemeClr val="accent1"/>
              </a:solidFill>
            </c:spPr>
            <c:extLst>
              <c:ext xmlns:c16="http://schemas.microsoft.com/office/drawing/2014/chart" uri="{C3380CC4-5D6E-409C-BE32-E72D297353CC}">
                <c16:uniqueId val="{00000001-1FBD-4C8B-868D-2A732F0314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'[30.06.21_InfographikenII_AB_JS_2.xlsx]Corona-Krise'!$A$43:$A$56</c:f>
              <c:strCache>
                <c:ptCount val="14"/>
                <c:pt idx="0">
                  <c:v>USA</c:v>
                </c:pt>
                <c:pt idx="1">
                  <c:v>Südkorea</c:v>
                </c:pt>
                <c:pt idx="2">
                  <c:v>Schweiz</c:v>
                </c:pt>
                <c:pt idx="3">
                  <c:v>Deutschland</c:v>
                </c:pt>
                <c:pt idx="4">
                  <c:v>Spanien</c:v>
                </c:pt>
                <c:pt idx="5">
                  <c:v>Schweden</c:v>
                </c:pt>
                <c:pt idx="6">
                  <c:v>Polen</c:v>
                </c:pt>
                <c:pt idx="7">
                  <c:v>Österreich </c:v>
                </c:pt>
                <c:pt idx="8">
                  <c:v>Norwegen</c:v>
                </c:pt>
                <c:pt idx="9">
                  <c:v>Italien</c:v>
                </c:pt>
                <c:pt idx="10">
                  <c:v>Niederlande</c:v>
                </c:pt>
                <c:pt idx="11">
                  <c:v>Vereinigtes Königreich</c:v>
                </c:pt>
                <c:pt idx="12">
                  <c:v>Kanada</c:v>
                </c:pt>
                <c:pt idx="13">
                  <c:v>Israel</c:v>
                </c:pt>
              </c:strCache>
            </c:strRef>
          </c:cat>
          <c:val>
            <c:numRef>
              <c:f>'[30.06.21_InfographikenII_AB_JS_2.xlsx]Corona-Krise'!$B$43:$B$56</c:f>
              <c:numCache>
                <c:formatCode>0.0\ %</c:formatCode>
                <c:ptCount val="14"/>
                <c:pt idx="0">
                  <c:v>6.6600000000000006E-2</c:v>
                </c:pt>
                <c:pt idx="1">
                  <c:v>7.6999999999999999E-2</c:v>
                </c:pt>
                <c:pt idx="2">
                  <c:v>0.24199999999999999</c:v>
                </c:pt>
                <c:pt idx="3">
                  <c:v>0.249</c:v>
                </c:pt>
                <c:pt idx="4">
                  <c:v>0.255</c:v>
                </c:pt>
                <c:pt idx="5">
                  <c:v>0.34499999999999997</c:v>
                </c:pt>
                <c:pt idx="6">
                  <c:v>0.35299999999999998</c:v>
                </c:pt>
                <c:pt idx="7">
                  <c:v>0.36499999999999999</c:v>
                </c:pt>
                <c:pt idx="8">
                  <c:v>0.378</c:v>
                </c:pt>
                <c:pt idx="9">
                  <c:v>0.40100000000000002</c:v>
                </c:pt>
                <c:pt idx="10">
                  <c:v>0.41</c:v>
                </c:pt>
                <c:pt idx="11">
                  <c:v>0.49399999999999999</c:v>
                </c:pt>
                <c:pt idx="12">
                  <c:v>0.49399999999999999</c:v>
                </c:pt>
                <c:pt idx="13">
                  <c:v>0.70399999999999996</c:v>
                </c:pt>
              </c:numCache>
            </c:numRef>
          </c:val>
          <c:extLst>
            <c:ext xmlns:c16="http://schemas.microsoft.com/office/drawing/2014/chart" uri="{C3380CC4-5D6E-409C-BE32-E72D297353CC}">
              <c16:uniqueId val="{00000002-1FBD-4C8B-868D-2A732F03143B}"/>
            </c:ext>
          </c:extLst>
        </c:ser>
        <c:dLbls>
          <c:showLegendKey val="0"/>
          <c:showVal val="0"/>
          <c:showCatName val="0"/>
          <c:showSerName val="0"/>
          <c:showPercent val="0"/>
          <c:showBubbleSize val="0"/>
        </c:dLbls>
        <c:gapWidth val="150"/>
        <c:axId val="85679104"/>
        <c:axId val="85689088"/>
      </c:barChart>
      <c:catAx>
        <c:axId val="85679104"/>
        <c:scaling>
          <c:orientation val="minMax"/>
        </c:scaling>
        <c:delete val="0"/>
        <c:axPos val="l"/>
        <c:numFmt formatCode="General" sourceLinked="0"/>
        <c:majorTickMark val="out"/>
        <c:minorTickMark val="none"/>
        <c:tickLblPos val="nextTo"/>
        <c:crossAx val="85689088"/>
        <c:crosses val="autoZero"/>
        <c:auto val="1"/>
        <c:lblAlgn val="ctr"/>
        <c:lblOffset val="100"/>
        <c:noMultiLvlLbl val="0"/>
      </c:catAx>
      <c:valAx>
        <c:axId val="85689088"/>
        <c:scaling>
          <c:orientation val="minMax"/>
        </c:scaling>
        <c:delete val="0"/>
        <c:axPos val="b"/>
        <c:majorGridlines/>
        <c:numFmt formatCode="0%" sourceLinked="0"/>
        <c:majorTickMark val="out"/>
        <c:minorTickMark val="none"/>
        <c:tickLblPos val="nextTo"/>
        <c:crossAx val="8567910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marker>
            <c:symbol val="none"/>
          </c:marker>
          <c:dPt>
            <c:idx val="8"/>
            <c:bubble3D val="0"/>
            <c:extLst>
              <c:ext xmlns:c16="http://schemas.microsoft.com/office/drawing/2014/chart" uri="{C3380CC4-5D6E-409C-BE32-E72D297353CC}">
                <c16:uniqueId val="{00000001-FEB8-4940-9DC8-380D4E6E9CC1}"/>
              </c:ext>
            </c:extLst>
          </c:dPt>
          <c:dLbls>
            <c:dLbl>
              <c:idx val="0"/>
              <c:layout>
                <c:manualLayout>
                  <c:x val="-3.2067144054700993E-2"/>
                  <c:y val="6.2055862105856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8-4940-9DC8-380D4E6E9CC1}"/>
                </c:ext>
              </c:extLst>
            </c:dLbl>
            <c:dLbl>
              <c:idx val="1"/>
              <c:layout>
                <c:manualLayout>
                  <c:x val="-2.7694351683605511E-2"/>
                  <c:y val="3.26609800557138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B8-4940-9DC8-380D4E6E9CC1}"/>
                </c:ext>
              </c:extLst>
            </c:dLbl>
            <c:spPr>
              <a:solidFill>
                <a:schemeClr val="bg1"/>
              </a:solidFill>
            </c:spPr>
            <c:txPr>
              <a:bodyPr wrap="square" lIns="38100" tIns="19050" rIns="38100" bIns="19050" anchor="ctr">
                <a:spAutoFit/>
              </a:bodyPr>
              <a:lstStyle/>
              <a:p>
                <a:pPr>
                  <a:defRPr>
                    <a:solidFill>
                      <a:schemeClr val="accent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'[30.06.21_InfographikenII_AB_JS_2.xlsx]Technologieintensität'!$A$11:$A$23</c:f>
              <c:strCache>
                <c:ptCount val="13"/>
                <c:pt idx="0">
                  <c:v>Schweiz</c:v>
                </c:pt>
                <c:pt idx="1">
                  <c:v>Norwegen</c:v>
                </c:pt>
                <c:pt idx="2">
                  <c:v>Spanien</c:v>
                </c:pt>
                <c:pt idx="3">
                  <c:v>Israel</c:v>
                </c:pt>
                <c:pt idx="4">
                  <c:v>Südkorea</c:v>
                </c:pt>
                <c:pt idx="5">
                  <c:v>Schweden</c:v>
                </c:pt>
                <c:pt idx="6">
                  <c:v>Vereinigtes Königreich</c:v>
                </c:pt>
                <c:pt idx="7">
                  <c:v>Österrreich</c:v>
                </c:pt>
                <c:pt idx="8">
                  <c:v>Deutschland</c:v>
                </c:pt>
                <c:pt idx="9">
                  <c:v>USA</c:v>
                </c:pt>
                <c:pt idx="10">
                  <c:v>Niederlande</c:v>
                </c:pt>
                <c:pt idx="11">
                  <c:v>Polen</c:v>
                </c:pt>
                <c:pt idx="12">
                  <c:v>Kanada</c:v>
                </c:pt>
              </c:strCache>
            </c:strRef>
          </c:cat>
          <c:val>
            <c:numRef>
              <c:f>'[30.06.21_InfographikenII_AB_JS_2.xlsx]Technologieintensität'!$B$11:$B$23</c:f>
              <c:numCache>
                <c:formatCode>0.0\ %</c:formatCode>
                <c:ptCount val="13"/>
                <c:pt idx="0">
                  <c:v>0.128</c:v>
                </c:pt>
                <c:pt idx="1">
                  <c:v>0.126</c:v>
                </c:pt>
                <c:pt idx="2">
                  <c:v>9.8000000000000004E-2</c:v>
                </c:pt>
                <c:pt idx="3">
                  <c:v>9.4E-2</c:v>
                </c:pt>
                <c:pt idx="4">
                  <c:v>9.1999999999999998E-2</c:v>
                </c:pt>
                <c:pt idx="5">
                  <c:v>9.0999999999999998E-2</c:v>
                </c:pt>
                <c:pt idx="6">
                  <c:v>8.8999999999999996E-2</c:v>
                </c:pt>
                <c:pt idx="7">
                  <c:v>8.2000000000000003E-2</c:v>
                </c:pt>
                <c:pt idx="8">
                  <c:v>7.8E-2</c:v>
                </c:pt>
                <c:pt idx="9">
                  <c:v>7.1999999999999995E-2</c:v>
                </c:pt>
                <c:pt idx="10">
                  <c:v>6.3E-2</c:v>
                </c:pt>
                <c:pt idx="11">
                  <c:v>6.0999999999999999E-2</c:v>
                </c:pt>
                <c:pt idx="12">
                  <c:v>5.5E-2</c:v>
                </c:pt>
              </c:numCache>
            </c:numRef>
          </c:val>
          <c:extLst>
            <c:ext xmlns:c16="http://schemas.microsoft.com/office/drawing/2014/chart" uri="{C3380CC4-5D6E-409C-BE32-E72D297353CC}">
              <c16:uniqueId val="{00000002-FEB8-4940-9DC8-380D4E6E9CC1}"/>
            </c:ext>
          </c:extLst>
        </c:ser>
        <c:dLbls>
          <c:showLegendKey val="0"/>
          <c:showVal val="0"/>
          <c:showCatName val="0"/>
          <c:showSerName val="0"/>
          <c:showPercent val="0"/>
          <c:showBubbleSize val="0"/>
        </c:dLbls>
        <c:axId val="85740928"/>
        <c:axId val="85759104"/>
      </c:radarChart>
      <c:catAx>
        <c:axId val="85740928"/>
        <c:scaling>
          <c:orientation val="minMax"/>
        </c:scaling>
        <c:delete val="0"/>
        <c:axPos val="b"/>
        <c:majorGridlines/>
        <c:numFmt formatCode="General" sourceLinked="0"/>
        <c:majorTickMark val="out"/>
        <c:minorTickMark val="none"/>
        <c:tickLblPos val="nextTo"/>
        <c:crossAx val="85759104"/>
        <c:crosses val="autoZero"/>
        <c:auto val="1"/>
        <c:lblAlgn val="ctr"/>
        <c:lblOffset val="100"/>
        <c:noMultiLvlLbl val="0"/>
      </c:catAx>
      <c:valAx>
        <c:axId val="85759104"/>
        <c:scaling>
          <c:orientation val="minMax"/>
        </c:scaling>
        <c:delete val="1"/>
        <c:axPos val="l"/>
        <c:majorGridlines/>
        <c:numFmt formatCode="0%" sourceLinked="0"/>
        <c:majorTickMark val="out"/>
        <c:minorTickMark val="none"/>
        <c:tickLblPos val="nextTo"/>
        <c:crossAx val="85740928"/>
        <c:crosses val="autoZero"/>
        <c:crossBetween val="between"/>
        <c:majorUnit val="2.0000000000000004E-2"/>
      </c:valAx>
    </c:plotArea>
    <c:plotVisOnly val="1"/>
    <c:dispBlanksAs val="gap"/>
    <c:showDLblsOverMax val="0"/>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Tabelle1!$C$5:$C$21</cx:f>
        <cx:lvl ptCount="17">
          <cx:pt idx="0">Austria</cx:pt>
          <cx:pt idx="1">Croatia</cx:pt>
          <cx:pt idx="2">Cyprus</cx:pt>
          <cx:pt idx="3">Germany</cx:pt>
          <cx:pt idx="4">Greece</cx:pt>
          <cx:pt idx="5">Italy</cx:pt>
          <cx:pt idx="6">Latvia</cx:pt>
          <cx:pt idx="7">Luxembourg</cx:pt>
          <cx:pt idx="8">Netherlands</cx:pt>
          <cx:pt idx="9">Norway</cx:pt>
          <cx:pt idx="10">Poland</cx:pt>
          <cx:pt idx="11">Slovakia</cx:pt>
          <cx:pt idx="12">Slovenia</cx:pt>
          <cx:pt idx="13">Spain</cx:pt>
          <cx:pt idx="14">Sweden</cx:pt>
          <cx:pt idx="15">Switzerland</cx:pt>
          <cx:pt idx="16">United Kingdom</cx:pt>
        </cx:lvl>
      </cx:strDim>
      <cx:numDim type="colorVal">
        <cx:f>Tabelle1!$D$5:$D$21</cx:f>
        <cx:lvl ptCount="17" formatCode="0%">
          <cx:pt idx="0">0.210672953184212</cx:pt>
          <cx:pt idx="1">0.28695256836148503</cx:pt>
          <cx:pt idx="2">0.21305549649160099</cx:pt>
          <cx:pt idx="3">0.62024136618348302</cx:pt>
          <cx:pt idx="4">0.35738209019700801</cx:pt>
          <cx:pt idx="5">0.26461692762600603</cx:pt>
          <cx:pt idx="6">0.275280625831194</cx:pt>
          <cx:pt idx="7">0.166314817196964</cx:pt>
          <cx:pt idx="8">0.24555293777564199</cx:pt>
          <cx:pt idx="9">0.11825264931597999</cx:pt>
          <cx:pt idx="10">0.20370479423139001</cx:pt>
          <cx:pt idx="11">0.32360603100596003</cx:pt>
          <cx:pt idx="12">0.21604816706472199</cx:pt>
          <cx:pt idx="13">0.17361981491567999</cx:pt>
          <cx:pt idx="14">0.24203141369793699</cx:pt>
          <cx:pt idx="15">0.20133685322446301</cx:pt>
          <cx:pt idx="16">0.20650901467653099</cx:pt>
        </cx:lvl>
      </cx:numDim>
    </cx:data>
  </cx:chartData>
  <cx:chart>
    <cx:plotArea>
      <cx:plotAreaRegion>
        <cx:series layoutId="regionMap" uniqueId="{660C2CB8-A911-4AA0-B4B4-F7D6FE452B44}">
          <cx:tx>
            <cx:txData>
              <cx:f>Tabelle1!$C$5:$C$21</cx:f>
              <cx:v>Austria Croatia Cyprus Germany Greece Italy Latvia Luxembourg Netherlands Norway Poland Slovakia Slovenia Spain Sweden Switzerland United Kingdom</cx:v>
            </cx:txData>
          </cx:tx>
          <cx:dataLabels>
            <cx:txPr>
              <a:bodyPr spcFirstLastPara="1" vertOverflow="ellipsis" horzOverflow="overflow" wrap="square" lIns="0" tIns="0" rIns="0" bIns="0" anchor="ctr" anchorCtr="1"/>
              <a:lstStyle/>
              <a:p>
                <a:pPr algn="ctr" rtl="0">
                  <a:defRPr sz="800" b="1">
                    <a:solidFill>
                      <a:schemeClr val="accent1"/>
                    </a:solidFill>
                  </a:defRPr>
                </a:pPr>
                <a:endParaRPr lang="de-DE" sz="800" b="1" i="0" u="none" strike="noStrike" baseline="0">
                  <a:solidFill>
                    <a:schemeClr val="accent1"/>
                  </a:solidFill>
                  <a:latin typeface="Calibri" panose="020F0502020204030204"/>
                </a:endParaRPr>
              </a:p>
            </cx:txPr>
          </cx:dataLabels>
          <cx:dataId val="0"/>
          <cx:layoutPr>
            <cx:regionLabelLayout val="none"/>
            <cx:geography projectionType="mercator" viewedRegionType="dataOnly" cultureLanguage="de-DE" cultureRegion="DE" attribution="Unterstützt von Bing">
              <cx:geoCache provider="{E9337A44-BEBE-4D9F-B70C-5C5E7DAFC167}">
                <cx:binary>7HzZcty4kvardPT1UE2AWIgTpydiQLL20m7Z7RuGLJfBHSQBrg/yP8r/AvNik2W3F5V9vHQoovvC
N7JcFFhgrl9+meC/H8Z/PRSH+/aXsSwq86+H8fdfE2vrf/32m3lIDuW9OSvTh1Yb/caePejyN/3m
Tfpw+O11ez+klfoNu4j89pDct/Yw/vrf/4a7qYPe6Yd7m+rqqju00/XBdIU1X7n2xUu/POiussfl
Cu70+69re19Mv/5yqGxqp9upPvz+66O/+PWX307v89l3/lLAtmz3GtYS74xiSgl3Mac+9wX69ZdC
V+rPywifIea6yPU87mNBxftvPr8vYfVxM+mhev/hl7bzdjP3r1+3B2N++fPfTxY+2vsnn6dGB+8e
PNDHfa5v3z7Yb48F+9//PvkAHvXkk09kfyqXb106Ff3/dMa26f3XnvYHhc/PQOYudwmj7heET84Q
cYXve0QIRCgF3bzT+zvp/+//M/bQtof0IXl/4fs18GjxiRYeXTvVxP/8AzQRtBos+Ck1QY+ixtjH
HBGfeJw+dgN2RrCPQA/Ixwi/9ZJPNbF9u5+/4ggfV57o4OOFUwWsrv9+V1i2h8PD4WtW92Oe4Ikz
wgnyMIU4QxAX/JH8MQZHwRChPOEyDLr5VPjLNj1AiK6K++r1+yvf7wePV58o4fHFU0Us/wGKCKa6
7czXHvsHFUHPXAq5zPV816fi1BE87wxj5lIfUoFgrvD891/9LiS9hITU/oV88H7difzff3wq+eCP
v98FbobUzof2W1b3Y+In7Mx3EaYuoZwzj3H8yA/8M+whyNTM9RARBJGTjHDzkAyHdH6vk+/3gg8L
TxTw4fPPNLD6+zWwPLTlffWEYIiiMzBp7LtcYOwx+O2R9JF7Bl6BBcR/TCh4wUkgCg+dBbD4LYv4
MiJ6tPhEC4+unWoijP5+Tey68VC+0l2rvmZ6P+gK4gxcwMdEUIQ48k9SMgNVYU+gY6wCdITRiSu8
29I3dvRlVXyy9EQRn1w5VcPu2T9ADfe2f0pURCEaUeK6nGNXEI4Ze+QPmJwJzF3EQfiAT13mvdf+
u2SwO1j715zh48pTBXy45Wfyv/v75X9+sMm7jPCEGZniM8wA9gjGEfOOSfmREugZQ0fo6nqEU0Ex
OglK5+nh9bs9Hd5r5/vTwqPFJ6p4dO1UG+e7f4A2dDvcP2F2YOQMg6DB1BHD6B32+bRUJmeu60El
zZgP2Rsy9Ht5v/OGc9jOQf2VGuHjylMVfLjlZ/K/+Pvlf6m/5fw/lhDAERAmvkcFA4zEKT/JzuLM
E0JAMuAAjgg9lT9s568I/89lJ5L/89NTsV/+A8z+ptD9ff6UaYD4Z0BSEM4pE9SHdPCZ4KFk9oGo
4JT4PtTJjw0fNjTc54f0/affH34+rjwR/8cLpxq42f79hn/UwKF6Ug2wM0ixEFo8dLT/06oMkTOo
jl2XwGXscc89yQFHccGG/or5f7L0Czr486afKWH9D1BCfZ9+tRD9seBDAPsLqMyAhvtQ+H4S/B2g
USk5xh/I0sKD+uxUBfX9X1TA+4Wn4n//+anwo5u/X/iPsMFTUdU/gdDn7YQvUtqnvPXNABDwCX2B
4TPf8wljjAArygEKPUKkiJ1xcgSqPkPY/bxMfsspfGNDXy7MPq48dYYj7/H2lqfecBP9A7zhA0x7
Klf4CUU/NNS+ywOeVak9vP5lC52617r8GhD5saxAvbNjMqYecSlnwFI89gQHaGskoGSA4gxKBw4M
9vvvflcT3B2ge1Olyh7ML9v//f/w21/s5vzHG504yn/8u1O/Wcq/328etaGeynXIz57bZ03p7/Kh
T7ivJ9PFT4rvR3vQH9uCT6aEn63P98MZ3+UH3zHz8GNJ5OcIxtvJmO8S/vuG4FMZv/ez3VnY75L8
ox7UU4n/Z8PtL5Z0HxskT6aKn72eH0oDj0dDnkoLP+dg/qJDfKQGnkoVP1mOH6uxv9lf+TFU9LPb
811p+WMn5Kns/me358fs/pMOyZOp4Ge750fr4pv37ZAn08HPhs+7EwvfF4a+PXj4Y+H/5yDkD0j/
P7K6T+UMP3nur58r+c9nTj6cvQnv7X309tDOJ6Ht61ffe97J0q+d/Xmn8PXr339FHIb1PhwFOt7i
0dD8Fzq0H1Yd7o39/VcOk95ceDDlTfnxyIML9xsOxyvemQdD+NSFoTOM4MjQcQ620q1Nfv8VDIUe
r8DCdzNQMBJodPf2knt2nN/HAnn+2ykG8uGcFEDHSenqgzT+/P8vVVde6rSyBm4MnZP63Z8d98ld
GEgkzOfCh3F0uN2xB1k/3F9Dhwf+Gv0X8mczTnkrZNd74wK5lS9R4V47XZ5FjSj2FerEqpqIL+d8
riTTmY00m5P14GY0UOWhLzsdqN74O+PnXDZp4wXM7ZeqMmKpii5ZaFXH0cQdP2jaRZab/qKo4yXK
+nY9tI1YGmJpaNriEjV4jVC8z/tOb6tkbGRHe3+R6Uw6CDlLJ3MOzDHpJXHRuFeFXsSaN0Eep9Mm
G327a71GSNa627mI9ZKrNA9ni9tbRofAYaKVGS34ZsxGIoeUJiutiBS12wcZFXIu5v5dF/Td4akv
SBd9QboUJk2o4D7zPJgteSxdl0x+4/mtLydVXxYlcqJK0ykcdYOu6y4YifBk2jSR9Z05IDZ7gWnX
hZOxsXQL3a5M5t0LVOyxHu5GXo3f2B8DCzvVPvVhFptRir3j5Mvj/U2k0WU7TL4cxHPatMkmoeoi
bhHZdqPaWKUq6YvUWdHMEmkbm8k8r8lyZuqm8+ud8AcTGtXHG54ZvaUvnLS9qonCu8IvRqk6d5eL
5sWUqiK0/KjvtBPLus5fstr0UZyzi7cWUPbzbm7matHZsV/OuP7DTdz1yOsummxTbubuUql0oepi
Xo1DMi8c3kzbvkUr6+WTNCXuz3HmeVKX/UL1rLihLEFBUqeyppO9msnsSrdO35DeOueatkOQZN4+
hoHdi3JwW1kYSZXoVyjGeZjMHBTG83lBBxtv3hpIVc598Emg+IJxHM8gnAqfwRA8TBrByAs0No/K
+cT1KsXdnudNLNMsD2sa39S5X6yZQpd6Ksdtj4SQnmFihdx5wePEWahmui0zfufRkixEXdaRycoy
6FmWLilpqwCVI197WfVc8JmFRqdoMc3rRM/j+eCLjEnPV/2i4tyLPDPIvHXaqO3zPnId5IVstq8V
R/NSdzMKtD8g6aQpD2aeL0sbB4mbVJdwqGXN0qldi7TS55aIaR3HnZJTl89yKrRZpqTMw2noenDq
Ru9bhZulaLtDMqbZXmOS7vNZ/UG6hi0dbR+UqMyyjme1r44/mDKZJM2YLovKG2A1YrKe1Vp0GK9a
g9TClCWKioI/S9gsVkyMeBnTopQdUlbGlZt+Q1FvFfFpjISjIh7MjMF0HvFhfIydeHHNVDqC26og
aYp0S1s/6IU3b2qelEFnhFhXVtx2c1Nuba5d2U6DiXIu9k7F83VXM7DoRu2bOEUbQtyroqrNNkll
KZJ+N9k0gOdeQmTqt3nXZRLFNV6Mfe5vC0+9pMKM5xlEvRCiN9p7WckDrAQOmCJ0Y4uebupGrdO2
xNe8jITlxUITd4jmubNRf4yvdmxWAuQlE383dvbQ0aFbfN2WQR6fGTPzmUDHyUYMiY5ClvvUmAeP
9AWylSeNToaFSkjAjc4W1GaXXeK1shXeJen750Lpc3dCXHrDXEqe+Xs4L8ujqUxm2ZnWLNxhmhbE
vsKiWdaa1efxOBpZ476N9NyywMnqJFKOZ7fgCZmcTFFA6DbluoYAHrTCade9h9EiR7pZGuE6Lwq3
2Q7Z6G1h4KyVnMb12k+zYZnmotvGuXPrE1PBL2bDhrYImqa10hFFu0qRjbJuHgNvrvLF6A44yvOx
DX19m7p4BefvvHUSR6ZW03amQ1SVebvCEySvLosYEtWy1Pm55vmLXIxd6Ltdu5qpXVniv3HqbpC1
QmiN0nGUccnSha7Qw+S2fkh4/0pTJ5VtPA/S9TWXVXxuyjoL65o8eLRzA7cd+oBmRkViUlexxv4u
c6dtyWM5FHQMO+GDFRraRkqPRSj6DkWI2kEmwySiVDlWlqwYV8ZYP6wd4wQGGxH1XVYGvLDj5Zzv
IQ6MC9qqle/05Hq23rXW3iuVOLd5AlcUc55zwvgCviGR01QWq9wkWUhc0kQiq7J17za1TMb8j9R4
yZbWbCEMyaPcSRs4m4pYkCr4zgq3ZkNj/EeO4zho0vHQtEaE3CkgtsURo9kcvt2maBx/l5d/zDge
lpP1D26d96uu5cuujpsNbmYieV8o2aMXiCskW9wkQZmEg0cbaeng7qek5Ruvo8HsdFExDjfMOBeJ
l6663q9uFFOLYimqqvujTdN67VWOLIrMlV5ZbIe6UxBTRb0sMxa4tq4CK6wIEmLVtnGdW22pt9QD
KxZFz7xQpb17PkGID1TsrgeONg2iU0SavJFZkaQhHOHUUqfx66Irdr1N3KXf6FVuvR2ztgnqJH8B
s5TnpJ9lnArZu9oEWb8GXIhvOtp0gRE8Cahf3WeTd+kXRSsN1oGdnDZIGO62VbzCxPCLur9FXWIX
JolfzKx/IDFOF9aTY9Wz5ThSFdb9urCIRbaRfcMrWXt+J7vBq0J/zrex0Mlqiu1lJyomFUFR50zu
uq6bapu+KTWq170Qd3CyYkEKP1+NVfHQEfE8n+JICZJJ6m2q6T5LuQ5i4d86pj0vvCl5Nzzzn+HW
EayeBGo47EcoYowzOHt5DFKfZlS/9zjXfRLECYQTAQ/j1baVCIEjJ1bZgLaQlboMjytRyiEh/QqX
el4osNWFSXfZ2L2ymN7PqT7Hjh8HKaFOyEu8/3q4PB6q+myjMFrvw1iTYPBmgBPcNXqOBpSBk8C9
ilveRDmunFuEIXwWelZBV2XDjohEGqcy4VAOOtL9N4R1rC5O9gColHPIOHD+EWaqjnv8RFguYgo7
3eDIpG3Wdsz7bR2TpRaT2ZaIJudcX8V5/qzq22q5fYceGvCekNYqv6h8NYHpOjRiMaVbBxMmbVbR
sG9JJ9+CuolV8wp56qKKlZGqHOIgz7VY6krEsk4SZ1Mdf7z9DfKuWdI437sldTfT8UdvB3dTjzOU
FL2bhm7vNZXMxos+nZ0NTrKgIdxceIAoJfYbG00qzIkA/FDziwIEuKEmjRzhM+mOqVgOqr9gzRhS
r0tuZlsH3eT4y2+o1T9OiD8WKgK0D3CfUTjqJdxj8fipUNuB+1XqtCCMmb0qbT/KuS0X8zAOkuvq
2quqUvZQjVjPWdiut2HByjZsUP686bIR7Ja7QVPu+bCZZ1bJpoTc6Iz5DuW1v/TH5GqMi9WY9Xec
CDfgdXLfjFUiZ/82pgFHqXhGEupLXk5IjoWfBJZfz76ognwaemmGYohomBT5EPhOzddtPlzkM0GS
dfSetRhAV698aVP8UHPUBQ2clZK6zzbTIFLpFapdQN4JYkORtExstJMWEVtmY+9JlechM80ciIE5
QWrylXWJCVkJQbPrs4WTJXdEsYuxTDd96b3w6iyocRFhRy8akt3XeUW2vKsWfpwaGbORS+W0D0nf
eUuSN4V0WhQQqKYkwyOUcqKSM2ggYhxio4ZTvgBp8Q3B3nJSdKPyoZJ6gBzgExdkXnv9pnSWLXed
rS/MG8O6XmZd2sGeza4UDZWGJiJsUZYHcTGAeihNQ0PMFOCmT5adm7wYBwElRCWreqSS+p0rsetk
oSt4EbIcartWQwT2+mgWZoa6tO+itqqChGayLOvyXJexTFiMVjmd26jLX9jZf10g8wAvrWiCseFk
o+2wHeM7ljmjrEmPQxVfwkxkUOKJLdtC9MsOzbLU+g/YJA8owc6FeDC0WrGKupccsESSKwo7APXF
6ZhGrIHkxnm+YfvSpFkgDKURp1j2hl85jBZhknpXhehQgIpMbLzEWePcsMv0zpm8l50qyMoh4z7x
xpcDNQgShT0HLHsNangF2LgI4LUb0RyT7JK38xQURVVGY8WCWKWZHPsGBSwmWIpS11fEL15pt4oX
9QhynMt4CFEs7mNeLQHPLhUTElK/WVczKESTst6Lye4Lx1USl7UD2NrdpiWaV32pLuaOrrkpDJTP
utiNM7tx/fpWF6R93rXz8zyug5lSJv3JV7dNZta6qLooLfsmcJ22kDmes6Ao/b3TiQnCoKERIA5f
zHqju+syK9gih3fRBGIsWeDtmmSM92Vx3jjRIOihF1xBLk5FRHr/pQX+Qc51Y2WWydkrp3UxcqiK
4FU2oarvKBSC0hbZc2tHL6IUPLMC9wjm1uEhGO/WE7Oc6WT2ykkWUGe0Mu4I3GxA3rYa+jbE7LKe
Xf+axKwOMMfRUDn+tfLx+QylXIjT114TF9vKVE2ksFIBoJ82sxJPUPsmE+vDShVLT/km9PtmXLjp
sKPVHDLkDNJD6BJnrB2kyAtggPrGXXQD74M65RfDoJEsSHZb1d4gqyqx0gXyJAcvDBjBVNYoNBnC
YZ45cVTGRTSU9RvXAbZAzDMGU7T1FSt4VOS0XjemSRYC97c15P+i5C/GabgdtSu2xscN2DnUpQ3e
zI3TLKijypD46WYezE2SAcwr6q0zzPXCE8OrqvZ12BEIk+38qp99R7oAzmSXF1dJ+TKZxmXXtipo
59ILMsUlHgsW1hXRAYRimSlz3xSFWtZQa5dqeIGcqdn5bZ1vkk6HY4Okm3tU5gNULwRSUEAL20Tt
4FYyN54KO91oWTb1uMVlakNU4SpwOR0XTj6QULX6fMImlcXosGCA6ifB3Z3n4qh0h8U8FfG+s3Qf
T8oCsESZhPNKKsjLPIHQl5qwgperSM6BmmizakXOxwUkriYgWZBjrwgc3GSrqZ01RG5wedMv8tKI
AAr6FGpA/8LhfSwBUYKo/akOnV6Jo1YD4CmvICTloRnnezgyvoVEAct0Ahi5rVwJOi8CF+WxpGWb
Rq5KwGnUvOkFC8YUaobKESZ0dT4HTguwmBELmF9sfbfeU9G9HP0BntaIGzaPpUyUuENTYoNetbtb
KDmmc8hU3CQXPeQgiTtMo1RTYEBGdTXbAWQ8AlrnVK3E6OzZXNNFjt0dBVZIgfwipFugNTIfALbv
bEZDb8s0e1DFCGGeTt6iVU7k8xTwtfW9tT/qyBrlB6JQOixrN9mkc/6GDXzeN06ZS9XrcjlsBtGo
ax+RaeU1DsDeMpVQL+LlXPatLG2Jlp0pJ9m3eu335dKz3VYZ9wUk+5CajAQOGm9Qw256OIAfunMN
xYGjlpR2IzAgQxPFfgJwN7FQotY3Oe4JgGLIqxlT5Spn+s5toMypgSVAz+kcV7JooIxsezilvikS
KVogfioAPGmjEVT06NxVeRRnTrnAUP2kA/CgnVOrKLa9A4DXfXAqLBZlx26R5wInhn3/3OkWXlzp
UBe0C9scSLOhmrJgTps/UAnBVwz4yhvFsyFiFSQriIfrJJl2vAa/0W0xyEE1PeA6PYOucBaaJc/4
Nq6mNGjJzNdzX2x44lwwhxsgJGaz6Vvmrxpqgsnn09ZiIxl36iuejK9RCl/TDPE6GfsxEBWZgyyZ
os4kc1Al9cvSZSRgnrkcnCJbdj7+owWeQOXFeVyTKWAT8HO5mgqZzCgNvdbf9z5rVlYnXE5u/EI8
jL1/gADQSdpPB+6/wTP2V50AoteKNsB+LhZzykaJ8wporVlscVw+8AKScJEuxiTD4TAN7XLs2zYq
vBIFtmWv4n5MAzAAP7RwdFnGs1etslYfy7v8vky7hz5u7N5nruzn9lIwXURuU0EaL6s1ULreDt4c
1gUtXULle9Bx70YOs+XKSWwfCuqBzaUKjGAiEUTcrShTYC+RP2z6uMslatuLRNMtt4WcAC5BBYmc
K7+dds1Iot7p3zJCc+DF2Z3v3o1d4e3dFmKd1xY2Yk4SZHODthoY6S3LRpDduJvSfNFW1q48M+pC
akNALO5wMwK9BykjnRe1ToGVhwBdWaBMfWUWmruzrIBFdxGtdyWpUvCBqgh636uBNHWHZ46p+lUz
TWbF+imWfLpp2rg9VmPrGcD5omPAtvpQFwcJHvfIlPsMKtyrxGued04mLioT+J25nOfyFUrMCs/G
RKlxEijqSziZoi87r/GDMas1eOLGRwMJBCt00DbuXTItAJkK5eLANJwHQ5UEpkxImMB5dFlRtkhR
O4ZYQW/B5xYAazGzwMdTqMsCAe2k7jzgPiSv2CydSb/JcNZuiLeEuO7Civn5rB1ZsxmDo/kXDU+A
Y9E+luWogeiYgcQp/AsxePO2a8BzUOKE2pg0yFp1mQxDvelTtsqKiYa4QX3g+OKOtskKpXO8g3CT
b8fGgFfC/+D4cLwbnaSU+VgAvhp1vzVkTMPKqXGwcOPWj/RYgkwn6MPQcbiGVPIKsRZJrWYBIL9O
V7r2JuCn2pfjwLOt7vp5PRgzbTxojQB4r3eZMSATR7kbWrpgWCgOMbSeboVnnFVXtjPQwGHuKhHE
LFNAs3CyT8eo5txZwisWXiS2oPu8WYy0FOtsKhbWGV/2OOlvmVJX+XiluHeDjLMGNiVdZI6fy6Qx
9JLwfOEB3Mg7yoPeKccltj6V0Kz6g+XTGg7G1Ys0NUUAL224dfPqtTsnMwS/4t5jiV2pY0sFCNk0
g5SiVRp03Buvu2pMF32u6VU1iYCmgMiGIa6W0GyAwmZsnADeRWPXQwQL8A2CwitNgKEdq/Om9qcA
QY9kLfJ6jBKuor4SWdBRYLJS02fr2LVaZngwF3oECg/y6IFk563vsL1yAUHZYjT7Uk2L2dLnrsjw
JnX9q1qx6tLnXRzgot683QKd6J2tErYmwMFAT8YPizoiaEgu8gpMZvRSvbUTWVkBPHhHNAlQd6e6
CTohOt0OE1mMCL1xhH4mKtpLVHmAAWymdjQ3uZIlLl6VPMl3uSlbmcaELWidyxG1Zg95WUUZ9bIw
syO7cBJgSKf02Nkx16Rm+Lwa4mtG+nKFk7lfvbuhmEclR8M7aAkBR1DxctF1jVgBh9RuWe/iZeM1
V9bH7Vqz9jafe1eWquFbVUHc5CD15du+wdTt66IozrO6DE2S9GtVTPWyKRxvPWX6eVy4NKjd7iF1
k3taHBozvaxi062EyFd5G6tNXAl3Zx0IvApy+4TUhQFD201uzgKtfTeoSodt3/7IcdFAJkibxQRt
xD21zrOiZjxMquK2SSZnX/HK2ZdQXUuUufmi8avpPCmOPJsBonAcaxVQharrpKufx1NZbdEIvU14
bGdZONMrqodqY2iGLt3EiSAfeWFcN1AoCtZdxtYA1xjHaBlXpD3v3J4sh2TKZJVBrOEAtZZAxkF3
zHPzlSnyJCSjXQOMa26xnQKA4hdEQMntFqDdtvKejXW90M4EvCrRNkoTKN2QU6JtogFdKodKv4SO
GWbXVZ7c5vBOrKhKIUm1FMjsCRpgnYi8YQIic3bMEiLlG3eedhajLuywHS8GDgi0g0YGhixvGGDL
OR2WJtc7m7PutlV9ODOTbp2m7rYGOCul2zREaZKu4oy021axSXq29qJKOfmyKQm60zFUn7Onx02e
ZanMU9Od46K9E95QXBamMXfjvJp7r3x+fIgKO+Nlj9zQ9i2/nfs5XU/1eN0cye+C1mng0RnSMqcT
kA4+3rWJ3TU9kCcZ1DlyhsaLLLOki4yCoKXc8uB6d0PCx50KQAVTCK0ZEb0lkLGxwH3rQUg4dFuH
QwL/nW0ZjrM9z0imgzxNgKO2SRt4Do+X81RB/VJ0JvLLGaqkuFjyfubhjOJVnZMByAVaAxnKI+7X
fph2zI0MDtuhuwY/G6BdnjiFVFMtotxC8T9UaG+AEQzzuQHH9/at548bPYPB1C7btXrYQLFX7aGc
rVMCYVXgPKptNd5OBl6ZA2+S25HC8MApfXAgL89lXYlh3fFmz6kjLivimkD41CwyQChWTO4+8wsX
MqLfLSxvun0iMNTTXQ8w11pAiYPzvCEiW2dxAc05YE0nm5UXHiHFRQzBC8iqeAF1ENmUGoihnvTD
wujJLGag1b0+UF16rrL5zZAkRcBs54dDnLxJcMJWfYzPUSEghKsYBYrbLqBVA0Va249hX5J6N3iD
CsEz1nNae888a3fe1DSLZob760K4LwTUBxlFHdRfqb4WXENm9jDQaBiVCyfhK0LSeFm3pbqZMgh+
BdXSJWS6txWCGlCBVTO3PPcS4IL+j7Nza5YTx7b1H9qcEIiLeDkPkEnec91vflGUl20BAgRIgODX
70G6Tu+yO7oq9onoyPCqtleSJEhzjvGNiTR58worbNjwkr338GEObd4NBzcO411VdmTT+X6/J0uZ
tWaxb1WvRWKmsNg4c1vvm7aS9/Go0SKNNpuEmr/oll0KOdtnOqIXCQZ/23UlO7Tc02fteS22oqPf
e84z6Sjatpl8kNmn26KXR9LAXhpbgs5bTA9gJl5hz7jbCacXi3n01SmmYxeqYsdb6Hp1hOKj7U2x
i0fzIQSf0pbiDm9Jjd8SddgL40lnIxb5tM8VvOy5eYn80hwIwVtEAlYT8Xqzhdly5mpUp4W8tEOR
iGCa0cy5b7UgjxIfIM5dClFQDEkRRIeiVE5qbRynUVSpDeboZY5q2kNte9AItdouErZYDxe0gDK2
VSil1/24j+2usXmYmrw7EjMcb1e8iXkFV2Ju08YLVsV7fPN5M55lV+uV84Bk6rA6cSPYh30dlVlv
oXMV85DwuUF7N07B1kACMMFY7CbwINlEVJsZ1foQzbvxaqruburYdOr87pO5ic5lfPAW7IIk6vv9
7Sa0czgl+E7ynbPgsOySgcAIk1lG79P6OULSkMNyJEv/qEP8jKVtvHcj9XWY4xfRwtGbcq9af8M5
dysHAuwqfnbTntAicRq4MOgYF8LZOZ8268BaCEiUJHZQn2OELmpoivzkVskkp2KnVt2GlcHGr51z
KxdU+oFLUqw0VRIM5sFTE5bvGafNCRqGW8aIrYI3FI4L/PKYnVkl5TagYrgKw4ufXppl8CBF7+2g
fqkTtSpP8sbOGa/tsfEquM6tbve+hioLibra1fV6xvh08ihwAj72+KucdRtoPn7GHLF3IRRBeBzM
bg5/NCr3D0Hj1gn38v7sR/h22ua9HYh7p+P8YVR+ns2hPjiqXw7COmwzDNBKOjuPSR1cHLeNLi51
P6DEcWztADrSriUyVUMuLtMkdQKXrUvDrkrL9epbovcmpP2diUS3pc1L4xU0aRS/hjPuIKP0toHo
dJr21K3nzRSgU5pXc3Cavjjrhd47zbWomz5baGjTLorvBfXsxlKYnkUQ20fUljJrXD6fa3HBjoz+
dvFgcjSePdRkuZSLHWECV+OedKOfqRC0Se8/OFSeYWX3e0aHYjdYd9gGbF52PoEjN0D56OPHkuAA
CrqkJFTuUXbShRkwinT0ivLIhuJiJt/bRTn9BokhOnBjjnOPPngpGkgyVZjC02QQgiAuUOcC4Unh
Xg0UilbnS7cattZvXoucD4nb9SieLJfZ0FbBxsiAbxbdNJlaDT9D4uMw9TEurxzaPeYEJnk9fxsU
QKy6F4n0vWWDBn5IHI7Fg1cGPFAbf/pmWE60vRjWeod2dD5NE8IiNy+zEuFjSPgLEKXuGpfESSwx
RTKXPpqjHuCM1wVZjiYrnasSoktQNg+mA1pWMtA6PRZch4fZmFsPLEr+oou2gYQF33+Y3XdfLruY
dfLAJWWnVlkvyePuBeVGKGaIwpBitoH9oHpWlxHvo2UAzY+onSLsvm5RY01TT7EG+lNGHSkvtxdB
SL2BtujCIC5x4ZThCfb3u4YRd+kPkNxOJZd3brwMWe+BG5pm/u5OckhDxjRkt+BzgXyRqKlOzOCh
iIBll8xw2vex43TwqFAfwshHMcM8NJneF3+YjvOgl4uT06eCh95+LrAOF/ik0bRr0K8uaUCp3saO
CqEDo/+PcK3gxgB646k5Iza6YId8klgncM0M7OBOdL4GpPvD1+W8WQaXQatwTzW3U1oqvecE7WjQ
eiYxc16f+BjZXWC8ayRCvMNS+GmVm3LbLKROsQqkAe+Xdy69h55Hl7ap+xMxobmPeP/d73X+0RPQ
A5T28R5k0Gcg6Iw+t/zqEXUoAQNs88XEVwkGoKIMMlX3IZ3qFT0pS7iMffRkaezWzbFl8amQYb+J
J58nNgQF0ZWxzqY6Zxso3fqdUqztPnXe6mB5nivpJ25g57M7QhBp8G6g6Nznp6kV7YZbfaC9KNPS
Os2mWdaCuBiPPdTTS23QTw7VvlYjS/sx1DvLf/C+rF8Wb/lWqcKH2g2ZgjF4rIJli55EgsmZe1eO
uC6BnYIPWUcEbucpH49N043HcZgtvtOYbtz42xwzUAyohDamteVF+F67n9zuuVsMKkQ/xLUTTG+u
qqOs9u2hWsp8Mxa13jgOf5qBIl6oC1Fd2T548gNnynJQiZuuw3Ilw6clL96NoCITrKmSAud9c8Ip
azboR4bMQ6XL2UHOudwziT2wt3rfU2KPNtcvfcPHXa7YclroUx+iXghZP+y6uRWnSakUKxzuNQ+m
7WqXbbuCekkLePK+M2xGr2nfhsC7q8b5VWi7dRlK39y8Dl5xNUsAeTCy22iSj0XhLEnvV026QI5L
2L6MfAlEMJ/TcfqjaVEqdC72kXAClmmaxxZK1mac4gqWYlynvo0hw8vmiylcuGwaTZtPIcdElm8V
6z4h/KVuE9zxFtVMFJ1mHnxtcHGk68GUKO7iysfuS2scZcsSSuOnmvKn3oQbCcmK2lIlbKD20g3N
W11Fd3bx7Q54qU2HPG733rDUqVfwOekUeZn9on/y6HAdwBwGa5WrL4Ma2lSGbQ9ANJJ77kix9bE6
ghsCFVQO3Y+qG6uszq2T9Xw4DDY/o4fjV9EbJ3Eh4U+TkEfXLJ9tPeHKMRAYdS6uYwG5JyfufS/0
FzVBKGzDE5ER5rMH701+6CbJdrkF/2W6cb50IbnKfoBx4UXLQc+fIoTbUNbqxR/RUHXN+BBPQhwq
Nl7x2IONh5ojKxrKNnGep0s7b4y3tifja49zMgQo+SYQJ72Nnuqev4faYzisGL76VHw6RjxFEIeS
TrImM8WCMnu5V8SHOTvQKqGKosaCbGR1WaUBwb4MBTnPtFZqg7qXJWLCuqh4Ez1Av017Ru+dDnsB
qskIFQburYW1aSsUS+HRogZB0zt7UGLwATmDeuOwZ82SLhrSQolTDqTrv/AHNaGLCRL03x+ABO99
nTeJCGFhKnc3BfYw4taN9VXXxUU/7hidAPLM901jj7nIeVId7blyRJlg7urdMs5/eNJ9K5T/6lf5
pmXD2dTegSw//FzvpFM+00U+d4JM6X8RHwppV4dorUUEIw+acduGTzFVx6kqn0sYhV4VXAe+ND9Z
wz/B9vufsMpPQPtTtXNfiPzPZ1n868f/+6xq/O/2AIb/+Y/rozD+56fL/3uGxt/+rd13tc7H0b//
pfVo/vW7cDB/Ht0Kt//yw79x9v+BpP81YvH/h9m7GIb4nzH734ZF3BD79V/8ROxd9n8CEjI84QFT
FQlmJ4KW/4nYh5jq6jMwNhRzLG+Tvv+F2GOADcGcV0wTcn0wG34ImOhPxB7TDDAfEyMwQxLGWF7i
/xVivx7Xr0wI3h1QEhpPQgIP4/l/ZUJUUGN/AICfLIrGiQw+Zk9xGBhYHohYwmRs6nMf0WefZFED
QqqtdZVUYbiLBv+N4Xr0hukJLstumcR33ZX5P/Ctvx8gNEYM4sboSSArXuhjGtmvB1hOwotJgd2d
hWOblL5X7qOGtfuSuNURf/BQkDjQE5yZbUeuj7kqP6H5D09FB59bFdB/gSeLTc1n6AT+wlOBX3JQ
rf7xly/9z5vjl7QCvsi/nkocICIRmJwfYOHAdxeup/ovzFJF1m8w6GCVx7b9UCL6WGDzXBQYjl3e
D8OhFP3D3DrLRhkWvi2cBCc91/BNJ1ZlTChv7+ak2C4D2pi6ax6Cqtr701Jtse7PX3ox7SGlcW29
ByA++tHQ9lm0NDi5AxtRcwCg2EFV+dqh3curgR9gZnvhjudFs6GOHu6YfsdTSsJn25Umi4i8RKvh
wofQyToq4G3WPfynCNxUgQ4DVFOljtpGPxzDhnsgwOhWGxaqxPGX6ckphzbpqiUzPO4fzFAO278/
n+76zf4FmFvPZ8xg0q53jkdxhf56PhfHa10z9WgzW+duGkr4ahJ7R6wcm0kGvLbgkPU7fjDowc9F
HzzPeVPuS9etUl6G80PEhvd/OKZ//45dCl+SspXgW2+dX4+pkz3qvmaG3Nb59n7qHXtuluUVKJi5
ToZAvLUbAdvmcZTtj6WTUdqjbvlSK/KmBpf8Aya3zqr/7RT5rsviCGkcjA3FAwV+PZy+gXY51qVO
rCHtNjJ5fqnDcspQ99UJTIEPY/3lnpqajEkB8ilp/drsCtv4B8s76LJsdE9Ulu6xlsFBBeSDTVP8
DrFRJ8i5fMLSDE/GEjdloq429VJC3vVkfhhGX23R1UZoxjTADiqL7H99qhlSRJhKjgeFYAH6nVZr
ut6TnSVDorv21We9t2ldCC5jLr6qhaSW2nHf1MP8wvgf/uTI0wTwJGuoidIaKYrN3x/Obwg5LkZ4
7LC1PIoprFiOfrsY45mHSmmofWNcNwClRnfr4R69nyWp7323vI+t8A9//57/tva5mLwe4Wk1MMHx
SAJ80b9+vfO4lCUWG7XieS9OILGY0E6kzejjVjTzsOBb9M0hLwqejNCrnoalh2zq0SIrqvegEvW5
cuPoofPdd8/N4Wm7Cwx0GMT/sEp7v8GteF4Ovigkxij2Jj+i66Nd/rr2NbNbNBirqpI5oG9CFm7S
WZdeXHf80A3keARcoO93E6RUX8mNFTHMnDXAUg7Dh0NKeOvan07D4r0xDp07CSq5bCXDHaVrehza
EWR+3T+ycUABpfSxN7G8s619jS3R16AW0FaMq95mpDP+4S4L/d+/fIg+JMBzOvwA2+S6af/66YrJ
K6yEiwDeBbKd40W7ydD+HviUczIFBxM0R8+89pontOzizBwuNqRpv5O59h7W/8+2hXoSsBJOCh7L
RtACmFbellvdm+6ecNgAHc3RTYffh9krzzcdP3f5ktX9eHSKkT0MiHas7fg7eOdm74Tll4lP+nlk
0W6R9gSLyr4AyG6y8txb0PV1NMMHg6YHIhEdJY9JcITr3DzVnF75XEV7zT0Fk2/CvhlIuc9J93Hb
uWQo7KaWF6fmePqZEPh4vnQP49DQZ8hk6CPoSzWh7Sc0v6gaoOFtjUOfjpZigRWhoU3sWz2NRxZO
2JlaNSSxlwOvWntLPbNn5jRxVpFQJHEX0zdCui00CiAFnTKPWDWXuxJBCOtCmGhVGW+wEqgrhDx1
jbz57EuY9HYcCVAlHW1Faft9GUCK0ROEOtEMJp172CgEb37wfArYqLhDQic8OBMTl9Z7jF1DLwPB
gli0EgZWXyG8QLl/YGGYb4cQ7uk4Fv2WFURl43rx2fUlWCYYGFI/Gy8a0fGG5DyLOtSZ6zvt0fQO
chcOIJDFQLNsZ+/dCSkHgZU7J7DpBCQprxIv6OO720u32HjrcBQ0tmvyTRlD+2sb8h1F2bEJvgkp
vijPqIc6JgyCEDgF0PkTYkQebGnYgq9eP9zpQZADQ9+IX+zRS875miYzG2n87wpc8sfAIEhAixBn
RVBAoUE63bJq+fonuCWpbAb1YMoPPcX1M4y2YftzgQncOk/jIurhWEfdPlA6SKbA2xQQPN4Fg0sY
Nv3yYHyYtNrtilS2jXdEL00P0ehNWWTmLnXm6lsPq/EBPVbcNtVuWi/0CvTkHdIwe84pZPBu/PB9
VC00Rp8qiO5O5TC2566Yv7aKht9qYIOVdC63G4EFTDxqsc+VkidNqmVncQkbFxYXuRVCfgQu0BHg
/T1nCvZqdF9KEUBgs6JJVcjqbVASKIAcGAcPAVpJGBpS8eAkASIkDPrbVoPVMx0pdiEkszO0cpM1
fiMPXs/6fcz4kqJYxaq21nC3f9pFFMAq43TvCvjnXRmFJydsXwu4peehBdyhOh5CBlzeRd4vx94x
487CLtsWpBAgCoNhS2MR4K9FHy2Zg1OIIlVMEtIvXuacrm5GGZ4FmAFt/ODp9t7QxMIzEoYdrmFY
ME6loeLB6k4GOi8Zl/a7y/z2QzIBkY1GJtWs6V+wpxjgBjrc3v5V4/bBqaQqBGxmvhcemzZcOGpb
TCWgLOUALlGG728VA3KkEAmXyH8aEZGq3QmychDKyxLZOe090I8+rKHUrQusKK720hHBTUOH+lnC
UQW9cyd84H5UjsHp9gnEMDzFGuJUw6ZL7YxFUoQkuh8k+Nwl4PlrwwuZlMq1W+oNn+USIXkw9uiK
sa1cQHOdhiboz4vXNOngyzgVomIH7s9627qSJU7+QKMWhkZTfxUq8N/idv7oRHHwdT/fD7qU58Vp
x82YAyuCTbDtFMwOli/XmJPquqiGZCU35aYoSPkoDGrPIVZ7DdJzT2vLT0jZDHu+cn7hoS0A+C9h
fYTjTk5V6Xwpx3FKrRs1UJoQEJBzVMAbgiVvLcsiMUGhIRzyqg3gAgp3+rj9CVjQ9BrM47tbHCqy
EoGGNVd/znn6c3tkjQ73RmgXOEhTZCHwnOdIxG1KqXxpSTE+4u77gCk9Z51ngh0tkE0sI6/L/ICp
PRBZBBfVyDGKEi+Rq+ZNX5A25UFYZyMeVZl40N8ItV+LACqVaB3/CYQxaGI/PuC2CU4F8kIQ4GmT
wM/Ehi0RyV1q54jWqNnNDVw0pxpk2pY2vtAirxJtm2LnmnbnyXY6kEL+6OqlPYpyNolbuMWVKK43
UphH6YyviJ97B1FOHmD5GusLs+LR7wKRQJbpX3kkv3KNpdysEFDQNtlI4f3lA7xU3vb5kwvXm1h7
BCkA2seCIwqOsFUDkGvczXKfzl8K584O05Wr4b5HSPcceTrfRT6xyUgXe1Lw4fxbz5M7rj7fOq44
XM1HQeDER9O9rvytW7r66sGF2giEIvejYXukSeWHrJ3rhHSsX9LmjqBn2LUOhTw+9g85dtRNNEcA
I6sZlnlwmonLt+0St5uYI1Iet1Nw4pOF4+dCgIzreM7KI26I4b4Imvl+QeGUMaL2JWviXeiyYtMF
TX5sgSRlhvEj7Gz62KJP2lTCHbcgWCaAilU6mHYP8iAN5ChB5OAF0TML1pv7icqrHHxfbUEPtfkZ
SrRMoxLKHIOWXBEAsYGENlsH/XQ5NmWuz+36EhAkyBjA/sydmH5ETjnKlNkXZVY7fb7RfKQvddmy
PaTQu7I0uFDizt1Jv7bpOMTiRdbpArHwWjZzgsswvptKZPBxbFGmTbs8uXlx1zvjflQicZUXf51Q
PKVsPUXahhQBi0We8y6W517CM6b5cupELR9Xx7vwSf4UTA5Y/i5WB9gqQwqmwGQtqy9T0A7QO5bp
mXW8Teq+qrLSbZ1NMdP+TPKwPEjiHWww46eO9edeBJ9509dX4zqA6Af/SU8Q29tp7h8WR7x0TaTT
Nq7dx9ZE01bWrtzXIWhm3gy+zuYI8FvVWVR5AcRaKtXJW39tGAVuWoJ32E1WOwB38C/amnf4eAVA
QayyqYWNdpIlU2+4obNQDfUjL8hz3Jn6ruetm8CEWVebUjzUBcV1UNIXJifkkNtHa0P5sJDoaRB5
vbl1AzDTAsR0BYr1qZ3uJ423QBWzbIYW0VCgPstr7Xq7skCneOfycfk2MlRTKjqitkHBK2bwFU3b
bGAB9w+0EY/zKniMfoVtgHGUP114ZYjA3PFlfHbzsdjmZS72eOiCvvfonVBV5kBmuoahxn4XzPW2
5aaAy8dTF4rJ2YXli2kP8GMGPOL2cdHcwf0HU7r0l3dWdt9Y5DSZ18e4mkZlyt0Y9j560GUzdghc
9BK3rjuG3ssC7m1r6uLF2uEdBPEjm5rmWa+7ESgvyDAJ0/H82JNcnIqCTUjMIKodgB47DAJf19+3
c7eBCn8VNPBop9AjPuZmsCgIQ9f7tY2IQ+gXFCg+lrsCNj7zdvVgzSO6vHxTAU2k2nan3GHHrkNQ
dWRablEw6rvbi0BGwQS+eNBD//V2wvPCo8euDYODBxy4rJZ/EDv+racLIwSSyPpEKg+r9u96ljd1
pOJs8tDKVUjOrPk1byn4XteRviAZiuxnOF4lA90Nctfe//3ZWseq/6JtuMDMQ6h/eBSKG65hwF/P
FkOCHU8m47DNWsPSqS3yrIjFmBbuAMWbkH7vI4qC1piJU1lAao8GsHLwmdrMi1V8HjEsYD+wUCdQ
YDygPDlayAjJB14W/xSuo2vK/pevFs8EQYoLx7w+K8H7/WAFrzG9oVSAGkGsp6MEvr1GbSy4WKT3
x9OSy8fO43RTGDG+WBkDePPo21rlnCWe1JxGI5yIWxGJJTPfLJOvE6+W9hBjisGOOQFLfT3Nx6kd
v02Frp9qwLEHZ+RFlmsSfPRRjE2yh62hFydjeez/kxz37x8xRvOL5B6SFwhkst+U4snBaJJasiW5
VZSLxU6Zzg6EJRYjAjqoxoDvxtUKyL7b+ohiwIzh5c9H+fznFO3voiAyqcib4elQAd4mcqNVoPuL
yJoPAs2EHy2AGFw3AZM9IvDT50kxluyhZ2AGktvmUC6xlzhQtjec9t0xsBqIeNh9W2YgMiMG0uz+
4XL9XRlcDywMIVOtT4hhnvvbgS3x7DkNVtGkh1IG98Y9K29ormLSHUrS4km5iB27MOedBpNfEJzx
D4ORAE8iX1xIRNU/nCmI+L9dk5jc4+N5BQHDgzrwrf0eOBa5akLNXaxqJfwrpXY/NYY49WbTbgLL
gXG5g0a2TZMPcBSfiAqOT3qoh0MTV002S0T5BAQ40pZH41XV0cn1gOhyMOwX6wBoqZoHhIHdS9yN
SNYFAyLelZdAnYtfQbMe5YBEhnD0ch9y9b3QoTx2lj1pBOjvTC3qu5sEHn4ZhVXXEuHeRN4qhMDx
9x0zAdp2N7yWuSz3tzvj1mix0QGHE+D2WET+9ae49LMmLphb7GAC9w+RiT9wbh8rA1lWuXxCr3li
jcFHKQr/WYbx3U1p6BdTPXjsnWx/qtvLGh9rndZ9FhOZt5WZUKiuLZ51g6/9ignRwNCXopH3ql30
ga/UL2cjDPEuI672r976ojx01X/2omNOwSQBDYnQaWxbayBg93Yq015HejMUIeLGYWQ//eaHRlf2
fRrHMiENEuAUIYuTEtLcjQzLCR4fCM9+AG9QBvUbTrqP/quQxDzePgpx4v3IuHcM8bDNnRugpwCM
G2wKGrQnZuL2kY78R8W1yfKAq0PjIFQxxaR7JBWBzD8GITabKM8q3+UZSIqPDm3Rd0PdFEbwOkGh
9kGaeGqLFFV96eP+May6+Q9/LtG4YHLOG7emSkVf2+cp7jERxDbmYa431KInppDvt1T087uYyxFh
N1dmZAlBI63X0GwFSre1JndZ84yA9TdBl26fSwK1CPe3h8IfFcOAuMtaBA0RsqUqmgBkxubia3ai
Vd6dIvE41GB1EUKxZy8nBh5P3J+NGfwNbjkMynAV4r8oAKSM6mcYQT8vm8gh2Q1lXnXwcxdWbUJC
C/Ytj79IVaAicz/jFlMEBuOTs10hG4T2pmNfWB/WRBitsDxGYGA8DAnn6eD35bUJdP9QQOzpY0RJ
6Bz4my5SuFRyinihcXGTQNBO/a7/7AjzXsZmEdd//WRqHzxFCQjGwcOo7vWMADPAzuiVATnv8HC2
pJjdcn97E+J4BEFMBZySzw9SY7gKMleYREWjdfaUOAWWPt469wlN7zH3F5SckIk37TKAEiCVn4Hc
/iP2lmZTuKWz43S0W5mT6ZB3CwZrDcFy19eu2PxcXBfFii0ejPgG7LY5zSw/jJMjzjUqn6TPpwo3
IAA83J9uWgVLsB3BfrwF7XS10u/vOWYZpFPpfavh+z3lyPXuW+OLLfqGXYW0xlM9cuxesfutK4Nn
NP4+AF68EFW8hciRnIMaV6I7k0fujPowugNcK7cX28Jpi/Miq8u4XgL9hAxVFPcoANwwf2bU6FPU
mLkFwenpE4CnVHG5HK2PIVCLH338eSXA478uGIuQqhyVRFEgUehh1M1t/g/Pk562wVnF03AgDrmY
ktX32HVqeAATTd0S08SQRhS7EqmgdCCVecyFRowmJGKz+NODHYS63F5uo4cE2mVYhRVs/rAunsIm
retwfLJzGaFBRd7eXYsVp4aCS3Ub7JpB/KiHyF5gIWIUGUOYqAS6vHbmGINRZLdtOTRYJibLdiFS
Vxny3zq7HX29kOcS87T2P2cZsavkMcZ1YM/k46HsgdT4AF1emceP7eIjLbvKYcvEkSDqXXFYoNMd
x2iqMmCZCEiFiAzaGbUqcUEVYUDKrT1ex7uAstZAGSGGyXz2Er+h3X1u6hDzc7yfg5Q0Y84uxred
dJQuZ0rq3aLKU7HWZ13OHkhQ+sfQB/Dfx6bct3OHhBgMSCL9BcsWD5KG9hdGij41pu52FubaJp7D
eYeCDaFQX159jegeFcEfAbCml9Lw+jov0R9LFOWnngAagcYeXTzcI2CenDDzSIn/Nnf8VPGFnzCI
w91i3AbdVOBUDzmGV+0NAieIqxUEnJ5oz7kM9MY0w7yvKhtseoJgtKOLGawLKx8bFaENuRUjt0p9
VXOKijr3paHLDvZS+9FGWNOWfgiT2NrmxHKxk4HFndCZWQO4F6s/QJ+IS48cde4Oww6ao4+8NSb4
IHziQ6tBhHDvlBZJPZW3iTPKP5D1YVurGwRBWvkaTNzbMgk6rIlKZB9EWIFJc7wTJPe7W5GUT6W7
L7zO2+tJJyAtl7M/+XLnY4/FQLOWPdChLRPRTZ8U3fqDEphV0odotP2qWukYTh48SIDZWNXdOa4A
4Nw6TFoTuYlhflYzqz6dGVmPQFnkZm9tO82HTbzunHE7vHvhtCRR0PYbU9LxbSTvorNXq3MA7mP9
leEq+l7Z53kcn5vamj+ccrkOzbcGcfMUAcZ+69wWCdrBAPeLRn+YeUYx4urmvo8wtqMJZRqART9X
i0VOHk+bfg8H+jjvy87yRw9jyoD+FN6yn7vw7nZUAz73CYMWEBCuEEHEmIczilt1Kr0WH3kinxHG
yBw1nRAKR+OmtAc1ZhiH01gQcYrGNkW7Hm112AP8N0GdYg9YPppSPIscMGxTP/gzHXfwHEbE+Tnb
RCyPtpjvNgRF8bWewWvjXnmYsRFjm2h1l1XrPuZVo9nV3TQk5fjBZfDfdJ3ZbtxM0m2fiADn4bZI
1qgqzZbsG0KeyOQ8JIfk0/+L5f5P4+Dg3AiW3f3BVpGZETv2XiE+dGs4KZ1BZD0bxkWzU+8401GF
hWNkZE7s6Ww0dspPaf5aOQoRVo3sYAJiKMOVqcygSKx0xvB8H+jY2LxKwuzdMOEmnhtCuBY2j1D2
UFGMoGMgNNt/y6m4SnPlnmfcuK/aBISFuawh6I7mwQVXcxvcvDoJU0/HE69Ddb63BH1mox9QCe/x
ELgRfCdSyNvplupNqLKR4SbFKo6sJXtUpd8/1tK+8Akf5nltcEWl2cPMi7kbUjMj1q2KlzEJPpay
mL4r7FohId/szfTw9VnN8u7o6GN2F2SvDSbl5w6Sm/Y3NXT85fUWERaJF9mtNZ5XvZmPhhRtdJdM
8vKb58JUmpTXfi/bgeBkbdRnOfgQ6aqqQWVT2VOdwCcJyBqTc/GSE4TJ7Fgbl7k0F5QsRmNVs2BR
G0vS4dthMm5/tTGQCHXlh7bY5Xl0ZoAVIr32nta8mc5w1qa5+14hQN/nb4YFLsZd3ebqGYRJQf/N
JyLWHC6Fl1qHokP8sPXi+0rRQB4FEpfsgeDlW1XTYhds9LH7t8P2/9t22ZCx/t9ugk7CZkpG8+VB
cfq/Gy/Thh9mG5L8MBGlPHRMe9m6VAqsYrBP2l3jmvpxPWiGUhfXcDAnK+vESaYu14EEyk8NUfzb
CrULM/Fch31V2bc5W/SH2fvUcWeHCuP/l9TrGECbsRjrwzL1UxeBUiAm4rr7VFXy4le6OCGN+7ve
d2V0/7Y0p//8AT2yQSUuv43dmtKAGNXJzRLzAaAf0JSgsh+9ilJUSLNg6lB1OLbLt3bx/OPcZfXb
3AX5Uc9CDXzTztruB2P7gqyr4gVMSRy4TKjoebqbaoLpCexHs8M43L66VfZDeOOfxCk2qwcVql0S
PYQjhY10xs6ryeb63y+iynFZKb07TJvEBWBjBrkTaPIU4OOoT/aovF/BbOThokjHFxLHOe15OIDl
eu8IEnhFqQ7pVHvhvatzCOsedbUWu2IVxrIzlotFlud0V21q/kUi5fxeA5KTiTv4YeuNxltj+D5m
d/VkZI3FBcJDGMykk/sJFa12q6+qGJLb/YtmZcNVECUFSCnAf6Jd/ffHwxTry+/m/ng/AZwue+go
z08VscJiCtQPx8/dU7UZETDJh1bWxI5sh7cgK5YnmBHaL6cHc+mZSfPcTA7IijoPdtrYphx/dnW8
S3lMpVD6l2sF+eHSSuuPasf1SWX5r2Lmihpts3z0giX7NxZCD78x6dsa7+VbUzXkAolO3jWCddHd
W5aPz03lL/EckPjkLesfEnI4Z69fjo71MJW29mOYPDv2sM9GNlb6HfH5N7ACwbfaEZ/O4rcnvWE4
zEgTHTWYKrrsZAndnKA4RtZrNns8N1VQ7HSkrZNWifWIr5wZ1X3++TsN3PqfulcVI376TOnRYORd
mKHJXodtlt6MKt1nOF1fg7w1UTmC4gbW53CflNFRR65Ncj4ZFVP8TDffa6cxwzXH+Mso4eeySGAh
JpngVefoDGrImbY2xPk0Fs+o7yvh2gPJfPXR4sUO8qaLjW4C59h0GLIr59fEEblzgv/UxirQx38N
VTbbVoRnUed2Kj3xeM8di5KYGQfidcsek3ifP3RXnOqmOP2bJRfzOr+2vvu5igUzV2b8LbGHP7hp
j59ChzOgs/J7V5NKgggZzJeC3PKx337FkEs7roNIQnRdnPF65V8mlU17zuziFvSgE4yuANS0Dhcd
ogJcFomB3fTacCkUh2bTO89KLNaHI/v3UgrF9WY4BwfXe6El2oe+JJ9eob0GWbX+6B3rsohCvCdz
YZyFoIPuC51IAI1pY9PqrlQZj8mg108aOflg6N9XrFN/YPuEU61cbngmGpoU/h8D0JTZJuBxXfEE
JjJ400gZeBUQjn5Y41mm436GO3VukewY2ubZy5jrPjjb2o7UGpwwgaJT49iLNQdoktmrYBdYgXF2
gxISn2/P4ewnBg+dkpGFgBhZSSD2RTG5KP+Vvx/yro7xCyLZlaS3CVZaGIiOdxdGNZE10GoyVLY9
uJCdPPfg2GLiNeQWL/t9Wf8sKyfmc1Cf4Fuw/rnzt7zY3KH9jIWfkvJp9IUb3+V0Qp7GEWISAeh2
e9kK9RSszvKELCEPQZBcNAFEa+kl0Zx6eFhr56UvypEk70h0Wdd8Os3VJAZ6v2zJ4BIT2fisA+/Y
9f4rYZpXQpDGv4rCWjrz1linlPsjXIs0iCWUzqdx9dKncsEw35gVA6/tW2HZPbPOejoZRTPii1CI
xLN8s7fnRNcWbNuVnRCk9Cd63CA7UrR2T6pFICh0SCO9J98ay/mpOhIyrj8kz/og487RuliXMAhl
3fanHvTg1BDA1HWkiIR5M/mtIzpOfhPjiGuzLz4bV6ZXRvqwNB285e1QGd/kHFu2aD/MrAOYMvpx
nyf+LauEFy0MXt8S5uFtm7/fL/f7Fx96AAn2K3+J7Dp5w/SWpRXpKFExMjKDDxqa8qTuBRzUWBkm
Pc4HOxUHNWLvK+YlHjum6ouRQXb2RIIGJYwHB1kt8uxZJ/drWN0u0TgNTXA7fQCfTTgGZgVtGZ7H
cm1CLvJ6f3fjpM2rOWjtlVI1nK1MvdQqzc+ZVuxIbfjnksptp+xsQchI0xdDffSJaeN9IFpr+phy
wDY8YKBSca37ZewvBdAFsSRkSNbyceNTGMNknek47MhxG151vwXatjoMB4cyCVsAJy+eZnhxk3ZF
1DD4IzaqtNuUlvWOkCnsljYzb+hm8sEmlRgWkMsmX65f1O+7fgqG773rcju7/l8oukWcOnp7Icwx
JFgO3N+GaTlce94Y65Zs3jC56Ts4gLCbP7mEa/BgdnYe6iL/tB1zb+fI8nqfXO4C05LercAqCXXd
h8hkZ9VTN09jmNOAasvoPSdu1X03kT3itHvpyCZFmZ77vBPSOU9FHd7nPmOliOXmLv+UpIqVZvjv
RVsSlCqgcrvV8HMwVvwepguSykIq2s2bH9cu9L8EKruzXOZz4BTzjVtJPvqYTrogda8avKe85kcj
t6Wx62zAmnZIVOsLZ0uoL1tesXREvJAK3g0Yl/f/+vOSsR1N9RDZc2BGwAKDszKz1+n+Bs/UM1Cu
RxFx7/aHpirW6/1XOGx4BXvpXLJMXlw6to+lGvbdCBLFG5J8z/wkuEIoSeRJQpsjTm9ZYDiYmpvp
dAWP4t6gdaEopeZNBcWnuRXaFGXryauzD6tOntvcdAeuiD42hJ0/i60Y9jQJ/yZw3qdZalEXOPnL
/cuQpDu2/RpP9+9k59qc+cNnp2fgzow+i2eVSxpzBkWhmh3CvPfv67xZHwdzJCFDXHkOhg8ug4TM
kC4DRsQY5OmbH/EraY/3X3VdokUAEGcGq312SFYaB9uxnFd4lcVuroL10m+GOFWuILVm7bOZ6jSs
pNCS3WoX6uouLa+DCPXtX2umdfOSBtm/u573iCHDItMdcPeobWef5/t/R4X3G9mFQGI03FAMOO/l
QZdga1oW9WIAJH4yVYmpqHmarcR6KEYzefaSxHsyutex9sQxXQJMdNvp0hsMq6BiVWfCcOtRT3MZ
Sh6Ss5kQJb3/BOvZrQ5G6yoMm7EymuSPLOlKct7mRWnqxWvW4mZo6f6fWU5CvVtLlb+COcTyAJMj
ssngHA1yYERwPH2f9sJ59gLpPC+gSXbeEth0QEZwKqZ2Q2zTmTVJdlhE1x1XDCo3WHz7AT5gPOtd
GdmjRrBSgqII1vyTEdHwLBfPCR2XilT3aufVGpszoSROsXVq6c3VDyC1/cP9S1Zbl1xCVShWK0NP
St3DYFohRL3uebYBDCFE2tfpwzCa9hthtKiT9fyYDuXB3fCd89YQOoog0LiuwWNnB6B4Ao0Qhc/k
ZSAKfffyONs1WyC9UuZJ6PEQDi/3L2ZLcNcy1Rn6jzqPy60Z0o56aG2x2ycSBOFdVxpNJBPxjpdV
nh1fz3du23EMkGuz454/29Ho32xPU8d/svWmdE7Skw/Z3//yUtxO87E+OD9HnKeX3nDsSzX68Kwr
/XkyymOqvZhCBQdhBIyKZudy/zLk5pcz+y2npVmpc9OVSJ7UmfcHkKA2zFOl5afM9TlJGh4m7N1Z
bAyOfcxH7tBWc7qXyhfm0SMiG1sgUsQWzYeXpW73X/mtvhfUTahhsJDuh8H9i+EizDE3aSKSil+5
n3VXSO7zbRrG74Fcy9eOy4ryRr54BcdL5xWPZe/uvbZIzioVv//5LIuFJj/ZqhP8LlVcLBUEZ9kw
Px08BdIN8PWud8ddX5t5vEzBHAOynt6Y3WeXESgJ45kvggb251ZahSMhgNBiUhXNOfqP6ef5QfUJ
J3i9fFpSh6Thtuujp1XzIbOqGcsifyhID4ZTRmMGYpeGd22nj0QjYE9K0jzfv8XyBMmtR1RuUSJJ
tCwvfJSXfJsbE3CEWmSuRWR1WN3TyR4vXSk/6qxUb1OWLMc5s1rAUJX1jaDGg9TLeZ+XNfUHGUis
rbu+4NQt0uyPO+fvbRN4PwIyqUzcrPwSAL6+36MX6eQLWzPwk2zXKt/ikbh/W4wALqwOVdGi3rXF
6H0PejLklSeM21KSAFzn6WciXRFX9Hr7nGDlU9tXIP9GewsO8q1vkT22nfba6Ri/1EgzbFAPv015
ylM1QRKVRY2f0MqyuNqMM2YuLsi7683ZxJ22s+tDwRRryscBmqiyX5aysl8YwH9qaqkf7r81rCnc
X7ybOzFWzr+/PDnY7lLWQDzv/5bGdzp82VqsAmi1tnBog22JP2nVcGKvOJgyfYnTKkC17St6M3xi
jekQ8WQg/kYy3n3mcg3v34mKnB4CeLCo3ejZ8pAFK28GatJjWotfAc4E7BQ8oEObjOd5BZCp1os3
mO7vvHJjV4o/mlFPL67PwLrqhuTCDoyzsprstdPz4xCsx2pRf1iKkqO+bCqdMIAaBpQdnIvSOJg6
58L94E5Xrp+awwbyGTf7/coUneM8UNTU/waZLBVxHpYcj852XI9CfXZl18YN8Okjkp76XOz5oJy2
vxHnfAN/CMGYBjykXde+V+4iWaygpsemVz2NPJlbot/pvmEgdBRdVsWl4saQuik+03R5LJVWHI15
liEFXfBgEE4KASgNX64zPXRVrd7HYax3TuYz2TH78F7IIPT1z1Te9WM18XMd6mbX+kqe72ctQQa6
VgeG3CijyqsQK/7PF4uhRtgaX84oNS5wJD3e38Nq6NV7X47zA2nfPlwcoT27Hv9RI7cByuE1TinH
uNn2AhzOd3KpS5S53gwqZHDf7HnalZ4R9zxa2c4D8ku8pv1rZf2bnrvDq1kMT+6YYaOc2uxZdCC8
26qzyKoJ66kTy0vPhJm1GGvx7w0ot9dgSMfuajPAgUVxkJ01XVfXtZ4gfNhPuDYz/NkemJGsOtnc
sZ8NpIhg7U7/7lJB/q1IgA2MM63QblBJF5rW8Avia4qrLCNM3xiIE5qRLack/RCbU86VXfGwZD6M
tqaDReWWxgOozfTUWcnnQpu860VdPjlibvZzIh/lNp93RXkt5YAbvXUhcPgbx7SVB0/r+ovTabSX
m0GoVFN6X68BAhs9U+ZucqkNDC2UUNbpPhzwMG1EFnTb3Vq30NSCdU8GDJy0swR/rnJQduRPfbd3
c8970PVHbzbzF62fwmo0pjdqb/0l65tjmvrm9X4wKy/RgOmV1dHC4Ed+SX+4F6vtUHvHZPafER9n
Rj6iuoLkaUHvKiav7O0hXhY88SiCWa5UcfmnVOhsCnqet9Nn4T46NWorI51XEp79sZ/Rn1VeXdLK
ewDl011p3ZNnExrXkzWDn8WXhmqhifA+k7fgLh2TVj4DFybRIub+q8zFqRmZeYsxBzZjT++qaMdn
iwz3qI24pV14sKiB9lNZLMdq7Iprzj6PJ8sc9s7EphTMvJ/1CBZFgz7+3N1TzaTvEycBacg+JMZJ
/P7kIjwwQDrd/1f338oV+JAiZebOtcV2H2Oh+10M+0UGjyncjdfBRrFOy+7WM1c/4EyGTrsZ9+/1
k3DJXxg5qO4WkIDZQ/5ixxJYHWVp4b+mfZPf78MYW432bTsWdxSfHFPe2kZrpfQPz3S+rzlMSsco
+puTjnCG1765VvgX4xWzeXxXW8ecrEGC+s1rFhrB6O4TokTDFvJbuo4ZcM0TN+m5YhDYOSEC7RTN
UxFVJVXp3TKfsa/gmM/5j2Sw+pNSrgD3YyWnbiNRJiXCiyNL6kRX/FK2lr8k0IofyPU9SUya56Xv
Zogm2CVRgff8ZL/qEq9RPpRk7Teno2zbx7v3UdOBqc+G3eBtpBgmQaZuOtZnbqMqPVP2EIRwx2e6
o7/ZRpdPMHEeTLP9tRakvtOs/NlrCDNea2Q/7VoxX+NuZPb+rab2ZPOKRw6kIFFYl7wfhtNzncCI
3aHcAWS+s+JQtRMX4eWLhDxhewxzYTWl58phbZLn/JzgL+7zwnixZ4GylzHfkS6zP5U9oBDtE5VM
gG4y5B+jIdupQyWe8IjX6ZqzSCT7xAwJLONR9+06ZKtMtFp6TtKg6Pco+E+BxUeJBu9yardDH5vN
7B0ruvtwcloo37Da4iAgYwNDbpfMgXqdYFdQ/xEVcMy2hmHbilgkQKyt6rA4RUnYQaBIZeUcKt1c
97VW0qSJr6xlAI7r/Ll3+5U0kAcWid0V3HbM/5vM/E5JinFm5UDPetgigJws/8U/yUoWsZTaJ/MM
fA6+eRRkIU8wUZnewMYxi0BGOq27G2gRA+YUshoQiY6acpknZrhAPBOzbuIZKs5Q9miKdfnbaKmv
1uK91xGHLQTgGOMNaHODBYqA9lZ2ATmLsz2UXRIX7VAwChnjcQYoorfLE3JTaK7ynVHrZ7/UP8QS
VlquwXLd6KKpgXw4/RqSP3WwPCeQW1NrrrYmo6OZFBFPTnVOh0cQN6wYKzWWVrD44iTXLWeQaMGe
BvpPpgGx5TPsVHbssb+hk9S3SvjsC/mU85LAUUAgAYHuYcsvHERWUsarpv4Wmt1egsQzI0R7JO2C
NqbXl4urvay5RyjUINNTd3XBOet3u16rGCQGwKOkAHFmp+OLb3rjFcajH+MbasKlZ8iyqEpw1VfJ
ZXCC5sCsAvBXJ943nf3BrYo2GpkSpMhAvgUlEXjazvJxerQsIdpPga52q+gR+ee1Opg8Z6Vg8UoX
oBFOnDL6bAbAP3eGVZgnfEmLXwWRZQF8EjaYXP1XY/u/aq1XEbYdl6q7EXFBHbaukxcJxv+e3sOM
8kgSWwt7cgA1GkRqeYD6IQeP0mtfuV7F+OLozhPvq3ErO0JvM0O/o0EcKbjmQf0OBtcBpMe+ghQ/
A/k09KpsyAEB2njAvbQ4pCzmwYfqe2d3Oa5OcOllgKuEDVan1FveYdPL4+JSxTZcDXgp2oAQSW0m
rH9Dv2NJxYO2GsahLNWfBAi2KtEbyVCEqekgbmorGYLEJg3OZew69nytT6kGTDfQ6oyNQ7zhtjOB
gHTGk59trvGKPN9EXM3L0nbHHDGI9JzRMaDEgL127iuJlvKBVTkHqY0dpROTGZOQ0bg2xU4EtR4a
lDKRxAMPqD90i/ZamHOkZI3RXA3Fqasdjk6sFUanvaoWpl4gTqIbzkPK8dR2Trsj3f4i+Qdj6OVk
MDuIT+iRIP3HR3jp49naVifZiOjEVnNy9IOElOU47d7/3RhphTa3cAbpVRev3bZcyLXV3kCZWnXn
Nxz7YU96atgp5ExOKguJ0Z0skFfsDwSMdCwS75UKsNtlevurcV18mTNmFtPtn+CaJrqRhVmB4URq
5Q3T4A9fn7cojXgaKyPH15/wcYIBU0b5tOIzDFjY57FNzugg2azV76DzYbj5LzXLcnb2mlXHcXai
BZpYyKBkGLvL2Dph6XqhqrMOcp1FNK2iI59sHU9/7oDbS181El8YI/NvYJqd3ZTa5alnbQIkKA+6
Y+994Iz3Hh0+8xUDyzw6wL+0egPL5n/bZSpjzxWYh6Hqs+giOAU+Udm8m7oYVwkR0vxg51Dj2wUH
qjV6D25hvWZJg1Rl1LfNOREx0R/DAJh4KEdhRdg3LCLkPxF9rmvZNHsvg1tnpmMKMgYvx1y3R83H
Pe8k1KA1/JKaTTvuGrwA7V5POuQpofdXAr7dDvHzkTNLP9h8QKa5Gjt9nX+bhC7o2YYishfzT8lQ
OsoLnJmNVl9NB2MfonS7WzJDstxJVDs3WbblQD8Tr2223gcVbySG2jB33dm+6naGgvQI5pQfPvsf
mIuw6AScwkEvUbkapkFRRVBz13rwMM2JwX+STtMuMLw07Ox+jJNkhnbodylaH2psWq9W5LXyVkpe
gsSuOUqbPTS5lemBq1UTVwlNvZoHYw8unU1a+bH3ay+aEod5dBEr0UxRUmFewkHjh8C0XWCNuy79
qw14AxJF2Z5yIEXdbPZ7q2UenoHQqcqVBU0BS47yT11wG/emceAGHHeQQItX0cvvxPMePcv9dJz0
Gzbq9jHwKyATPDjUy5GRQb5wl2fcSt91Br87ZoE/Lc0R4QAkh+OhOGWp6zzn09fEYRX1Tf9VGays
qrIUgDRiTSumX/VsYj6yFu7YcRt7GOubSJEz8kDE7Ht6qdSo0eKxASxPYJWxZoC1ELC1RG8e3X74
5nnEZywIHkvyuJYgUN2SmbINtzpya/zFSPACCLCs49z+bU0UGNTICZsP5cWwBFOugkuWiwT2z4ij
ZUy1P07vk+hMjBvuxHqfareeNvhIWKnc1ek3/tkX29SXfZvTuqyIoqh240oLN9d9zUckQKqDlYfn
/N3lFcUPZnBDYwEwO0Ym1BwEPRdA1sxO+WgZIxAadnaJBYSx67jf1IASkgLKrQBihDLPf2LJwu2r
iYeFBSLYeXDtuXDQgqA/d8XwUE0cqEOZ4lz5cgRFnO96Pc36L9/rP3jyX5nul7GBpwRjaUYaZdbt
J1jpkSmo0yrieTgESZMq+WOmwjr4dJLoklyj2KKsiW1GTSKeXH+awqRtu1CmVR0zigdPqCw+yqQy
bjjksQR1b+wvRBTS6nixnCejmC8WFvm3uh6aPWUqZnH/C4tTnA1+ZOnydyYznmq6GK2vOImDV2Kx
XojFDsxo69q7ohYPhluaVOIQYAf8W/iZRjfMBpaV+EPFutScct/xW/T8Zo3yig1CWs2QUuYMsXuP
YWXLEjzl/WanwXd9BnGYwDjV+nGOTR3P5OyP5hHgoEfyUD4Q8U4UIl8SuB9y5CK3VQW5MhivUw7B
tOy0D2f6ZtrNEAWW/oxp3djZvPZ4qvetR1GQNdQQpB2/AVRwSUGC+5s68p6wSehTM5iyS5F9blsn
RN6claLWsolIU73HZpG/tFMpYbvqjOoJprWJxhOp9aiqetneNHUSg4G1rimJlieci9R+GbsS4tFs
Niatj/1U+UfByHR7EWxu84oVlZE1BM92uiV9SxOgaP5j04TKZGbzEQA78qPLZMJio1Gk9cuJ3M/U
4rpG1K1LCiZcc3cFPAsYvSyLeCnzX6WOB7MxNIN8or+fZ92NmHeZ7HnInsGcpQ+jeWMkIfZrjeQn
EzBzRjWc6ZjYvjuz6ke03ldSDw5iBoepozoqIzb/iLp/7s30W1m73cnUfmVtrE0RGDIj1oeam3WR
EZmJo2S9Ytv1+QEZnNKrVLw0hKqxHLSwVPpXFZjlXhCEET3Xtx1A09Ks7WHxN6zjVlGXwXChBtZs
g+FJza2ep7T1fFIqrHQWjnhJG4GVfVP1pB8MzzgSi9D2WIzhlvM44IA49usCdJAQFekRa8+wrTi5
8gC/+bd0lHfsDO9gd5MBkH8iRLTyLhmF7h47KU8kTtl9m3MUNKsL6sWIGxFQIeWXqT7niZfw2kMZ
4g6+DdjZUS8cUM2mtV9q1UTSNi9MEhA+CxFVDkJUr8P/rQv2ZZFmWhP5W8+CF71x1b5sTGKw/Xyy
ku4TkABCmEVUwDM9IwzUwWIJB/sthrOveU5kBHArESMKfFZY9Hv5Kh0OU6uGS1dZ8kcZ1NrLwgxN
wM1wvZ81i1i+6x4mJinYJDI6kt4F+HFSsfrBLlP2dzqslfAhbScemppg/JImicuQIOnpglikA4sZ
pGbN0rCh1otDoV0gvCfnwhJBWGvYtRxUcQlx03XX2EpcCXrSAGWoJxmLUQXDgRqFGYuSXU2HmY/Y
gpEV172f7d0xyVjWMJzHRgDw61kpCLTmqfGwmXSzexYBuDushlXUEEOblg9WeRbsbsqmuOJkzcCN
xFW7fAWDCfUyD/qDCP5QaGUHVs8+Ifnv2EnK2KRR8y6HvLrPfeNp4FA++EzSUYO1uHWmMz/ua1Z4
c+iMybO/4EAsez2CtMJ2MhkDa8t2fjJn0KdWDEJdRO4EbMBo/Ybblh+Vj/edkVe4YGFCXMvREzMK
dShN7PFliehkEvdde8el6vAnPpVTUejf+lIciRSw+6curFC68AemFp8jbDtMKJgAi2jjEgobr/lM
+heQav/Dygg4MRB9tAlsHTCXdniEcW8g37N37mTioE274aMm6LmnUcFhkyP4EcSPB1zGGvtdQeWP
4SRpVEe/YmLIL8j9LV8ZpFaW2wY9Rlb2TjH9PtkJdK9lNm58guy4Uh0+heDdofI79VYVzV7y0xvG
UwuLJ2Zi7IQzXujNs8nIpwT1a5Xg4Ek7QP5DT7hIpoL4Mn5PlmVHKODp3hwP5lybh941I4gzachq
YJp9wjPk+BXS73UY0ktXKRnrml0/dewX0ciZDXZGtymLlCMNAEGq19aDhDAbW337p5H1c0MYiPOB
4YlXf8fblx9asX5vOFv4mbk7N3c3MzMfmzlwZ6Rs6hX9i+ZAnhW0c1yFnIG2rpA+swMwJvp9z7Jj
4nl7y7OPI/bgq5yWbL8huEIB/V6tM0c6K3MN/+iyjpK4ir+yvg0O+bD06NhfhWm0nP9IsxwQEtXE
vYlVsnuvredLuk77XJ9fE9MPHjKhvlkruzl77dnQsh8A/Z+9eloRIbNinww5i65WfkaCVTDkDEys
1hxqpo/nq7N/FaYzP7ea+469z7po6/Sq95/CJnDtYbhi4InFo58YoWvJ3qcOizqRccWOwQ6T1rRj
PR3U8tx2OBJsBvbqtoxadXNqHUVUdefRyL0Qk04WB7aFRpZ/9Jh9YyrfjKUWdG0dtpB9b1MIEsY+
AmG7lUs2E8ql+/VSE/DBHS8gnINh8lGOJWPQGcRYpQ9PeOIwfLFObueYxTnJJi8OqmFlpr386Ovm
NeBvDgoTp9OEFbp3HGeXfZYCBG96bEI2m5jMBeSbDl3gRq6YdZpKYO/L3iG6Q7G2pbWvDR3wCp7R
Dvj52Fr7DkaParslxHf10qBGx938c8USG2cbK7Kq68vQjcd5HNdHM+eNDhxqYbt/YfxD+s2Hb47p
mHVMkCMJz76LvnVjT1tkvBhk6sDNRLpRcbF41lbX4nogFhqhmuMVr6xLKb/ytvAeDBaD1glk6GQ5
DTj6WUQUdDFawG2F0xm1Tnp2x23dASs4dbdNz8Jm3wI1LYt6uu/tOHyz+3KvSpO3o8rHvT/0j17K
epguUSfO1PYwiPEzmTLj2GjFTwa56RmN2QL5js1yYkdYAxw+Xp1RvI6ee8ZmC2Ms0Nnm6IF++D6O
tTyP9vTLKfM/rPPhjQlGGga2GiUluXUxvAV1w8o6DM9xUOp/ytl8Qeat2RNhLvRSHh7v/KeLfXpf
dSw/PZQ2etKK+T+SwMf6NAO+PaNkrHY+nUFnvzc5ilADTT0yCnT+vNeSSKwjrwC2Kl2Uh9YV8uJ1
6qgMVn5TODlHWQdPOVzpcZOtXA84vpmyYDBfJAspPXxJTo5zwZ69Q+ZYRWRSE9r2uF71ajyyINXa
sWsK2XZCaqIBZdyjj3nUt15zSBaYrlOO0NO146Gf1uZkSvMTW92I/tPpsWH9EhPb6S3xqjwWp3n5
8g173+/Wzvj/OHiWbHQSIQmcu+YLoKQrSy3JWq8sJlEw/neNCtRN9cR2btbABzviZAmzks/IESYq
tUWQ3Jp/LutwY6kuxt+ZNILUKP9qTLXEzSA0EavfueXG0AVh3xvyOcEeQfnsR05etiGicEse4KJ7
9ZfZl2zUYp2iaxrXcXL+/g9zZ7IcN5Ju6Xep9UUZHA7HsLibmCMYIQZHidzARInCPAOO4envh1Bd
u1lZXZ3dZr3oDS0lSqlgDO7/cM532ihLUT2k905f+ww1VySiEs8eZMEKPA3jOjZx0Bnex/xct6gQ
6Sl1Q38btQy+XJqOKK0LpkHBjtFbtw9nNpoqLs7KzS6Dfq6IIt0Mg1GRxcB+TeUKHXs5vzlNEl2I
kD+yzMgoKPh8whLAq7itvERycCAg6xvjc5LWq44Ma0f/jcsLh6JXseAV2BFWkn8dec2FHjJASMx7
hLf1exQAn8/45OcozaFEWwz3ajLVTkm1DGZX7IWYDXlddjbF9L03K/PUE1/MMMYE3MC0uBAT+I7i
C5K6F+Wb8lA2ybslS9gw/fihVZGvmf/yKWj7174wnLOX7Em42iXwY7bF2BMMVcx3fttZ6E6ir0wa
oYdnoFGCGNZBw3h+D/DuVzTV15k1bE2uy11gokboU7fidTTuXDjvXw3g8mZlB+vB0MXWsQkkbfDf
cUg+orMy1kYffh/MwT5YRYhDkft1XYDQYLtnMtAuOqiN5kOqdACdXLLFnLJ3MNX3FlQIPdG5aInl
JwAgmLi8F+tCXJO+yLZtTT7lJNuL0UX3vVH+sBHl08dRRXoKjSDU9iEwMRbmXKETK62vkdsl9zWY
4egQWlD/A4WtFTb1sE6xxG56pXdNO65ko/Uxl2jHMFg+ZcTD7oxBfoXcOYEsGUaunXWf0uXS6DAk
6YevjdG+GVmRruQsNcYtRoBDlj+FBh9TLcZLIU6kKu2GWWEE0RZaPkf+bOclvFhlD16AaqiR8WZs
fJAR0ko3Cn8+ZD+qU8QWDo7C/BaOCnXFjL9qGd9NKZB9ZcUUfIkhOOOWaTeg66sX26vIRZHUsR2/
Cxr1pXMJQOe5ItOyblJmPvVi5yfr0QMfuJ7L4HuUBHoNjAp7XGDEJ7JBH4cyMXa5TX6RrjDRJGJ+
tIg3a3Jzwxs+eUi94alzmcP10+uk++oJ3+munPo3nAzlGU3pKwjzbhTBZSzIAW3Gp7BEW+TUwRPr
DRo/63s8Mn9PSXuV+nsNrXg7BaI499+0MGnmcZGS+k030IWkxHjTuHLjNj2XukbLqVNyZAnIXEV0
u5zX02cdiI1pJfLco85WY/Mu/InZecsfzBNAbloEP4smbsm255kCXG9jJGRrEBMuchZZQGjw8qUg
z69j5bMNp2De93n4o/SSpeaLfko86Hs7jsjfIDDQsD0Q9oIauQDejWKddo5V5qAIra9aXvk036eS
nh8pIFDYj0ai3WvIwWWKuXID8+pYZrEuSus96T9HhgBkBpri0sL03wCaUCvExh+j1L/inIZHTohO
i59T2CIMGBh8ZrbzLfFpuFNRrwZJ+6Az+V5E0oNPFxxFzZpJFSFTReaw1UQVmCb70mjFHp+ixacJ
bh6SjW082NHBQmyBYynZImvt197sPDfaQgXt0Y6Hhbkh5JjHQCix7MeWOfBgHqqMUmrGhGuiCljN
AyNEPqSDzT2HnsbYYIm3PPpiRNneIUUuVM2dvW0b+dmxbfCF/BhpLQn/aLcU8Nl9z4yUdYWmxp/D
I1kvjLoQA9FyyWjNpIop/ciF0Ugg06NChF68Shm+2gaHWlJ/hQ+K/cnS+Ol1/hIYMxe+Ien2+iWs
zhM091V/cs3ks4uCjHSe4jud3as3u/ERySzQA90+tuQo7BsG2bEp7LUcPeaTNoMh/X2yNbYJTnSV
jS/DhEbJ+oxU95PnXGzchHE4YYT1e4WW2RqDgGarbTY45fb+mKiHDCi9Ec27uAcWMlegt9Fy6dYj
g9KY35XL8kIq/6vPcdXES7uNRMsyfpGp6fzsqhPOnZ5zYFkpOC3hCywXvYohs7Loi/t62uqRN55J
E2YyDYxUb+9chxqJozKD8pXW9kUqygI7w25JcEW3o8d9D6YOTlz3HhfhuEUdyAhEAR0LRvpryjvA
eiHBoex/uWmAAEH62MI3LTetIlWr0AHLRMM+pwmhK1NtxZu4JZnLY0iiJzorP7KfZp+US0+MX3sv
irdhWp6Yp2Wbmnz2Xa2ZnrvOrg0m50KINB9LVmQasdZWCIFSrt2TxVNdIHGxHes3c4SamuAEItDa
uVlrwVmjouwl1kxOwCWdEFusHDNb4ssLEEEKQ1YQHWaa+LVJvWuNPd1qAqPB1x6agRk2G7aMo9Hw
rm9LLiQjZkhAug2DMBa5a3covwjJqICaaFx3VnRJl4RXqT8s6duLgi7H8STSTVgyhHeqiU5IRI+1
Y+3Z7AY7XeNc6CgZYzMXdPXt3i5ztU6tlM2/+lpFAzA9dN6S7GO4xuLI3gPfxLw4UZ2noiGKUnnZ
Ea4Vlsg1ZL+aUF712aOJ94e3gO7CN938KHLnyYpKHymGYKhK8dEG2LNZFlQfNS3+REaC2Qzb2psa
tri8EUOOE1NTnGoPOYcxTGswl1tCH7kAoCSsAoG+P8BSHyjm865HXdqXTNaHmSAe9DcTzRfFJ5AQ
/jlOAzZpmsxFxjNgjRgLdIQbpB4dWzsRkz2UKO3INlyX/dcc+STpteljU2aHQXX91mgCKp/KO44M
AGjkfUo1YFgcaem+z96rmXdlElhvoZL5yV9mg8sYxWkmnB0DgH+ibSUbUuxXlWUy0CsvQHGwRMCD
3XhuuqLZrTcuHLANz/vRK4wYm6WOiTDNz7pV1ppN+KpvIId2tFLrMmfSxhwwGtOMUM2QC6nk/+S6
PAcYSBTnnXo08Pr6DXesN34pnBBpkMmgvEPZEhNYR/k8/iDTeTz4OdEIdsk2v7W/IrxAs+n26YXh
DaQNWfIhy+ty3bGYyzvm5IPTFMSaFj8SHOhm7ZlQDCbwUmha+5gX31u2RigEigs68k1N8hd/Oi2Y
2uHlp5EO+aZ66P3467Dok23vYSYpHhPcHnXUgx/aAZnSkk12Nl+c1Du3o7EuTYIOHGUsQDCSGvyB
iBV+JKqHOb/LIdrkIVGlCBG+h4BO9zVwpZWPLRhXJKNnHc93KgweTQs0nwBYNk7ElcnBjZkGBQsq
UVBAVAHkU58iwnRP7DXJpAjlavbT/jhAcyFhxzk1oYeYeS7slZt/jPACtgG0dxohs4WuS/yBETDX
xHKSI3XfT9TAijoZ3kSD1xJeTact79wHhBBSraC3aJ4R4NwJJ3Q28wwmDOCheyhBhPG+8ZaQmQXU
Mq38pHyo6sjZGAWldthZ746FhTx59HrD2FHiqB2n3KrREHBJpVpiRebdIoEjH/2F+7gkEI06V9aS
NZ3f3M2cCLKjCBahGgnwTPdE9HzSymWr2eFdS3diGO149ovpDhuvs631tLUbehCtVbvNuYM7XFGn
SYsvflvVu1QXz7J2LlJ685dmgOIU+kO6ZgZ5JL8PJLoxEc+xrCFN5h5hJx+JvIaUUal0hzKgWyuX
cK9oWqEw3DoFoXR4F/kojGmw9YbxYOvhw+xzhJhVWaJhcu4ZOVJvMjPY5KPYbNlnz+eZRduc5nJH
GYx2AqJK5yTyML9khfk+4Ah6ChaLyJh+RH6W3wM++9KkP8ZsuDKq0OfKYYQE5B6T1JhhsWGog/jm
VALO3tXKtZmZR98SsDdsDN8GkJhIbFts4Fhst8gxf7FQUww8ontbjcHe6UjHgqLxQvLtJU1ywrGC
CgWnaWzQNT+EGH/iJG7u7JxZaWaKVz2QEDaBWik6/dnHbb5DGkKoHiGdc/sGdwZFikRPrZv3ImXT
03JGz2S+rOOMJt0H3xzyWTrUi6rRmckOtRlW9225terpmUAWh16CuiQt6AOCisQ2TAxWrlDj6JZR
IgauMFQlrMH5OQgj4LwgFeHPRp05H6KKiaSHZccOGc+g2NsNGOG5gWLa5xAHQfZpF767XoLCjbLs
NsEsdgqMFQ1x+IxzFmV5lhHWq3CLm3qLy6sBkj8oR+1C5KlexKJBuK25VzGGgcA7sXjbZYt4f2LR
0UXDgygJChamRDgS+u5Jlo8NiBi326cuIjS0F+9+Skq2N9c23kVzU2iU6aYUixI4OSdUVJ4jd3L8
lZEotbH6JzNsWAjzdh7rhqbKlOFDSsJzON9nRjLtGcWdTYQvK+Eb1SZGELvL28fKI0+UGj1eicA5
YWUmQxGOWtCL4lAKtcOT4hzsOdyyoLE3MjcZABDUq5a72+lzffZMuv3RMbZlAp7bhc+PnnCAJjPl
Rr61DDfdRCP5wjS9bM6QeOgPGIeLQbYrt/6Er4WCc48LjoCjyp7iU5x1YGrYIHt6znbuCSJPe1cr
81UwZoRsGSLxoRoks9E+42R79R0qI46Qne/j528E8+ZGlw9jpy9DYyFnp3yoGEIhAY4ueRD5m5Cu
HX4DY4zxvisAphqLiYSBfr2yR9c4GFq863kt4qeB4XvIX2byzUy/zInqg5MpWqqsbDQ0UToAuUez
epRhvtc4STnwGv9uLLurEB3tqaw6rNTuG+V0jfrkXKd4NpyMxFIHRPGlRtq6aib9xah6dQptG2e2
010qvG87N7laxlWoCNqjyZxNtt5BUjut5soIaRg9E4sbMGA1VhP/D8/f3TgXpTkg1Wqi8IrJV5E3
WKLy8yFQLMY+SEG8HKjikCbB1xl5w8lxBtUbgSIrVdjd33BcRaq5uzJ2n0zw/BrP/i2FzDWkwSDG
oAFC3Ctr1yFTLg9XhXL1nuYJlaWLlDNn2c/Q5fmmCxWk8ELDMew9+HN0KZF/F6GkX4coxFngM9K7
/TGqw/QOFbC3uvm7l9nVwlvukoG34dziqIuRPqNVe0GeBIAWvGuLeYqhIAx5nkUqszjZYqpKOJ/9
8LlsvKVy0R8jiCHb8PYmde4D91b7gAbbYsgWcV/mpFDengipBkauxAAu0lc4kQjWU2TNTj9e0tjb
zgikjg2K15e2wGY3k+M4KqgVZYDNMoygG0RIeV8AqNAPzOaj1sWj34M0swy9vv3LQhEe2zStJtQy
8bg5UmyZOiqetf8dNTOF51i2+xt1gLo53gA8UduIvyLw/1A1s56pffm1KcMGraOF5Toh5eT2ijkx
2bUQ+a9qHKbzTZIKq8Re31ByAxIIQjxI6sLrmANL6hh8o/O9ByZh32NnbzYBVBasQmSos5VCT6mt
xFpbtfrxG7+W25397FAyL6NcKh2qeZzFmMsYlvagVXwXr1iNpAxU7eKiuX0pZoY8USeJD26uM7uU
p9HftyNL5yEpjAPU7aNJCMljyRJ4TVAFO0wDW7BTuJfb3++JFIx86b6qEc9iiA5JGuTZUuNoRuzb
GznGnWAaDeUIqx1g0e2n1WoOYJqQfDhYI+bDSScvmDkhhUUpItMbv9fUGDFBceDH5aKmJiWFMGH8
daCe+ixKagiYHlxlpZ72oUGuReip5Dzo7HloqwETq9/isMOIk7qY/PjwSC6wFtNcUz9zRr7ZrWke
1YiIChmI/9wWx2ax2fXAs2/ZKDnRLtu0D4k9nEGxM6SpVlXuToin04sw25GMTaoUuyRhKp/GYB13
nI8DejhDl+rnmEmcbsx3e1BWU86tlGEU3ghRfC4EkLtq8TViwIEbMZPDjOFwvAAW30dtFRMvaaE+
jeDxO3OWPg62t5sSAedodp/EzUTZ5vV9wa/aBlUuKVkQfax57Zqq+egDZsSoFaKHQowSmRUvXeKw
bhnjbv42JlR8+XAtIl29TNCpeJLG8JIW3xgLD5dhAeZnVhEgg+2v4+C+mdKmg+nHKl/3vxkircjP
VTBN16SmzG7mENNNPt1hd28fGpti8UZPEpHTI9UrUdZmebizC8RWHD1kJM4/DX5/O+GWxKDLuwsJ
x5MLCWATRX75apEAFgS6vFpWWsKVz7mQOu1ClkkWizs+VTR2rLHtyjsYRohkdtl0W6qTOEaH6QqL
n3UGvvobHibWyKmcKLmILNGChOGFyMLtG98hV2vOFpuFdQx+bNN05nemTflpiuRI+Er1cgOsu1MM
8jGT9pcmqGfuLvdKdCrngBTZ3dQ2xEEzvJkmsiSNNrExhg2kdCN0Zxr+1vQj/WPSw6WBBTSgTFzF
YMd2WQaIGR/cKXWJdSh9P9vZAiB0aJMSbYd+clIFJXHHAXyV7IsXD/TtSUWasK2qZOYHdJF84mu4
2RKbCMaBZN68LvkAHrxp0AeUuDlt8qIUtPPp3DKrihZYVwgpS0iXjG7MuqDJo10gcTsPrmFtzSyi
0V5ekiBqMaynTOX5c3hDWNx+MYzIJ/APPCZWEDE61aXAKb7rm4BN8jScSpsY0Burl8LOXxXDUDwa
SePuihZd3v/87dA0P8AduPdNz9qD5jk7ZDL6jtT8mGJ7j8ey2dtMIbdjKcDBAwP/wm/sUr++u+Gq
6yVuoogZ2OTFMTbVaxl1uxueq7FR2N+IdGOeo4zo5uXciJ7GwmpWPhSc24GIobK9xyqzc9oM6UBF
+0MsBU1y6TGzwuA5jOFvlFqZb+tcm+fbZUvW4w/VRxqSRzKcu+VLb+KBgsYtDkl7z2rkzCW9nO//
/SX33lyrNO+roXwcmCVQL/Et2wl+VANIoduvZpkUFO9Dv+sPdATTNxl4DW7rDjlCxZtAEfD8aBTt
tu4a/V501LiICeUlLPP4jIaBb2gGGgrRGnXPayeQIHjj9E1Zd46O/GPh9gHRinnyLetdVrWOQWfR
OIKhxBLRkukfOvDkW+zWZ21+G+sg/oRog45DMKL+TQ1qiYg9RsFnaEaYLRwcAKTbvBoGDHGkKG/M
eLVb46qpx3AnUlQANlLDG0OmQyCwEkzWpVP3C97RelGTeE3znJzy+PV20AaBn0FSa7+5TWKuOVP8
+7EKeBBFeIWmqB4tMBZDam8h7HLpD3VxQVT2AJPe2Ngy5Idb6J2GCN4HLCAnHI/BoQDpt72hE3Q4
XMfF5JYkU3WcDLJhi8l/nICwf5lqEb/0sWDK5iYA3ZdvysUPp7jRl1zvJ3Pm4O6Ukdx5qM0v5ZhW
zN5w9c8t8GZDgxutAoGi1iU2pcuacT8kQ/rQVhzGrc1Ed+KmOyaTevzNRksGCABkLGJayvZIRKBx
B4wI4lrfxw1WeUOgN1jsO3Nh3v2+8GtP+yjbWVZh9DM6HsooTVzRYvf7xcEvVdIU81qTB+6vs8LF
tQ0asi36l4ShIyq30bgbIxwraH/bc2jDkozTy+08McJihEbn2jhWQBAaVCGrnA/K4QZonyd/PjKn
oHHoWTG6aR1/gDN4cDmxzjWmwZXZNd7RNNN6OwwudBRs59uwbMZLnf26VTg59xrtK9wna+jcXZqJ
9O73/V6m7nQtvepV28pnfstpFNkYAxF8EMuciMeK9J0vnpXYjwm719mpiCIx7YmyNLQY1vRHx2/Y
1nSSNEx/cpk9TsGRN2Wz7pdc8BiDyYbl8clEUXXfBSV78cUGxC7Je/j9EBAVGuh9dHWQblh9nRAH
LmI7sC5tVZ2MZMlUQeV6ciL7NTCCbC9i9o5oA2DiwRWqUNoTFtkkB65YBk/AjHgul79E1MqV5Jgl
ZKF8cAyMaHkaICzh+MdHjJaqyX/Y0Ai6ti+fw8a8IAF0mAE5/Are/drAGf9cDPRWRkLALPna58Qp
6ntcb/QMfBw4S6ZveLzhsC0/k4urqtcGzRp29x3TAnGuSmczWGZzvnFjelX9A+nzG0kmrcRc2UOY
r7MBFTMbftY3qmayVxFNE9k/WlYCfKy2N8hvykZIdtJ+0GEFtiBXR2Q+X5IsqtY3jIzQiX0NdYTq
FaUfWvdfAEX4dPAfg4r2uKbBVDTq/vZQBEP2aq/xrXGsBsY26jHmMk5Cfdaa01sfsbvN2/YeF456
8ocXSAf7mcjn72FW6nVqC+aTsePvUpN9Cvya/Q2T2us43/WpvJY9oXvuEjsg8EfWGLCBoSaLXf4f
LQv2GY0BtGRv7o7u8QYwvp36KqJWrgnnFCiR8FLGoHhqmMfgAgE8tpSTt76t0pa1RiyBcHzp1BBT
hds2i8v9EhyB+SH+ZYL0K9H/74gtXhq4Sh5wIaNsX8D7OhjsYzJo/FCug/yw7satdlhG6xt3QCTZ
kcjycNGcxdvW9hP6EkpkZ/EaQxpgoVGPH62JqKVIrTWhSUThFAGUk9//aeAMYf7SbERZq1fpEQrj
J7E6oHBQr9qL2LtaxXvRumzxQFhxGvVkuRaO3IgFgakwLN0Fcf1jtPE+3WiTU4OOxZw6+L+l5z5N
bedvmuYXuYxYUq2ML5XFmhBE7ZrR48ASR6Olxei383I7ORpB8KwgDt03nD3kdQ8X5Kj8Uc3cpRxM
/3cKFc8PJTpikBjTeuIqezdRISLXotIZApREt5ag8lzzSOSIMXdITIdRPBaBzSQ1rT+qejJYw8Pl
UOA0Vw1Xzu2svJ2anJ5V0VushO/AqJVrGkHS3wYKQa9kcHB7VJmI7hD1LjHMgLKVCytpMKQP68o6
mCL8pRkb77IpZ7l6S/YZzghR8oOPnGc/+c45rrr4Oe/OVPTVt87OqX8aJ34GCOL+Pnds3gDL3+wW
q0c8h+3OK5dEa224u8ZrybQ2Cj5OjnyywaHUHblYbtT8wJV5Fia78hgj9/0QeL8wnVkM4pxfBaTC
a+vor8Rw9zsojIwGAjt4Lon51JGznxGyrFFG9/dlZxxGMHoAwNmEsjvC6ZnFcK9DGrI8CpBq96Dk
lgLe6IgjuR0qoelxW6huw0d3/hJaM4tETrLB5d2to2lf1BRVk4PpWUVMfIvCOWoEMmfbH99DAu/u
XDV7d5yRKQQYdl4ZZ+xTxXkW5PPwTGYv6tLMfuXYSn7GWf9g57mHNiQkEhiZQcVU/zBVovni8bZd
pQ2rs7Hs3c3ttl+W3IzZpvPtMU/dU+GN1VU0NbNpQV1wSzmRsO+Pc2ceb5eZWuzTjW3yMSa1zCKm
Zckguf3uVIdvpMVo8I7+wBPiets4bB5LMVi8yp5/UtnwYGfWoV6s5nVlPbSDgQnA0afYWpAI8xlk
Sb9FfZo/T8E0A4qggspo/9QCF4FwJNksaij3EBcfBXTWEx8YdFFzT40uyV1Rpm4e/ucbaRaoA4lq
jCXr6BosI4UpC34hF1M7DNc/GK/KXTOUKiPXBCalwqm7dnPPO9FSftfIbViNc3YZMiWqqgpQ+y1V
RVR4JycGuzAI90EWyRN+uA7eTOgtZjGOk9aJNkUPK4B6f2KArJt1YWbHaGzJlOuz4NL7yItqL62u
XchK1uLS6NZj1coN7s9vaCtBTGPZXitZ/5oRIBwztIHcWyGBzmiCbnEouW+w/SWr6jgnWCO5H8O9
Ih6AvHhNmcM2A0sCpPQqiJDLjTuzHKeDURPxtrDa7qMmv7/xkEGT+Ls+SglZAwS7NNBpw2gQzg9K
piVqFdpOtLgVaKxBXbFVSchQqusXJ50ShnBMRAyRnHhioFH0eFlvvzUF/YuCTrNWuSCfy6VDbv34
vdbFPsuzrz0rzi9Gq95J9PYuVcK5X4gntIHDi9IA4sp+IYreDhJG1l/yjqmwWSrnOU3MSxzB9e8K
BQU8H/Ljf1DCWuEwIsF0xJMXPEYjO6cvjvqYPYY16xTJXY2LbG/VDZfPlUxw33sRxotrvTbytbWf
UaisGstZuTjvbYmomprHksaG85YUmfWpEAdCgiWIlW7fFQev2/RtjWf9fWof2v5hGfT+h2lFhcuo
SVFZ2PelwuVuZCdBqARz3vB1DBVzj3lTU3GN+BhjEjYQb9e/oAzFc3xEWHNg2P1u+otgtiEDoJ2A
bdbeKpKMOQZClmrZvpI1yR40wjyIOP3advYTus0t7ixunsR6Gkb/o7KcbVHCFZrLijjwUF3bqjtb
gESY4fMo7OSQ4RUNSw0az1X5is3lDxRKL2QT8uoueUheoY7STbDlWzZ63XR4jPpu5Ztc+UnQPNFU
wj5ia4w7uvPL5xbHBTiyFP9Ix9Bl2hpYtZE7D0GKqz0ipwhSqvDYbNaSDdZMLoKdi20oELWj3DSk
ScqYx8tHiuihaP4iS9X6cziFZSopTMFy1BaOEH+OrS2auvK7MamZapebgXHXl2n5knrXtKXcr+2p
YnnFF1dUfHHcf/zy9nthR/Kl6SODadDBX5jenmRYAzkwioxEB2liPVJKPvz+UlHdlgNtz9+WSO3/
q+zxfxcZ/sfE8P93AeX/Nsb8/8eEcpNI0n+fUE6K23fIMQWZ5AU42ekWUb78lX9ElPt/t8H6kr/k
8+EksovvDJ9t959/E5Kwcc+0fNsl1ATJMyE9BZmA0X/+zXb+rohBBkLpeI7JZAJg8BJwvXzL+rv0
WLLTRDFs8m0l//bf4ezX36E5v0Pmw8/yH7/+Y6728j/652ydJXAGEQEKcz6MCLX+mTys8Ubj1B6D
ld3m2xKV3poUCEI7b3qFApuhX1X5kSLCYR2dlOghhuo0Bzo9kCbyza9MTTBhRGtWDA9l5Iu/YCP/
a0qvktK3lqhe37KVd8vG/UMkDTuXYmLLFrIDs9S67OyNNUYMdpN5p2Z3wX24UE4EPm13/JhBEW49
A0NMmcZQrSG4eS7ZV1GZvmctpsCOmSv20/s/vN7/R08iDxKSoc0DJDhe+X9KU9Jln4ba7AFfYSQg
FnA/tyyRIFb9SAPU1FhiQRUs+cpBV4TbPos+mN2uHFkfteMPGzu3DmUSP2hn/RcPzPyXnCclbU4k
iRTPVran/gSWDnD0ziZCiLVth/POAMu7nqMgWccz3u6VNIEblLbxQs7pS4QJbG+g9d12dnLfGK79
2I9GeKx9SqCuTX+OCy885HZzEvNbAg5yozqEkZ4LYMrN7Gpj9grRVpyD7IqJzBtjtGpYmUAN2KI5
lORAoAXjcl92W4jYlfkwbj7nMbSwPOI8YAILE5HIs2Nr4NsyXZxCjqn3IiupJ6XMrsNYiFWaK1SS
7njpXePKB8XhKmG2q/qqgqy5JOgYBa5oRL1eMwe7CXQpvIr4LlCjuOM9dggx5jJFQryhgXwR89JC
Zw3Z5jM9t+6h2NUoS3ZJNUYbGcZ4nQQysZR0EMhFxZ00SnSFVXnKXaVXkTaaL4zmo1MvyzX4sOxQ
A/k/tiHMaYGlY0eMwjozpHV2NGa9oEnuGj+BgGSz1TMQWx6oN08+HiVBVMzG8LIQH5Sb8FNbzbFw
pnYdwoFEs+PvPd9LThYCzD6X2UXY06eXucGeMOdxF4IJ20x1tw0zUbxGqjzfAOnugkr/izfV8p75
fbIsR5trCd5TFg0D1x6GIueWm/6Hj2Qz9kmUO7hHon5tFbo5Z6qz973tnqqpmRHvJwVPQgbBshxj
InjHn+Uwh4iHB/EXIWryf/VQ0EFZxEK5BCiZf4rN8jzLzQnLJZhr7o4mx/Aqz/09xwD7b7D9mStX
QTHKHXCLbscb/9WI4f8OPjHRwsF0avn4ohOEoxs5VSPY8Te8ahBeMjItRe/+MgYL+azGoDtV6FrK
5LkGvcYUjahMF8c2apV2w4WsWSDCW3MSa28MzV+ETYl/ieVi9UrIFPhhLgvT/3NCNgdkYzbj4jkK
/ezS92xJjccBDcfGi2zgaTjaIryWdyk9H4SZbB9ZWbgreoSVHeFUf/Hy/0teN4+GcsfivlKmw5vg
n28Mt8RVhLLaWNn1BwLHnzJy5UMvs3vO8WwTQgrdB4vW0si8Ep59RVqTgUNp7jPGVi9tXS5Q5mIJ
RNQozty/eHgcYP/69lSuT0nGkczJ9+dc96KMEPsa1aLf+uqUjdzLXnqwheeLi1cXxjQEygorBC3f
AT0cIyjCqRGT5gua1K3eEqF+9EEOWA6c7TQZ5qlDs3qYaV3ueW9jfeqbw5BDyCWuqHzl8/EDy0R7
wkFxGTW+fyNoaQpadY0Yn6yN2AX6QQE4lm8/K4Bza1OHdzO01VdSah8U307LMvvmuUDNLPpR+sVm
xYzz1+RBoJt6uTOsCl3HfFBoi85VlImN16Ssv0kE6+z0QCKz2Pb+CEV9pAQ2glOd9NY2mau3skOC
5gXQkcZl8V5qckLAVnyIMSYTaH7in0pP5VRnrEtReo0guVekpxGDMVXRCR6n3lih166tzjlXOrQu
5tRMx6RyrijRfiSiCE+83xR2XUE6S4ARslQEN5kyPgw1YUBeXz+7VdM8B76+hK5/WBh/ZgHekIRn
kpZmjK5xqE9JlH0Nwk6c8naZfYXNzJv5aneJ5sNc99ukQrBCULwLzsC+VgakD5pn6yWl7Ni40l+n
CwSIfAaoQrYLgUxO5ipA67nL48VdmmEPwTCzi+oheMsGhiUahC7uZQBN5VYCPx0Kv912cCeO0zgc
O+PJqJS+JwH3I+NZJ07dv49xa6wLKz4Ec/XD6wfjxXETVBaCQ465NBOXbuWkPfQZUeGEY6LAKfhC
gO+9Z3birg9slDMd/65lx9iX+alC7ewrl4s4b832QL4zzEXmnzOgahlsOVsJ9iDY+sgtCMo1+W5X
c7lq2PFuBiApK2CKLvcL7pQh+umzNXgZS/kIkIcUH/Agd6PJTllAd7w2RIqcIB4hzLFevFp9tYX+
Gqo23eGtQjLifmaB2R7DqoNO3bTdRZTtdRRDuQYWXe4tcAK2xLTSWVA0+dHDRXUXbufU4HkNad+F
YLaNzPlT5ihfU1K/DBmbK2s2z9KmRyak+MTn8o4AmZ3kdEIKHYbAR4dfoWlt4Zfxj4AXRFoYf8o6
QB3hztyPo1cjADbCUwhtpAwYM5bOOktAcC8ADMh5J1t7iqxRhoS+sNRmBuyBfSDPN6nhNke3xkaP
XB+MOdqip4gfmKdWPKIT8vdQBpyDCtjSeHLCOB64exYEv9I2QmOQQRwt9aPwm25tuN4xNfrxigEC
Ck2SdZjxkQUFTqw/AeQSpH1/y8/5i5OWzuDPFy39pLAtaVFYWvZyL/zhokX6hKjN4iQbWlPukGZQ
BUcjdgoRvTVFDFG9wtfF2nngjipKhCkLlZSKCSP6NWcRv6m9YY8knfDIyCLSR74HCRDr//3DlMsl
+8/1AHmr9nLc+pKLyl6iEv/wMDsSxSftxSGKkGod16REe8o7+k4McX4BGfkV6U5TG+FAREuARjXP
7otofsTayxkNjqJM0+duYkiWhfZIQjkzl//i7Mx241ayKPtFAZDBIcjXzGTOmme9ELJlc55nfn0v
ql+upIKFblShCnULsJmZwYgT5+y9dpVEyFpNIht6hqKHznqFM7IBLm4+8uL52wTLwjrBBxuanQlH
feq9VPrVhTE+95p0Dv/+iPrXtEfdQmmo2JOUadmKfMzPHzFa3HZ4gfmIGWXeMDTAEa2XQMCIJU35
nnrpKAIO/15YF8x4b1ovaoZ7sxtfE4HCkniOaf/DI33tOnw8EvchLv+KMufrMUf7Hql03yJdM8JH
NG+PJFoR2zIMvLI0lIMyRAk8wI/NEUOvejKACETqA3gVJQ822D+tgm8XSb4iW1+upixYhwLh81dE
tJwVRAnUlUJnt+KBm3Vh5sNjwIufPOc+xjXhY93k02DUQpGWOWw9TcxDJ3le7YUf/ibrBBGJk+xs
MSExjubbkdf1ptbtwwwoO5UDSzqDz47nB6xK7SC1FQa7HrPAHKROnwMFssce+yGMjdARSJHym1bW
Nx+LY5iGux9+he+vKJ8a3pfu8GIZuDc/f2pOqjwq0gqao69eNZwWi8HnapxrLjjLLjjN1gXW/mFl
VTQc67n8Q34xlBmp0ystXHBmhOKwfruO8dJ8ELFngWf44Rr4rUPFWoFgoTQpKSINSrfPT9nUlQ3j
AMJaavUP2Ih2oWalh0RifEWymATEjJPdeeWWLNNcOtqqm8b7II0f9eWCVARMCYu+gJM1jIxxzBag
ejx6nbqJoUfsyKtBAu+K565wjz98v99XOfwStRT4zsfmstxv/7O3MKMjbgVQ13pC3nVQ0bzYk0LE
b1OEnL9eyLWhdeHMGLeWCz6vhOnZhs0luzhCjjX+n1c5PT70fRAfKHyXzsnn50HdhtCWidGaZ75u
0cDug+UGQd7IWQRMl31IR2fp5LsujxZd8uJN1bHkRIax5ErVN2KI7tDC1at0AqCCUAZvr0r2SGyy
Sz8YD0FE6T5HiPR9RH92MbwMOQ1ksuvxXBH6PprdHdBGvKZ8dttot70BHFI06AbILG2vNDnskAc5
Fz/8EN+qaj64g0fa0SyN5WR9aXHYzWTG3LWjtSEY9AlUgbu5rLBjQznYRxol6xzSk6EPgNYCfD+U
SlAq/34Iw/32uinLYA2TBqzb0nW/tlqlK7TBDkjIaurE9fRAsIArP+Ok0B5mS8Pp45zrtDursdae
2n5+rFF4mO04/rEt/bFwU/clU+HvUZb2Lgqf5iS/JVoJq3ZeHCxrxiQ7y3pPXAwBr9zbIy0imEzk
oB9E9wg0/c0mfTJRptqoQTSERucQWFvHS8sZMQvjoyKGeSUa+AsmXmDf5zrAFBl7d/93CFIE5WhJ
17Ysd7mJAmh0jcADsH0pkmZFuNvCX4n0rT561TQtjBoIN5hkGVQoMoUrxuWWizhNr3ovlgAPYu6p
DH31hzR6maBAryC9cSzGDs4G13xywBIPCf/YxxXC7RgBCg2ylVWIt+VHxO1lLkNl/AMZqknSiF/r
yVxX5LqwJ5TMvsbbgCsRRRnv96xdwdzGkQTZZ5UZsDVia1830+L/h8PXhxu/0Ehfd2A9lPJBs6f1
xAfwgBjhsc5Ch5oUlnRuu17fC8Z7k7X0eHDLmtjW6iWcyR2eO2vsNyVSV5z/rqdF9j2SGZxwRrhn
RowTq8m4WsHBxuWkbwPCIoMqOuP1uM10tlTYh0s66PwMYPNOVQBfMiRaXNnSzYiHY+/oPrZzrlzh
XNe4Q48qQVVvj8gsYofupswYb2jXkptfItGB+iUQT99UI0sBd04j7OMs82syPScIxsPemu03rW4R
zPclUj36XXX+aGrVy0K+9MeBHQm7/BGWErLh5aonZT17QVdeyd7rZ/VaNg1Auz7FwmeR2TDqdNGk
/asa9csqw63XiDDDPYNwXPHVEsMZZ3G5dVHrkCkNKYhYSTS8GCeTzl2Sm+3uluxDE/9XWO861SpQ
QxIdvmydqyJ+sOoy24F6nj2BLQ5+KyHuFc8GNmq+pbabbx2zJXIrjeMj23w7heF9TgGyR37Xrkuh
+adK8nviH4LhlPcFrWB/PCpf9msgpbs5QAXlSiUupQyJZxhwFtludhH4cwYy7CYuJY5ZI9BQwGMu
F7oBbc1OWJ7t2EIojWhiIS5m+mFJebAW/YobsuwTs3yOdVSDAzXFBi/9so26Aenz8YRqXu85rYpq
b5YmLC0CdNZj2F4R3zlsQuLOrsrIcq8gnNzhZbUhmhEHG46lsdIS++1Da+iCS9pE1ZR7eIvyUxSY
94aOU0eG2d9+ypwDI/DoHLT5FRagwIoZ61iTvATUX+5iQTpvy+h8p+t950VTrB00xGp4sUDAuQxN
bR+HTI7JgvHUxZRCkwcVXW0d4PKeY/TvAG/wmuYSxV+p8K90f/qsl8W6M7t6YzZYK50xeNNzq90z
YMC5JknLPiFPhijkdJuKAESCWRD30NW9bRzsuWNoo5ltfKZjgK3sTL6CrkSM6AQPYiBgM4+AAOeB
zZscmvUh5gZVjgepI9MgPqX22h5sjuM03YrbKQDsPH8d7Zr42mbZDiSy0WyGgcfoK/X8yNDPoLsc
C3N/T0NiB8b+b9MZ4EhTURIE3V7HRm1ehrosPdpW95oDRxhyV+MxVe1fYiiXeCNSv0cV7NtqlxDC
vTbSltzaoSW3vKugKmIxbol0vIMv1tVxesHp8DATF3DdVPPtrByg79zLRDH7MNKIhReYldad44Mx
JYWkpQm+pr2RbpQW3NVt/DoXQOtM49UQpVcGtnkdj2G5yXF47ixU9ZwJSzAtQR2empRktloeZZmM
F2XZHAgRAr5bFb2nsD6zHxdPbaU3N0EZnKaa5Yt9Pt7E4zhuikgRSzfmySEqkFJU/EOYsVbG9JRj
RevNeDdPjdr1tl56vopDEjlbT1mUN9pouPsGKMC6LxeCtB0/5RDMPajWrGiSXKKYOBBmOiHsmkGj
80h3ioludl8h8rLLtvmhjvzW+VtOX7J7UPrRV2fm8bn4GVpnomlKuil0hWbTcGeF6k/2xQSQdG9W
2DIjSqB/n/kf0Zefb5eG5dD9tJhOaVQY8vNfCtxyzCcJUy0ATuuiywJaBKDUBeAgF429zeW+Vsvg
vgVZg28H8nI7r50QzuW/H+WjmP/yKMs9VzkOlcf3xrfl1HU0GBl4N6o8nJ82IFG5fNUGThUUGch9
dVq4Vw7SiSUxvMcQ/CDNen7OAnk/twUN/br9U6TYaTkVuxc8nyDIIpIMKliP8QCx/4dH/lYwWYbN
nBCRmlr6terLt1djJ4MWh++NZInuEHWYIucZZ13ddeB7jeUVMKs9TFR727vkg4ryRDCGl+HW22lB
8ebHJjuZ0fT7TFNcEBj32SQFs02y6YW9iRwpiwhXE1REDRF8fB0PCRd4QHNgu8yqRsj6//U72Nry
mRAqScdePvR/LgWZDYksMuHfQhcYNuWI+aRL5UXsg3B1B9VsR/gGnpKg9Cw7bLzUscGF6H/Q4G5E
Skdf8GcjfOe1g7nbrTJVvQV9wo3S1w2QN2N4Nu3u179/iv+1kBmaGDZ9KEdf/vX5qW1sYs1YGYzi
SjAIaeHLvTu1F2Z1rqSClDmZ9NKsRGyaAHA1soYDfSWQk06QXv/7UdS3Yp4jm7RHjaE0KB1Qu58f
BU6vmFTKfVB2qbZLxtoBBbnroc6hb6xmryevYtW1UXnifqKvtXwor6M6tPZMUw2QxNYGfkh7pzXO
b5qy7X3kjk/QirGuyTq+C63qtrHKc6kP/q6I6EBZIE5lGzeHtiz2ceTPMN44DtEyg7CtEmJY2gkb
A8JMfJKb2jHTfc6aLd2hfRvDAMg9peplLpCVDM6MQzPQt5OZb20dq1XHrUlDZHxpp8rL3fa6WWq1
oBPU10VHvUdFWZRdfSQ+nnrY7Nt1OmZyG8IiKkhbztq0APdW/h4qOobYGKwbrM1JBUOyoHX1oAL3
kBrjfc1on2ATmNS6Mb2VkuDcf/8sxvcuE0pPLleGyTCZau7LCskGMlJkMwuwfrRrDSDy3ag3p6xP
kL5XJIDRDjwHpdl6tcLSEuXDX3MuPCxUBr2R2csCYWzmDif8YEivoX1MV5NcXQvjKGJ40zdfVDde
0QBgnmnPCJsN8G/OwGFWZdSESJ4c6u6phKKIB3xc64jBN31S5hddwg3BIPPmh4+83Je/bKmOC2hP
Ip8xHVbk55Xo12kKC5neoeox4AUxREAZaNda0NzUdAWuwpEQ67avMKgCifC4/ZJEGNoJPkKEqTQ9
AUthzBhx7R9jyRyifw2SuL/j7rJPZ9SZeWFcCiBoXkE6HuOcrDjGY8GMoY913IWgVhAFwNTDCXto
qglrdK49gX7SX6rhEbxi9cNF+uOi/PkTm4btaNR0dIsY5n3paLiqFElcYNyeRYjKLDGafZ3Vt3Ok
HY2+XKhEf2Ds0MLqgV84M2ULkU3jwRRT+hhIAGnd/FLpoXsdgvE7RUIiIE/kguojQcsNo3sRMOlP
+9k/Dg0Z4x9ZXFNP61xNgdwlnTbsrLQAd1r6LA2CKosMhA9kA/1C9kwdhlntmsiAHmiT8CfLWr9q
zUBfDVgfnax7KPBfHyd3W9bRXWAstk2oX0PtDyRpyNwjFeLk65I7H32j9aw5gEkA3WupdU4GH456
7u6TUBInqHrtp0npcpx9/XKZApvoYjip9a9dCicME4DTI654VLUgPenABSVmiYCL0cpkMinEYHoM
QRIOtT5YC4diVw7NnTGx9P+9tvXvvSvTUPKjU6Qp2uNfekXZVGsSq4tYTUUQ3VQgWGkarUmrQgst
AgbMDQHpUl62FpNcVJQ4iX1tl4o/aNW7H3Q08vvewsOw6Bx2GA1F0dK+/c+ZiXC/b9MFjj8so4+p
iWM260Dbpss+kIeNf5yp6gGm1V4hR0Lj+oVulkNesPP5TtOXQZ3wA9Zhd8zGBdkTEgCArT6DQAC0
pqw0Xi+7ecsJgNyJmGwyASUqXpJZ/v29ym9lqPWhfGLkr5Yf+uOg/c9HcTVfdEWnCWSUG5IS9m3b
6ecA4wVED/3aGsrqxSIXtNWyPc0KB7eOOseLKqKwORt8ata43fcCqRC0ZtaGYYljFYY+KLzpJjAa
iddFX4k2l1viwphmivrvmGK+MoL9Dx/le9PcXPRXugNohzWyqMb++6tIc9STnkbgCsNktpk0d8D4
i8cpNZIXzv6E6+NVHVSPOHTlagRqGXRdfz/YOe1likjLzMXJBP6U17V7LHXaYXgMd1AxzSONAuJU
24C0XgHjC8TFxnDJUkwUeKHWJ43z35/lu5LMolULJmKR3Ch6hV+KCmjGFkpJXqrOrRUZki7X3MGE
bQbWeE5G/SwWLTXUyft0rKd1O0gy3RnDfiyfD30L+Wukxafbj7Pph6f7vjMoHk9qi4bCpIWylET/
WTS6MIcsdyABuoOPHUTjFpYqQIaBA4HIpviZNB9oE4ECVeoWB2Lhq+Bh0qz7fz/Hh+Dq8w6lHC4P
6P743PzXl03BnjRcsQVnvNFVL/7spuDFw+FyGup5LzI330lAdosNBodlH8akd+EZDStWxzDDQwDn
ZXiN1d4iDWfQyaLaQTjadnOZehbZi5wqlrvDg0lnlmHvTtMf8ett1JyfgL4sKQQLo64i1hD5FbEr
1fAkhKDotUZjV6cGftegOGmNIq0QGux2zly8iZl518vkBtTmTMs6uMRLy9tiOCVpxR21Y17eO76l
8Wap1ot98qVdHwJzJUjmyhpDHHt/lj/JkJZv6ts36TJ0UYuG0vkqQ0Js5kekpImVnef5wXkkV2c8
Wv6mbijjKP+KjVkvjff8qAH4X8dDce0nCKTA8/knH/fGD/v9xzj2ywNx7GAt5kVmqRtfX4Aisp1B
I9ZijHsm7cRHFgAYZxd/IbL5aKMg2q/SICEaXFvmnMlU7PsUK22sEReeyS565Yi6LSMsRFU+HOrB
DSA9kognzOQU16m9UeGsIWVJ/dOYZ/467Md6nwj7umbMlHTJUW8nYiAK2knKaBuUZre5RUbbFNKm
NWNxNpyFPb8YKCNBl8xIizfTJYXEbMrmBmA2qDjZ0wAJbfK5Fpfxv1e/+/0t5LeSrsEIRS4CnS+r
PwZWPsU1IeYTkIuDIHzm1Op6dNIsHVJOhv16y4zSPUVOdjdPNpPswWS8N3aHtGoZc4Qjaj8SbhtV
3kLndXdFHaVeNdckRJLv5Mo3p0/NHSNPm+al85cCQD9oqfPLyB1CE+AI3Ggxg+hwGbDUSffSQcy8
6BMVX7iVTsu24WSDn47QJVUSeAIse7O9GFVzQuqY7cOkzzBeZdkJTyn9dAdcQlRn8ra3+Rs/glrb
eH6cOfZ2itTaTehM740JfVF21w22IdJ39Y2BGBwVw+RvbL2FzNC2L0nrlSn3lxaP26pEDnHSZftY
4jwtE3tFOSlWMTnf49Go7PJGRSX8oeBxlpZ5rDiaEIUg+mOK4bk2YYcglcZdSoVnxHeyxe3OiXni
YEQd5lT7EuX9USbPwfyLaQUVdFEXWxDIGjyn5T9c44efXX4/5hDHu66Napl9z/yqQi3MMnZLOQTr
PrjVQm6bTv5uFOIqWkhvVg4OG5LRaS5CcNktpS8gWzDy0dEhX9MhgMGKOhAOSD7aJdyhGe+iMV6F
S65yVsw7I8Ay/FHWOFnUrRzZNIiYkx+aX/pSmH9+vZe7mdQp0hj1or7+fIIgC5NJZfl0HcAf7Gzk
a4caEoQaZX4R7bXZoQ3u3HaT8Pw2Hi9pVUFBksy4rYsATtSZx3Q32CXoQ87FC0rc7JzHzu9/v2H6
//iuTVTc0lFgQJShfb1E2qWIs6FDixyNpraWAGsIG/AfzWb0wTuSTZ1O0TYnkXVLa3KNKmzaLvwx
AH+js9L0PLpOxndFsqDeVa+SWXERBzo3xUaugW+xT4EVbJPbPLnPVdt7mlYkXNYJLwMMff3HxmVh
pX7znBINj/nPJDLERsDRJxoOcXt5u2IjuBwxya+KkYb2NPW7ED0rNyFpP1jkZIG3ucLCY9/5WFPX
s8WAhHtUseEbd855Nb/0CYHPfltezI18dfqivlOhfjfBAWHHrO4U+MENfYZaA4Zgz2N/HmvCHNSM
kGk0YQcSVkluwbxx5uachyiPOnbVdZNqL0IBGej76CxVrcH0slDaiQOghcQrNC3bVTv/LozLa9dl
aGgLTVsPdOzXJiYNRRJXHeTTjmSTcM1MkHwpzIxb8sfmbSMmsuWwYJkmwl28WKTkLMJIs5qdy4gA
G7rVE5GJI40qidnsVdBPS3PTOWAZjQ9t9I6o3d2kbTFc0RHbLi4gxjrmqw3PdzUl2QC8gTl0FNaa
B821usaAohGjUhPPGxIkulxqP3z2TTKSkZtWD53WWqcI3Xym/PgMp+TBsdBCjtZY/NCD/BDHfH5x
uIwpjVrHwM/Fvz+/OPjd7KGZllwuHVAFQ4VoI+rOOikzNjbQMFaxi6qO8dZNS6JtWBKQU87COZK9
An+xwv4JQ/DenFnAqW9EWy3QDuCRyyeV9e8Ds4TVkEXlQRp1jTqyBfpBmNbgTvBAjV2oa/I2SDS0
bQXo+lEzdwEWv1WiAcmP2K/QxyBapujjRjuOfwPI6Td6hQEs7pz2lIl9rUL/YEJ0BFtq7Mx+cNZp
n4M6GKsz0uSjak1xAVMgvSI+mWYwNLiElIRftlGjhdY1EJQ9PjwntNYyVP05amnMi16IvT8uUbvV
E7oJIrsAzXs62QPEQIFEm03jtuqW72tujyYsyZexGl0Y3wAN6oFCf05K8yij3PXiSCXPU/gykwFS
p/30aut+BZfXtldhS/H3QW4YrfnGdzL9DD/1p7vl9+3dtFEFcArpXLo1tfz//6mtuTzGeSMlNW1J
VAKMP9iZQeSywaD47/plYTfqpQIPMKjwFPWpuJqaklSIwre9LLWqvZ5a2Gun4pD2dPlloaxr2pfz
KoYktR0iRu0qbcqNwZVya8WnZPgjR4tBT6d1P9wu/4d82LQdusqLUMYitHIpYf7zYepMjH3GII1R
cxp5cRtfRDbZ33GBXdgHQWIQhMmvYK2hCUQIOnnZ5oasnCb1XydDhDdWw6mlwKa5SdacsPoXV7UL
GFvIQ7P8Oj0OW09Y6Vug9+4WGn0C0rUcdkUXEnw40hqu85e+NX5JbrQfQiF3jkIQcuoZDkR/yB32
lpEJtT8gX2AQD/HTcnaJj9DMymbrPgzqbUVmGaDA0dhzmJ3RjWY3tss0kf7AoZ7U6BVNOng/nT18
NZ9fdHqWNmJFhiSEbWtf7lhhQyXedJQq+Zj0GEbHh2BCf12BMPdisgLJVmUm4s+QEVN6HbucKg6G
CBm3OW3xfz/Mchp/fZblHMTYBMIKa87nn9GuzBRAIaEraMHXlUvALyPGf/8V+veGLWWstlznlp6T
YX6Uu/9ZK5UDeS7pVIiSQOsIm6QpvueWO54rIGKMBfXKQwdkngzIYlhmbYpCtiwNzE4VpVO30f30
rwtB4ZwASDnXCVrITKZHRjKAT8O8lPvW0Hcu2qp2ZVAmngOoeLBs7Gl8LyP6tC3x1lT5JdYXw5ec
68P0m9ooOuFXoLk3VNUK/CbZyengkpFEZI6wy36ntfSQo5j+HFqJ7nGaGhAcunGU/V3jJ915Gtto
q/JmWA2D8TqYqOp0Qru0PJqJWUvfbIPTzq15gMhsyTxOtkNKoWOmjX6wwWS1mv04Rvn8f6emxHIf
q4qMuQEdyVQNv4xK05HLXBuMmjamFZs4f1vPYFK0pZj2PQv1nDFm4ZErenAywvuQQe9Likx9k7ry
ESpCvyFljXxRq5WHTmi3VkrdkNXBBfGY7Nxhm+zcSWbXqTvfVItleY6Dc15PF1POWLBrk3RbVDx4
apH02SGk7xMHvPmAJRdgglcndNyLPuHuAJ/kNrCX+I7y0EenvnSjyz6jmyh6/06MZAmaY3zVozI/
FH4DsTFB1Fdp5DmZQDBOUdTwskd8n+ug8dWWOHX3zEth78WcX9AS108KHPGJrDzm6iBTQ1FqJ1k5
ABSNYNhwvFlHgwv7sab4DxxT7EZpBfyOQ/ZT6fi9wl1uZYahkd+Fucd1vnSjxn7Mh04Rio7c982Y
gujKnPvnWinjQC+bDNjfrR1Nxz5OjJ1P135hcoszaaSIpJKZnytebFsanWdSrKbFTYGGV6qRiVZC
Am7RnBmaxPsBtfORBUP+VOvYa+LJfzcEbOkoep22x7Ef285qKGu1Q2l9GZLxe1n38cmen13Ro0Yo
1rS2XvU2Cw8KkuvebOVlpCJtL8f68iPXXrjWvEOckktLx5ncXuSEHcSmf4QSHBzD7A/tQNI0bQzs
q0GLmQWVln7lVwflhP7RHJLuRDRpvuVKmEPNFvIqjivjanTJsQ/by7gmNDdaKF26qovLWZa/gty6
HDmzkZ2P1SGxqpvUmN+0ZoR6Z8ZQjVJebQsBQKpbBK1CmagG6OzlhCbTJ0amCQ6xRdMmHy38IEjO
28TZNHxCv6fek81yiFZE/qWMwzeJO/d70uuJ3SxAxwItnjFHG1ZJkmgwZZwpFKTI2TWCsMyB4Rd5
iuib+8uhVLe6U+CFM8Z8m3Hr5sgeNlYJLBAwqX8YGK+ElW6dSjSdJ2AFAUaXUwqRiLFokNKICvIf
ykPD0Ze51qe9WjHiX8yT8MaXKuLLXq2IqJnw3S/B7kRyxfVB7yziMfWnRmb9tmvUksH0mzR4crO1
EpWbHSQeVBda+pl6xGU3r40m4prsdgdjgLQvhmprzOEvUh7Euoz038oAep+K4K3wEzq+JWu8ABcT
N+T6Qo4HwxCKjQsDbB23FTmN/h0tkPfcH29CP3ggNYponu6ag2wnOMqboR8BSjU6gt7Zi43wyY74
E/0XRNbJoU2JXnUBP9kuS5/OOTrAJt2JiV8hGIkQmcxiW6bkq46DeG8aCnV7ZtOw0fmnkMQ0qLIr
RERiazbNPiXeBnpCT9Cpbd3QWyHPBB1bk0H4gG8HFRLxkY0UiGCwdTbcF777R06NXCVoYxZvQEk+
h/VbEas2QTtGoIgoacniTgCOouIxfhkERLMqV73G18MYraqYItLYJ/SqweVbFndj1nsiRWapKzh0
eIeW71J7K1uUj92CDhNhe3LuI6QT29zCYNDNyS39tgnrhQGLvQzpYvh4h2sHtzDS89AwX5qs3DR6
NR4svsdWN0a4IU1MKaS9Tuls7QK4klolCq+y7iCORWjxppOzQPAnN/SQNODE4B5FuDyBaFah4fqw
dt2kLisVH0kCIO6hTnII78ErLpKzHooL4QDtNku+HObJ7oq78Yne/pH8T2cN6n+N9zJeG1haB+DA
ENJ5nfVSPLMDvUwZ8joIFJDiRyaQNv8LZAwNiVhtYtu+Yih2GZsFabYxUlhBpHEcpZgDIqNeAya+
CqV4o5F/8nO56UL+GPqIS5oVgUyi8NeuwiDZN+G8gQ4F7vGQNbR9yqxzQDulLwHStblMjiZkLxHK
a7STBptq9Cdx/0J6vWGRvLgOn9bXt7VL2ynOEn3VKuPBb1D3ZVmWc8Os3ofG7VcN250dEsxFwBKf
1sVOlT4tAssYqj2tSUKN8wJGdGdfO238Bmz2ohr4qAgMJe3l/o8d9/sEUhm6UP6Jnl4YMbAG7rMg
jgxk+lGQ/B3qgi/YzB9ifd2ogIjpBU8/Vc6SSxBDkAyuAj1+c+fiLvKJDVA9V52Gn91oWA588/3a
UjdjZPK3ULKsR4f3JRn9o08M+1q3HBx9s/EuSwttXH3qWlni41zYmgNhHnoRn8JmQXrUr+Gcn+eW
wZtK/evEsG4DPaPx5kABrgrukiir4IQkW4GlgDysfRArckkklhXSv0nJsEFe0aXfqwHeB/M+6teO
i7bi5ux2tOeuZvbE5YpKIIXLzTP3X+YKm7WGwGtV5S12nYx5bEGWk44VYoruP15XfsHQq5CtqTDG
F25bZz/kTSL1kFc56v+6frfqVM033jqYuJRJfeDfSnhmvDyXLMIA7VnJfBumkAi0YBWZ/BikF10F
VftWLhzXevyDdRmBBLQqUmnj3/PAEB+7WnldtM67ZRCpNNmhAsnKH25k3QbmNDA0NqLaSl4EaWGq
z25tlEx4LQDr8lK6fB6LSm0dYkheJTfW1JGmncMhDLW/ycJGKqP0JQv5a8cIxnzSItpK9E0euNEO
0IwHh/PGIF+Zg4fRMf4kgNrzn6abgw2kcYcGUQCOfkxMPow/vsmGb1GTxZOys9OY1W8jF+ZVZDzp
oiH6F9o+VTkFY/8elOxYjZwuc3artEDNg6SekU7R7Zze/GOVOxjD/RqVNhtmkNxppX5UeXjnpsFd
5RjmOm3Y5R0Y9jHZlmvqsHctHm8zBRRlRqzrCFQSMGEB7sMj1SIoWXxaTfGtxzM9SlDHq0YXj1Vp
WCiKsKSUjriRpdpPA9ttNgFhvSiJRVzZmkP8GuBjCckt8gGH2HgaVh2aDxMRED+pzTmUkFcwM9lJ
GaXr9NcEV9A1hq927bebIiNIxMzY4bfKHWkGFQFXZIIDOB2KnZkEN3ZyLYoBmoMgGjud07uyEdez
lfWrslrwb9aVgHC1qTXirxMn/xXGE/R8lG+bqVZe4Yy/y6Te4wfEA9uHyXruWGx6XF2TPv63dliy
GkGXutmjEwiA82TxRqADXMdquPOT9r5mwwcqXjKeLGmYtPS4mEv8jlwFGDHfjnYPicCCQhw5T2Xn
uiuVoncJO/LiO7LgnMm4y3P5DIHA2PgYXBE2DqeSVCh0BYCvkGXbEAY3sPjWqFr9VV4aw6bv0RU4
o0u2ybaUQbWyhiXdmyitFQhVrFr8WEEVREAfn0TdMCuSyXsGT3iF/eUPhvkldwbfumwcZEXBcPz4
D/4u2aSGR2RtxOENbtrFBqizBviV7qmkf9tOBQiYgnkd6JM34mZdUaX/7ssA7sOQEjwAnBWNHLys
AnEuVv0VSoqD2+qdZwoNXX7h/mUEcxw0/z50WEzEy6wswV6Qavyoeetc6ll3HuZ6M1oNZsPwityl
l5qkTvbJBiV1b70wAGJqR0gUAyqXw6p8wsbxrEOZ9bDnEiwnnMUGsOvi7q0AMAhmngLQnZphw9G1
pitJlcPII9HASzFryFcYJq4sWbGe9SBfkyFEore7atsZ0bkZ35oAmfzoCd/DxvQfnQz/wMhi1INw
4A+RL0Q08kMSH5Q45ZvJLEMUxFr32GR7t3kufEQlmBeOqTmWSzQfYYrsqmWLB7mrjKc2m17d0I82
2RQ8E/F1P00c/mYeLnYCf6P5aFDJt+bnYnwx6Fq5r+0wIwA7YCqESnhWSPuXIG8VZHs/n2ASgMnq
5r92UvuQh2bCIrg02mCTYxskcGXDephldRqTQUPQDR+iiborUVb2ivwiQBEcYQ1qAd73lAqNEmEy
3Pe6rF40d2y3vn/dODiw0znk8mwFV3EHgglJq+m16W3W177HVeI91RZMps+BauKi4JA5qb6xdhR8
d0lnYF+u34Cn8sqkxbMwa9ZGo8F8ipyHsgU7wOuHOXx4cwa4wb1l5VuDrs8SfQMDfRPZV10U3DUt
LpBiylYhoGtwxXSGsDRtJUHiGGjju5Z+7Drr/pSYKy57N3yX0zlreP98HbC8ZDdjCTyBpGZvszDa
CpZwQv9ND4mg85W+w86BcCpNSY7NkISwTiPdfQpcQejxYteY+A25zj4y7rvIU0LaXTqjWUYY1Cyo
e9yyPrQuvudKpm8DbiaBkB06dUxVhciBWTzRWAtBXcapu3J5Nq7opR8zHiM5x619Eh81vEYgc8O5
onU82voSDcsxFcWHbq4xIsXxrd6kL8rgDHUmcZ9nmhdWOQHFVJVwG1WAlXAadkH5HogBQaKR3Oq9
HD13/m1W1V+jiLStkWH3mYhOsq3c4lUOEoYVJP5pjNLnHOLiMI7s7WBPp3LjmpO1GUhwX+ulCg7j
YNRbuKf6VkXsaGzoKxopDCoL8zVDchIiVDhKp4bzFtUkKRGhluVBt9Ynlw6AfpNUJUYLxvQe7Kdj
wzwXuXz6f0g6jyW3kSyKflFGwJstCdCT5R03iCqVBCS8S7ivn4OeXXePRiqRQOZ715JvVQ37wSpI
RYfNl83BhM01tGQfZyYZYo5d77rpn762TsS1s2sxagcsjX1YjPe6VjkANRulmIddMQD/I7pOwWj/
NHGCYaNu8DJ5lOcAetMzkZVB41g2hdOU7iXtAZ/mcK4M4zQqEiLn6Qd95JoZjsMEs/JO1430ICY3
8CMXP1UWXwe21I0xkwM+Nhimyen6jJac+FbNo0N2mQ/6Yib/169FxhNezg/fYZujBRt7URzf9FR7
B1U7OXpBh1u8AOS4/Rb/wOecFietBYzAE0ZWmZ/sDZn9KRoeejjjjc8nvVHanzEiun02S2tnVPZr
OclfmsShGRf/YokBYpGEb5wNq1nDYvIp9+NS/7IJPdSZQZw6nd+rA4IRse0/+YX4ibIM01T+GuWx
tumIENg6DU9ERZTATKU4NYCC/d1+cuIkpnxREKPq1tc+7uBy+KpdwgUz138Ryh9xEHFANM45SYgG
UmPHPDLDyRAX3qpC0TkKUeDHPXKQmROLHXo1NeA407pf4iwi1sVKhiWIIadZkoWDg3Wn5GV/peuw
3caVe59ShLWy38Sks8NfJld6V8KqUVZAnyZ3xOAcvQKCbbHjgbekPopmnA81oWmodb8H36Eduizu
rUZcL4gImZx0vOOM0+jvKbaFrf9LE9DMPJMNKBfH7TAfAbV2kY5WhXrDf11PWFmmZQFCOwI6aQHJ
9d3ie3yQRfFB9nhAwka/o3uFWy6aOzazY9+Q3RPRhub69WfeJgYrYA7B6JWPMYFZO14QSpgs607P
cc8+yeCy6PqPIl4NjWNkrl0oWWARXICrFZOfPv1qE6FEOX2trcI/NzRrQAOHEXydDtse/+3jmXzE
wTsUy2LytadfTZYeHDvDOqVe5qZ9nmwTi6MfbZVN2y2oFgkw2iQuaexCwMHAxy3ZHUnSvrFMOnJE
m67jk3UIH9UMbJ2NZJ+u+qtbUhki3ejajiqoFfdv1vXrQhbgFCPTesrSXax6xM4bfbb/te7SbpI6
LQKbhunMnnFBk3S3H+ppPw8jXkXUhPbSPmU6P8cQATAJntIsQgDftPXInCmmfXrNl1TbDrpfngoj
tt5r3ye5O+ZccwlnHlrCmck2Sg58dxIF0ggQteD1a017TzuKgykYua3GddDQzIumJkdc6dGyovtX
yxo2ZVtoIMcfZIjwbZupe7N1wbfyH1xRVTc1beyJiEhqtVj+Nb/YJ2TWiJT2y1kXoQLFDkyDQqhK
iLfYaMi3MfxXgr6mbWTPP2nWPcbd8m4Mab5fmWi8psg1o6QtkM24N5fxC4gbgcgwL7xwNgGYBeXM
hYcDqnXXjPvixe9o+3SrrbP+j8u0ycsWc57zLEamW5k+IFaptpXs9HMz9zf/VTfZjEjDzrYA4YfR
amjya9RbXKESiSnlkrRwUUDoEqYIzJmsGf81sUIJ4RUHo+iDRGUke8kCcfvyUqCfpOZr/s5yzj0t
xlSd+ASuNsVPmlPllqBsFzpopBjMk2dNJYOLfG5qfufB4gyZsn1qqnGf+LDZZvpPWZTrOQ2JmK7o
A3+sCjrU6+u4piZaM6VEDEjxqnTXZw8yPI7/LIk/Mw7btGjW8Xw2iR91O3nKRHTv2D6PEbSNJThl
p4pMyLFVT1yY92iFJDLKVlg2bJZEq6VUhQ229H7q8nvpGJZLf7mPdfTEZN9v8EGfCG91d0q+orHZ
U6Yy0iM7IFzLHa4vRi0PnDj6Ls3mbNnZuMmtih4waqg2vdpbpQSRdJ1tK8wrS9Vbqc0j9wutIewg
G5bK2JAIB1gu8fclLlm/i8FGahpnVwq5i224GDelerTXnwDO3p0YzpTHBH184p44IMnsiUEDKVFF
NP9rERc5QErjElzD4qVzqzVxtOo1uVT/oUcz7Pv41yf2WbP6J0vLGb/ysE5Yr2gyHJ2u2bAJDcl4
rwjB2/LvM1gBcbtyDj3IPT2zHk2xPIF50sRdxd/EmMw0qkTHshQPU+E+1jqOqULHsCv06jJWsgWG
2WIEWsfsYCn5qpcp9GKybvUo/Rklyd5dGl9baoBM6CXu6cd+ss7FOFhXmLnrwnaBqiM71n6WnWLh
oSyOr+W0dgosgd1G7d7UolvpiyXoPEQQZvSkJZWxYR7K+Tn3qVpPne6h1crhwC2JhMj1JgjQ9OjR
J7XP40+erxxn8qKzxTeklzVdQwsHJSYI7VMmwPzX85tfaUueXp0zH7sqos4Sj1bX0fvkuc+cYT9N
TtHr9Iq3kNLojLz1dGiZ2kv1m+bj1S0wnRbNHaTKuFlW9hNlww/4tXbwS8gZB2M3CglaADTqL/WJ
3d9uGR/rSKNdEknO1uejX4ovwiZYQcTOW9QfFs+RNrzhjgm3Jfkmrs/VZFbnnHGT/ArjlNX2gqF+
TYbT/rXrr9Z69bdRTrrrGpOvtEXUqNVbFELkJPXyrvLGvdoKO39tti62i3IDLzFdikHcCRofA9Ml
qUn0fYPoHK82lebvNjkPbkFUq2Py7gqGNpqksz0mODRarUcayofIYhnahGaHeR9Mk+h2qm6+iYnP
g37xjF3jmCDeuDv9hpwtYfJS1txtRpNuDXnRG3CwyVFvvZEBiBGhiJrb1QgBurFpEW4/tSMbph8H
pO+OoSmpDo5UPoW5HEb6xownUr/FOa3ydFtNXGdmZJONHlNyOKWUxbQgxmnil9s4gVtFe1Nzgk+s
UX5/NWYa9/jv5dpstLMaqtNZ6sB/tRdw8EashoQWt7ZBLbjluG8W3Vtask1GbwgdFLxQokYVyNol
8mWk1xwUTKDbJQC6I427Py0FhwFqRuJ+UlzT1IalT3MJUa/FArEnVFNb3P1oavghBHcqpZm5K75c
YgjRJKQ/TNnayR7biRD+TuuDceJN02395lrNLdfKfp9qqOMqh+S4BRtQmoNTsBi6G3zqV/7StC7G
wj0ZRvM7OWm+6wXRzDnuCfryaqCUpALoqJWzc2zjx84Xa9ttYM2LvW9oz1wVl4W26x06ksZznpQl
n2SCwtxDHlsi1APnC1CXliAdcKt9vZxa3d+n0p+ffas+ujonsTnN9J3oIGUzmU3hnEmWu0jc3GzN
6I0fiCLPd0Kzm13S5uCQZZXeLcKMt7Wbv2WrEJVawk+xjURRbEwCtbervy+w/Z307CuamaM9uX+U
E+0qv6CVcUl/UEk9T71FQznwFJdIezHxezA9P+sVhWtTfDa4OWRvVX/7YYTGCWn0vpOFVYTtvFZU
e5554YQMPbulpAIvmLgbcfUr3KWDP0H4AnptrRqP9uBl6bkzWYjU6Fhh0oed0ZCAIG1y5KbNUAB1
VokFV9Ij2nYL50TRLCnKzWlhGoEBKcbA89qT2Q/rhwxCZlfTLbf1vyaF3r5kUmsonN4KbT4Avb9T
MCNvRis/6ty5c0E4QeS3DzS+M1l2vGLOMvD5gOt6Nn3S5JGAfHU+KisE9EkjdIJJnHeZD1fkjYSP
DVYZts2VBmEyoXHxVRlngQNwosRjU8ZvufsnsrSNjzoHPhyVtVtY6OJsJoi19bwpJfGTkX/Rxgcv
jRYO01Ls01Q7WDHJYGWLoLh1xVM9kI8/dPwJ3pz8qeb2NpiN2HsaBEbZoSJDNkwlgVnChaninzCx
AWgi/Y41EO6S0Eleg8fcKQtyiqwx7EftI6Nec+cU3k9H5h+zDJv+IvlTJjI3twxYf2FsXx1DGGe/
9LmZsi7sXFoM5vmLal6GPYo1eUkA/Xy63qqxNxh0AG8rF7w2p8/Rf7H74dJ7p5oG6kDyZxuimBjk
K0ZCC0uhXoQ0szEMuG9LHPNMWHjbs7fG6V+qbBWORDYmW33thRylx8mJhBsGDyrUt+4xst6wGl3q
lq1TaytBkzulFR7ePUwRbdOT8EinhY47hYJU7TDOhMpoSjVHu8bCWw/syzJH92gT3BL2jJybykrB
q3GIdJZRBgmVaUFtiLeZoT32S5vwxSoPiRWH866517KlDq0JuITTG7/4QJPfXDQgudxqw+iMIb7H
vc4ho7wtTGiLbZoYvYnOW53qkMBevcBmn57oF4mRhGMFmVR39on5iDp6rdU49PCvFK8nY3QEF3+w
Ev2qmcanLFV9TkQ8bWrbfRZt85h31oDtw6VepU7Jvh4Xrja32I1aLULO4OOgX6kfCWo9nklr48Yk
Tucq/OWjaGdQ+/FuCz+l3tCmZpBm9saCzUlH7acFFjzok5cCTiJ9U4k6ccR9x3Em8YzZF90dg2nl
KqJqTZ6aprtnDY+qmb+pcm6I1CQad839dgoruiFmAo2id7bq0x3FDR8T0rLANO/U3osNRKt2hqU/
OEVsHyr8fG6zHBoyPk9z7/3pZf5qeNeC/+6wrsoK+CRx2aQM2osHbV9X7pGUoiZEbHHue1TVWb/X
4ZzwkYMxgxrtIGOT0Iq0ZzB2Mjl8RHdUczJ5lpN3dpw5uYpxefXH5tIXrtiPprS5pUsQZPnX7nXy
yQuSOlLHZWRdbjTHfE0tVelsNKTX8cpi9KKD0/T+NUkBEWzx00HegZsZXCceHo0D+ntt3ybOU+Qk
Oxowxx1AFwyDo5kIh1IW8JmyUUnkHdB1QGB7tuvGkYu6U3udaE3MYv6yI6QEPamt3n1Ud89uLi7+
NB+7VrNvwKIHpYPREG7zYXj5zETobHqT+7mbmZ7XlikpJmTjdf5W0/Wzp/rnrV8a/UyL60ZUFAyT
EPhrZeZZVjUxequqN5vui2b+UAvN2EiuHFmYX0k+DQcL2GlT4vN1FJXDeVV/ZzMOWwatGk7vWBD5
B4V2MEgv2FixA49Rjq+ZJy70j4X+5L2WPqSx15PtboE9EOzLM+0zBpGzRbZZk1x4vzhyUkj8yTOy
HQE6b2hlURI6dzQSgBBD9jIlrCo5DwsfDGI6hia9+usZxTt5j6TfyMo89pl65PKEVE5g05vIuzmq
xkxLsBBlmoQUe1ulbI4FTx0rCli2uQmkamTQp07iBPaUh7L656Hx2CetHbPGqj9OmjXUUWKJJ3ca
Gyt15/SrBMXyNmW9dUjj0PQguK0cWbZpCnSn3q63QBiQMD8rRDZbqzcfVN3f0QY/ooHB8UW1blnO
E1QYa3KbeL8aWeS6e89dEF+kqjtCNH6hx2BzcTTrrfnpa2RCAD/+w4V98YnROzADgTwayI1twyNm
KD+6k2mH9ZrWOkEMO2TgbgerdrblDBYA3cpF3Oxwz7+hm/V3XCDXJC7yHaGi3HuZ88jAdZ4M3tze
M1Bvc4DAUMADEhej+E3AbV2d7QV5IsOmt9RQ8zH99QtRpImVvuLjxdvXPyDbBwX6L5rAeSrLlZKG
qQxjCkPCvBnfUgYGaZEHukhqDy1sRHqlpm1tgHy1/kFjiN4sA1JXi9IUyIMmzPXaOuZEILnQ/lsQ
/AD9ys4bzF9JGwtPm7El6uhFwvkhCm+2S7VedcmEylvW22KacaqZ4ll2/oF6bcnVj6GfcsgEzpHN
j7I++8vmhSZ+MoEf7/Ye2BJGozV6amt6d/zUCDVpQaDL4Qqc9cX/m/zoVvzrlirdyKQ8+NNC+1+C
5t7eu0Os4M8lSEZE7o/FHkqYVWhOjNVzixRE5fzn0nnjrdsrbaq3EGCEDNJma5qfXdK9agogOsWr
sLEqaKMid7+ipiPOJflXVs30RZ7TEZ/ua9/M1imKje++i099BkmTV9N3Y5Lj7WbHqbkuwDWrYCgl
DxVQCKYqjct7nk5EmumVuU0662jOz4XoPhCo/Vb8+zYv9tRk1QcnJa/AMnWoKDSsnGwggjPxT3zr
w2Gq668cIcDRpJFiUzDCrb+HJf1sH8di7xjDxdVpbnasH90a9ymwX9faPRKSKg6inl+fpNlvY6ED
VlHC3dq90Ais8099i2u2wk2oEU3kd+dO1/bpIh/tKdECoYGUJ+4s6bwzCVBZTLWhCvKpFXGgQDlp
PrHLrbuwtSSeiaRo6H65xH5QjlFPka4YHmyDfUcGtClSEfYkdYe2IfbSbvvdOH5MzkzGrc5mppZ8
3/Y/5sh7rdfdWZqwmTgf6Jsy+xcofMxYXqC1Q3chs7WSKepdzUqI3/GP0l9oHdX+ROXq/tO9rXRH
7dkvxJmjinlPpu/kAXymXvcHqXK576orCakfg+c/ZQq4SMNOQlKVuV0I5tkmJp+Etb5wRUu6kacy
GHagLoiIdo/5t6M08g/8kw7qEq2sCGsygTTp1skL0BV4TpIJ0gB+4MgWy8rTrp6CyPG340xcYJKU
IblZvEejRaZxe8y0HCwcZtPptFChXtxQPp3tNbqa6BSHmY/h7hfzM02WM26ycVNR+xZMjvfkjszR
tqGBWY6wh75Jzw/6Jni/JOT3geM2+Ypra1J43Mh1KhK1X8T8B7lHb2fo3eiU3ZEL4aeeOlhdga9u
Rt+beQBS8YRMW83supwvfo7L350NjmugR7qw2xCO+0RgKQladoW3oKVwnr6o11wfbCiJEl4ucp5i
SuNtpQDQPLNjpKHczHMuGBlQzI711qQye0uG6R+nqHaonYEEUAAFpt7bQeMv/CqTfCUNlHO0sIPI
btjzRWi7LvVRg/X5F4HRHs8XAeo9SStmafPKNDnUbMd1qqGppd+JqAyPXBAXnRsrNFO0MfHkZG8j
VDg4ln5nPxK95L5yeAFHlZ98pEXh1MIbyVJ7L2TU7Lj9N/PEWd20UDFEtxRkFGYPWmS+c/7ue50M
3ayc77XpZ+ixFjdAAVjzeHKejzZaWEMD7M1L73kwq3kfoRhhM+1mQF8HYYGqUohEQDqMWPazSlz2
3IVHq/ZujGY9fEHu7zqf0lynIaW5ZWIb/TcsxEQGyCZYenw05nvTUbQmJE1Fc85OtKrgz109eqdm
/KSB3tzyXPEmg45sas25imjRwtjVknAS+vqHAY53X2ZuUxNKLmGV2/RaYqAl+rhEkoSgcNAlx4E3
b7txAb3vYK6dll9cf0CuxnS5w2zMsON58677VbVjkCMXc6FgLm+RU7VOdkCPykNvoKcsHe6SXgBA
WSjhWlLD9kRB3fyJ8gGWLD2YiJtAkk2ml9Hn23gyQYoTLvuI5NUCnDBykPw4NltS1Hu8TXy3sSr/
miL+GE3vbxGxEuk99FSTUn6DWCZA8fvlwC9MGoCK9MTOSc1PK6+cMJvbcMS2BQOvRdvKQz9WkMkS
Snhw7iyT8kd0TTmpAJRq8/nFVkVQSEK6WIbVbmeXA6pEh0Js6q6jNc4f5QvyW9HIgzR4ByOPY2aY
M6aa6iFPVLGFD7PBEurn3KjAe3hrE6IF0GdAq7ZDdOvL5tONUWzEmQFpUKNgYw1MEXzwaB5h3uZN
g0B2Z8BKbnSzsUJSrfmpbVeG9Wge2hEk0YD3pRyYxuX1qPTkyHtPqeJQ01KSJPbfMe0Og5nBrHcd
PtvlA6hF36ry280B1MaBXvHKkXzLNVWgRebuhlYne5DowiV1zNPE8ViZUDckIhETI007ICoAumh8
MFi/NpprAjew8XN0M/nbbnM00WewpKmtjBTA5WrJSLh5zzzmDHqA8xsHoRVq3rLe2H31WMjs0if2
fG4F2YhFjMbBRJNVViLICq7VrIUZQ+8iCBlTgLt2hRrFWPYAbkjPZJ8fS71a51mU2P0exXyy9Vu0
cWweO8j/9II2uvCzM2KG6ID/5sVRPkXjOQKZkXSqciAjcOhk+8Atr2/SguQnBCqkOOSs0jaBgxlD
9a40VbQzYiAoZ8wCXNYs42bzIdCu8vmDXlRG90tw2x3v0EBDx6wFMdo6mxi9UnEITBvyFTWE4Kbc
OnF1TaZU3xQNQoXeoNNoQkwQ6sp4mKPrGJETLpMBs6qWChQNlH67aDpQKnQHnBNdUJJylyPCKgQp
rrpihwWu+jRMOsFzesOCfAVSPDip1Gsh/WnbikmEIwQRoLXXDVgPpGohRhguzooMdGTSgddN7ckW
2lPbZe3V8om7T2KWQAPOH2n6p0GqeeWRzKl7XXfEdsW7bN8XdwS21UCmnXp6bSRLB3FSfIzu9GgN
VLZPSJ0Ivu9ZQ8wDevpnw0DOILlI906XDdwJjOGkt5CyMalsPXo+Co/FcNZ72jKpL2z9nzUBTNGt
PSI4nDRz3KFgJQp4qYMhyneaBKlIyhY8qBpOQvgDM7LqKTXxma50UNZp4PfDRcZOwbTwSjfXJef8
N5R4XeAebTXCSGCBy8jh8KrhoPk4lon6ylk/2EnQ4Tqw2JssQ4GG0v0t67KPHrPTFpOFFmRljCTI
o0Wa/KnY9mE0wKEZdJO9cClu1byjHqtfe66RWa2Ar52v0iO9+nWK5SmOJrJl1sLZalyL1hZ/O+Fd
+G+8iXzslmTf99u0bF55HBdcpEA5Fa0wXFcOoor2x+3mLy966B32rrbAOVsuD2Ub+yCB8LrUgtao
q8icTF7xd+j7vIEGyNkskkQHUJGiJ3qGj5WwMxZL/i3Hx5HPPX2IFUbR3NdAuuW01s4rZpgIIrqI
GoHMrTgLUX/FCcL9tcsWsJwJkIsUairn7wBcU45vopMHahbbcJmQO0S51Z9qJ4k2LTS2GFoUCb5Z
BrSuaaVFDGpMHydIkFjeXCdPgw5ZbYNbmxvd2Nl9bVNFQF9QpZt9mE/cKw62MhQT3lPnIucohI0r
tJBMupTfDU2xlryJg9lWvDtm8RehNS7GTP4Bh3v1EOgrxHpXV9Q0ubqfrHn/aHhAyQPxtzXUggV3
qrVQUisKAIo9QDRvRaK/9gnCT2XRS5AX9pMnU2jWtLuiFpNbnbxKlh0gX2MCfLIBaw2z29PYxqhB
nw5VheOwTx31LKGFDnSofOe+/es6xjYp7TMNbz9lnnaBAUXNgoA9h6jJAHH0Nz98e5rQoW9Y7VFE
GDa5OPq/tlbJJZfF3YmAH12UbejGpuVR8/OwPYN9eA91Lh+TAeTMk4T8a172Gc0oiYeioB5KfJsR
7SK9z12W5itdSwFkktr2q5OUN0wS/6QBOmMTR/A9eFyBNnFfJeLncBTjaRG1v187NYe+lbdGFm/T
ojVHxXA7OuI36fRi+1+KFhZWEAFZ30eiPc+g0cCvmveA+c4+lzhbiSB1DpZ1JMJwQPMIVTkYw3CO
u3KvLQmxYsC9hA1jByUmh0iKZ2lnqJiqId2jjuEEwW24q1PnwXbocPovf2OgzuDBVP3DiAApwIn0
1mNqgPFHYaWttR5oJUJOrXTXt87rf7+BYasb2LwfYFWdz0nLjwE5uKPUfjwSY1GHS08fS4LrLBQM
t4sXObc1G7zKO4RyHo33hg07W0iBvKkH5S3VgJ2JH61quG27ybplWWc8+ZFxHApFESIk5G4y5my3
OB+Za5Exp6+Vdq5YVf5oOTxQtgiVlkNko5wK9tgVA3K7/WxXbohaIxi6EjSlJm8wZkcqPa07FiYn
adGWDv0ywESu+RHPhh1iSUJDx84Gi9iGaP1T/BLLEtQy2v+XPFdTXbp1+a0Yo7nbJ/zS20jLLOoE
mZsNXSYH8GYQsezFLjQrzEkQ2s6DiZyhp1vdjy+9OYnX6lsgCg5RAUWn/yLXsuaWJbl3mJPxJQFF
2RuL6+6cljQzKTXjiEr0mmqRxhi2kHfT0IbrRwhpSNNzYXe5hfymZZLvJoSM5cTkRVVSrOFky1zM
SSkasVpqR2MtgiIRHOVVzyEXlQna/8n3iTpsApnD+eFf2KzSsY2Nt+dID7gWuqrnTsQfiwySQL/a
YPhPllTuoygHK7H0YtdULV7jdLhUmlCwLIB5defAJNTiYI8OJ0Q1LqFlpOVr4outrz+2/ci73fl3
mek0b6Txu1+2JmkU+tcwD9rOa+p3Rf/RjYQM0B/PpQCRKTZOrpT4Ti8EjQCekj4QM2K8W6738l99
UmN7/4gOKrcGLC/5Rs1FGQamRsM7DpPHmRDzteoxhpq+BVBK49+M/fe2VIwFhuJx6ck7CqMRaf6s
R9zmjLOfVPAcc1pp54mcUASmjNALO0emW9CHSZveZV5cS7FO5Evjnb0YuYhv1ofc1J2PsaOkHbfv
XyubPkXKJumYT5aJrEQjwmMzt7rx4Bvl32LtRgE1Rf4/FerWYk+QhIk9gPjbB7ewn3tJXV0Dgq8z
GZzcVfrIHaY/oGeyUW3QBFz3y4WWm+Kdn0y7gfXtDYNUsMXzPlsoWib1DXwfvBYynHNVMQQOmfle
KtfaTpkR85LxJTLs9De3w7tgPFKy1j0W2FIDQ0VdmBReHzpFH21ADKtzGcc7RKo1yOBowOdbr85o
DVuyKDtkYuoizBGTxCh2pZeA+ikvDc3qGYfC8M4EScKU2+I2cMrLaEBM01GcWjWgkHqjd8B60IaC
+je2xXiyPhsFc1qTSrepC9cPWL+L96Wzt64dVc8SCVyX1Nq+MWS+b9JBvCeFEfhUby0pGoJIg3PE
DwPLB4AjDuS5eC9Lxlav+nUGckk8Rh1jnXVECjOb4B/yrIuNmxSwRp126/1CPiQVepOh4nIYxyo+
FIQgPOaK/OgIWiaMF/FMgPxwFfj39vEk88AvL5mLCDzijr1kuNARjLJ9UPA+hFVconAXRhEYZvPs
LsbH0mU3vWzy3TA1WPvXt9TH/vyop+jgxn85IDZN4Po51v96pNKdO9R8i0L36I4mDe42DjyOrvYo
ycIBmvwy/co8OaYW5kPvfRaosmsdRlMri2YXFdbfupyaRyI3cP25lginkYB5a7CnZ5UySQ/n0Qc3
rXMtfQSEIaUk2+htlJ5Ao6aDTS9dpDnpM0KQi+7344aFRMNKP7zOpkXjfartpxbGlKSGrREL/R2n
lzrkhOtYDtHCiKQP2n8ZXtQZWtAqaDqKJYzm+btBwH4lm6U6aIO0wySFyB9a7UtaxM2saKJtD9lT
VrnGxki04uL2S85qQTuCl8XZ0cCNzhxEVwALGLH2qRyuPqtYLXyxhwJiObUgrjptOA8eytKezUc3
xGHkXTgYiOTbzgm82k73lHAZobkq2Xn1dpgbENLFXn35L+GutVO18xwCmVti+INMj0xmqjq5UFty
JMz8qxzex2GWj3Ex3JROAw1aGHSqjM/E9gwfvAxZS2ZTATMzyjWYY324UtkhvKoi/SUTyY42ilPa
N/WZt+/gtKo9dhbcgB354nGCAaSWbY4ffMUJUlrTl5kND0RUntiLKJnqCS6mt9vjJbqik+oOFZDk
GQD+nmYpT4EsLKQJq/Usu7eRMKG7eZ7wrYD/+tWPq+lvREPwuhb5Zzt39olyJCA45+rozXhFNTKR
Lr2ibz2KcI4W81Fk5ZdmcJPPhPleFu7sgz3LeJ/2ww30j+Z5b6520jdOs9W4l7JCAO6CLapEtmcx
EvyHfLPakkNFkaQjX7I0n4/NSPJ5PJXlg/bjLKS5g+HNl3iCIQKSgmYTODhqY0he2haG2ZTjk2WJ
7OQ2hHcVNiyX2YE3WmUuEAZgnEqjBiBxGJgw1GVYkDEk0xhfFYlCe1/heGX43hCipiiPKtPR3yUR
sL2v3ZusgNFosukxjbxjic3+vcywUeIAWK89XDVDnb4VJrHz/xXEdbSfIyRbcxUciL54HvorkEOy
LZL6ksAFbBwAj02JlTPr6COeK6c8LOZSn9PC+zMxNAVEs2Jq8VM/GH0qAYnDrAOk9tRQOaxxJH/+
IckUcwdrUaep7HtM32lwiLBdSX1L3OdPZ5LBqJLICmdAWHQnCdO5mT5RsYlNkd2OV4nwq7jr33Gd
b9TkgtuR+2779FGrtZqoTiqUeAzrLnutWijQTonwRYEC+urNQPT0qQ6n4k3llfhbCXmSbfrP9w3F
QCIQmRb9+CVmHrMoP2UeOV2q++iafKKTEsqD3LK/GrYKWBKXsWMu4kDg2+OtILJ8npGmVy+uEPaT
dCYwEoNPCI4UL9LAK+7djZ4wWj0jn97yUIP7LcicTF9taxoeLP4GTjM88O29xi1Akd4rZI8mwTy6
fWs51SmWFj8o4YIZQ+bd4sLuYucHllt/E3P3k3DX4g37SLAvfExT9jrQIHGyEaDhLlDw6K73CVkf
zAWaIrKfl89x/Se661k9okid4jyiPstZNKx+/J+QtHKcCoY2DSPHr2C/GRbcu+XoZbe4G35kvjAY
z8IPFXDn2arIl01bTC6uNO6IcI65qE5TPs6fFBWFALgLUFCakdnwkhg+ynw7646VD31b1Yc4qouL
ZoDK6y5tQTImorIe7GsFcPm0QL9dNGLNHIAaBZAYlzCGK9DocOMqUpJaekUQiDMHLtOfXGQ2ok24
U1GvcKHtn2ohk2MxYFmRJ0IjuSU7qqAWhrtNohOYbfTqk2U8QRVrUso1N/WRqJfPaO2gxtdT7Zuu
q3Yo3i5s+fyt1/INg4DzjevW4O+QNKJ8l3YdU67KIQM/gBMs6T/SeNEvOgm8ksmmyquCTdJi3a+b
LFxoDtWAJpTwjmkz+meTiF9MJRQZJvFz1dnOq0LWhFiLRhWjnAkQ8Jcz7+p3IRz3lCKZptxD8BFW
1yIaXvooIrMp4o3t1UgRnFXeF730QvyxbTSThoHgdm4LcRJ0lqI2dV0+ha6+5fPeYmB5KnS+Dtci
VSYlVLkEljnIEoD1f4ydWY7kSpqdt1K476zmPDS66sHd6XO4x5gxvBAx0jhPZpwWog1pY/qYKkl9
r4CWgLoFJCIy0sNJp5md/5zvxKl+M84MHbiU3sbKWrxthvNRmgqLyoQaR8ncSjcq4uSJT2jXyx61
Bs2csyf+wPoloAdzJ1is9QSelAYOaVv4DLlI6OIXFMcysz65L5jnIvunpj1tZFeGTia8daeefZt0
KdBAVAZeyQpSK917Svz4bCT0NnIubv9lAplYp0ZW7CFfg6ZLKMgNOizIFk3y1lg9Khq0doU7PXFc
07YOoa0N3en1GhoyOV8g0NtpWAwvXbNspoyzigVNDfjd4bngDrcv1kR5ylyZbzBIib+YwS3LCzKM
36pdLLndRmP0sMdnzcnrXj0SdxffnBBmi+mYYEdcdsHpunE0LA3sk2hv2+q6nuAuoefLE9Pr0ufh
T4vbQo7MyBBSCxtbRxG7oeUW+VGy2OntDFhygFH8e0nPPQaiSgeHIqP9rP8+MrEtxCnwyx+4iWKv
TLnJGLjoLkqZMLhdB+SR3VR0H4MPXgJ98+gb1aMV0aur9/Cl0ONR0vX42fU5TsESLR59digoeQvf
pZvMaJ8UVndSdWfe6xXuDSVJOAv8DhypeUZVTFGSqbPPk5MilRIQGDktbMYUDg5wgN+XrVU6kxOq
LJqKjwkf3YyTMRhnN9X4SGOfOlXpsLWAT99POu+dPgJlSzBGkX1bW6kq1y0Xfg3bf37Qkok8odgi
Q/WYBi+jPtnntMYfgTVVXPDdMarQKSoYZqGFwvCvdG4uNjqvfWoca+Vl0ZNo2wvPocDGvN0lHPIF
p5h17WoYWp3IRSzuCwwVYAJXRN4Djk2BdapzQO3YV9MR95SVVuEkHW0TYeTaOXPnnrs8O/T0ImpN
b921tKiu6+k4uan32eMGc9o3poPTV0G6eiFVgAJkq8veSUKhj+CHCFGcjUzrt037nDSFvIloV9gP
DX1aLKbIeRYurCpr3ftqgaFNpgRpSJBsIsR472UEQqlTTM4wLALjpZeyvNVrke3z0WgXO+atApz+
MHgUhc0jnqUGlfKmTU6+NYdQt/B+L/sY0z3C6jc+/IHhk8Y/iNdPu5PL4yPVjebSpEP37GGOomZu
cm57wY2iSWBWZnefJTGjZWCY60gU8a0WF0ctzV/KIS8/ksg8tjkwHH2M74wS0aR2aLNC/oiWg8p/
TSn6zUH9C13DMzydmgSTM7Pxu0P5P0GK8JYmnkeAc80kD/GHeX9cBmyWRAg8szpyFM128M55EGBw
qIlvRBWhhHYa9tJw94Ki3bAPnqdZZxeJ77I2/V2rqH+Lk8lg9mZfPEBtq2EhsLN+bSQ773ONCSOU
XcdK2xTD/+M38v+v+gIPI5Fr+SYcmiDQvb+CVjMVGGmFLDnp7cNoelctIEnCoNMG+LHORg/xlOX7
oNHam2vllkd1suNXawInvVeT3lwCyPhRGZpjat8YKZ7QKEFkSBQaftdBwCtn6wkPi3XEbAdlRBu1
XVyYzjXu+6Xbu3qGwtcRouD/NJvxu1XwFJhSuzzTzH30D9KxqruuoESrsLgPKFUoTszh3nzMlUdO
JkxgGnAqvQwQbiEzx5N7bQvywxaWs03h2fGN0EYqDHVwME2hf/R2PuJXxSKagw/eJ7zKozmZp9/f
6lpvXe53h24pvGI4etdm03jB6szUugrc25m8iYOJ/1zEuK8MAHB0A4SS08ipcCrjxutmP4S1mawB
4utXh/nU1rdLWoB989BMEG0nhZP49335b5/jv8ff1e3/vAO7f/4Hf/6s6gnVS8i//PGfj1XB//5j
+Tv/+3v+/Df+ufuuLu/Fd/dfftNN8tlWXfUj//pdf/rJ/Ov/enWbd/n+pz+EpUzkdKe+2+ke2EAu
f78Kfo/lO/9/v/i3798/5XGqv//xx2elSrn8tDipyj/+9aWlP92AbvNv//nH/+try2/5jz/++3/r
5Hfbfief4q9/6fu9k/x17+9U33l8lLEe6ci+/Ljhe/lK8Hc8K7R5YCz3qMijLOePv5VVK8U//rCD
v+s8AhzAuy7DKLoq//hbV6nfX3L/Dhdet3ULOguGC93643+9uD9dw/9zTf9WquK2SkrZ/eMP+l7/
gviFuLYUihiWBeMmgPho/Rm8ltK+QzgYU0kUZ7DhkS+2NWaLWStYHaNihEOd4gN/Nkd9LREQDvGE
/ccZT1Fv4Ldy3T37xOX8grNFgqKd4u7NKoS9s2s+HrlfHn0WW8/rFENo9DBwFnTgzs7BjqNrrLv3
UmEOrhzzF0GUR30pvRMm6UWBosnmolgNpUIYgEYyJAmaX3LX28XdOE8x3eUmFSyJOk/x8B75i+Nv
KN3V2GdvvlbDJxkQW08+/Yi3bIBdZsMtlhUkjrGoM+bppbMbsyctwtTQ0FBiVopsPPm9tg9+fJOR
HOVS8iCra2lLguelcfEDV6ziKDg4CaaVwML8GdTs/ycbbg98VbGn/4KsUnAUhmJwGj91YW34yT2q
HfPNqwBYvq0DSI+BEBjhmhAPbHPT1fN9rk83risuo1P8KsomwvyavRii582SL4g6i1dyIv6bwkUA
n0askNIrg9q6pEXjcchrxM688aaWTuq44XEZfZAWDzDMDGenBlyiWYQrJBbqjSZggMRVxVSTkVhu
iWiNgBxs3IGQalm6QN7MmYGdqA6mXBhYJIANlZT7hJlzCvtmU6BbURk0ILUX0c6eiAbpVgp1QpKQ
7f3prtcLWBnWfE4Em6RCfpUYfpiFaz/WHE8EwBXdgBkb0XYiWOtalXn2AGzz0U7JnMflZ5Kk7hrl
HxymwNoTYCRso4zoWQsIIde6GdsdvekRpo3enA9Boj9ZBYAlALk4/itjb3RgCwO4h/hTyYz0bgxi
rOu0ve4HezgS65a+MRM+ztYmm4zWdagkvjy/h4bupVTRloBJ8AgE48UQ6SMmpftCeveeIEKYA2F2
fX6fPuv3akbHJcHce9gsNFdxDTyWkNi7wwEWwLVi/GBRRdDxRCP+BzhOl6xnE7JWSoaTOg6foIWb
fUdmMDGjbVAbOBxzCq66XYnPUcqAyWlGJlrjt19hA3G2lt3e6tYIbHOBlNvEN0DuBG/AOeW6V9J4
on78WTCUXasoMUJyYXPJ+cnv2ApZY0NICQ0SekB+ACexHr144QWxfjYJzYCZ2ROryLk9Vzgc0Ayq
DVSM4FUsYE+4bBs7qzQCLgXWXhe/sNNm1ZYPzrqsm3TJxfqbJm15QX28xUEIhBNakoacgWvbZ/Pm
YJWEU5IDCcKTgWpcet0jJX8rZco7xQBrZzCalkbeMfKxPk2zZMfo9ntIRNl+RgtOi3rtGgHxS/K6
t9WgsV+OBg4iuH9WKpnDSo8AJ8khOgW1JHJlMmPTGS3WGtP6bohoL8+scduA+fOR7Keovh/nFoQC
dq2Uy7dxsYPsWj25c9ueAzYn+BVTcAIfbFi4Vpc4s/dj7OWrWjntToMrzuzfr8IITTablQlpJLPo
sLF3rhObWPRqfAE+JroG70oI7fely413ERT5Ipt90SlWbkrJERIYJG60AMeSFRzTQOtCM4qMdeq2
R+G7DBB6/Tq1zX0PA4ckFu4LJPCbJn0m5bXLWlJ/tSm+LFec+kZiTa+5XYsGG7XTY3qL00dTU/Vq
AUlgfLXkmiMwqBJb3y4DKF8SuyoDTMguTka7ImYcxXyMfB8LPsg36sVkzj5mbRrZVjVDfUlMJgRp
pJ2qftrySw4kHYxrOm4Dq+cuY+6Oqo03JZB9vWNZeM5xP0JvBCYbRO2mtMZ3FfkBpZceHvsqfm7E
fATrAPJFF/ejqixmQHECbIlkMRWnaX1ClqRjh2PPrNpk2/UlvqwmiEhdDyW+HWUex6g96ezsVzoP
acJF/krW6a3TDMXOKzGC5ImFAVGKI2FFBj8l7hbXMm5AD4AQsb1noyI+EFTC47PWIOvVxWF2tHUC
y7w1on3esK1rpXFDtae18fM+uTGKa+s2ZFx8snkTh/fWJxes2dA5og6XqI7pjznvr8R9dkBj2HkO
+kFvykPPaB0aAtXDU3wmyIxWk8L6HEpsr5Zzv0TydUgOm0QmxirL9TOBJeKXgYFwpH1U2Dw2Mf0g
XUpYonZgVzl0ppWBuk3V7zsrP9ItczR1tGVwmletZNk0nfRKFnnVcGSItPkScyB4GOSZJJc6yhRT
9WSSv0CQIk6L+5WuCoZtpeQFmNw19UiKmfPGlhH6znQ0bIi6l24JwBryzYpHhB+2oIegiwWereLK
x8HfjZH1I2365pVmvFIYStIS4T/u6ruEglWjgRAaWGm0jiF8sPHZZTAGNzK2fPz4rNwOfmwe9C8J
gDGwQOQhCXcUa10T+LdTyn9TUTAW0MVm8bQ0PAQRlvDjKv0k6tdBjVD+nD11XMGuYK7ckTPaeMpS
GzVDspZpvbAZnnQD6SqBTETfQHIvqpJwj9Y3W8fAJx8lO1nEHSErUvrcrAYiIQiT7s4cKIgcmbxW
8W3cpDTwVDgZ1ZMNKXdrCeo1PfFhOcTZo6bExkd4HgdeU2zt2sbilY3o9c7ZC7wndlmZlj5PEWrI
wBUQ7CNqnSQBmh87M+fdcnK04Ui9ex3ZZmKWo+91e4w6nLS9Q5v4OBQkBZ/Ney9MDg1adet14ixB
M05tGiBHY7GjDORQ99ILsxECdFVerBoPSSKNE0kqCKYReoUDWjxbDJatHfFMwrm47k2VrqfxOppK
0cGGSNKn4PEZy08VcQFK2bbMTG6zhjGiTHxmDJO3awRRW66EieiBwQsjVjvS0KlijieDMpOD1ntb
FiWciJSb7iPP/6U/+25OCmIY/H2ANWmF+h7RtnV2Yjo6kyH+1UaG2qaEWMIByz57mBSJHeG0TpPn
mT1QB5sdfloJ28TghSddyeax/MHI8QAjikSxNT3pHS3cA2TyVdbfJikFlMocuTj68DIPhR9amSUY
99fyhuwqUiKZptA2xARXB8O1KedjnHhaODgN0MaUz+VgK/1cjKm7t4yCALeZnuhKwyc/R+umFTWM
8WJgv5F760mU4P00u9/lbnKJ6bbDckIkBJyOi3pH2sqFUN50k0IFgldiIh6JGonNjK3gPoqytY3t
B85p/EuW+pPUf+kkdY6jB6CqXAYI0I5ytK3SkvVhJGKKTQd2Qek6R4NZBPVW9SNy7XiqW4ZYuaFF
Wz/Al6t4Bm9yOjxIbe9wFJJPGr60MT7biEYgLwySDEFxEC6w4xqv7SnVGLE1oE0upo2HWZPdVcPy
VBZUVSKNRNMVpuU1pgltPTZFtus2iCz5oVPtd0w3QEvLH3A1O8Ns+l5IPdp7XfRgEpcDcsVIQ3f3
lPyAb2qdZ11bBtOqvHUMk9wC/apEJuGL9vDvonw/O/lzVVJ3lwZRstJbJB5b73dBPMJbq5hWYBrg
ps2AFKwtvJoLpT1hdAVyUDPoxWJUCncvMHi80eK8921kOt06lSzuK+LDJzHw5Ig0Fn8DhuIxR9z3
qY2V7Mks4r+bzB55OjLXXZspj8chsCgdFQ7/jtd+ZnaCp2SehysDLzyHoKRSvlQMcbPPu5xGYnGa
oLOxIV7gaS6alu3i1xgYnqX1UbVDfBgCtdfMGvnRs3nukUNa0f+AVl6kIZ8Uhju9eKn0A4HQciu7
Cld82f7A2YTQAnwQUC7geXs0fxwDU4fXV9NKttnZjXn0ZYqIvJpQIKEZFWUBuzojFosN/wV5mui5
H+Hoqq5ah6s/SefHmMgqwi5mHMqTkXp5FyiyOxpJ5J0yu9rFJU0ajfVJLuyxMPHEMw6ncUELnu1U
ftDUyMs19lYzDnuriH6WfTaBzx9aLgXPGmRkpyLrVAmTFohgryx8x6g25ZaS8PtZ1tHeHKD0a0zM
he3/MiHzwqJxCQkAxWmo+eB59zAlQ0ktKsXCU2DdZtoPx/83jN4HEggEZniaW7V18YpTM43Tjm6P
HH70HkzFmbezAlxa7ooWUq+07HeNE3JIWcrBS2ObRJ99NYv43vLYz/ZtvjY68F7B/ONH4y7DT0eG
rXIRxZce9YodOHROvD18Y2OxH0x01qyxI3zrauhwzWSxSMxvea/tDVvLw0kZRwVoLGNqTw2HH+3S
mk9ZG2FixN4vB+KY2k2fqRS6G3YrqKFh0KPGgui4pzQEk62sr4JZAuBmsScZzxLcKpIdrxYjBb6t
njd9wlUWnvM9DjhSjSLgPTcI45oDSaIAwPUS70DOn4TEIcbUdqr1e2UEw8nhWBt3CsesV6+jopwP
Y5x+tejeOFYoSR898vHGpL34DjHvFCCq1dosRSjcRQ92KpZ3rSXVPvLtc1a5lzjw1DW3wJRhAlzX
PDDW/iNPQwykgpnlNENA8bNWY64Dt8Bz/M3QD0/RmJabrqNssXSBypgtps954lSc9np2al3Hxmo0
fk2ipfmlNy/kPLJTUcstbUn9Ldmb7tr0j5iUVowutMeBGyq0k5SZpTV+Kg9Ujm3cdq29ci6zkrT4
oNKt87iCTu0lPEGj4d7S9CdfVp9E3wdyvjxTmG5jlNhr+pyErdM+tDkfHp9hM2MDdgX5kzaDDNA6
9YttzMJSY+fgCF/AcqfKhYgdgKeRKaDP/JtGaxIWM+Wf+M8hm0U72jreNY4ZFn4jR9T71MaeHOnF
ts25qMWcrOAVXhU53w0IQZZEJz9aelWvzFLRLx9H6cmMdximOVkVJNXhpvNane4IfKM+xnYJcFPh
SaTSgt2tZRLgUf6DGwWEezDDspUj0Whkr7RE1Tgrce6kySOxKWsfS+vBJBEQL6BWDxA8Lv/s2PGU
AC7WwU2rDXzmZw+m0yW+ST2wC1XZl0wVgzOW3no9tJ6xTaimx6uoAW5pktm4kRNt1dBVqYcOiK5n
2U2TQPdaCjZRj5qD/hUDG9zibp9MkFOELGgP1FIyPR4mGCrBw3K5KC6QBNJ9aKW0pWq0CxSEx8CN
rhPmaWKob/S6PVnSvaZVQ3Nu5j1nBHswjlMEMlVE7EFYGTDBUiMkQxQSNfa2oiTRVFuUDvtnKzV/
BRM7qQnJplXsxXuCS+xJoOAxMSBSX29dLd77/Dc7wGujmRo72pLSlWnZbzUTDUPL46NSECkaUANO
C3lqZr2D7mmte+pUs3xpUmlAR+pD+zJDxAH6kaR74My5HkeH0d9qjr3XgugmdrufTqOkWM/xS8QD
x7dK7myvYGra30CfO+T9eCmG5alvz4pDEDHSPo1e4oRLnEQRKcBhIserl4d00k65CwswVzT3TIQc
xvGocl6yxrEduRMrZvtcgNHXgHtq/jdNvHi0Y1L1HPTgaSG6FHawy0mtbwIyuQxNelJ/GBDAqjDI
+w07wXzZdOae4/2Tmi+LT7vzC21jzwnreO/ducl47HhcbUDUF9u5ba4DG2AmCeyE6aeBJRvjERIa
FRpBSkmg4FeLWMw10YKLK417SQcysbLyI8sgEYgEBE2WGQ/lHR33lAZ46RszzK0gcVCVvrMPbOZj
ZeS/9sDGtoo1LiLaGXJIXPIO2NlJGp1AUG2jwOM6Be674xwGS70x5CX7q55cjiHs1JJjWhkLN2aT
zDXpaDAXquMTO7DEZ4ZLvhqu4E63vgoOUpxNgKW8oBdBhcHGAMj2yMvbpjpY2t72ORWPH/40BKwe
buhIB32Ue4mD1iqiIHtT4lIOBVNDZoA3+DmW3sDsyv3K2MTfVa6itExT5o6w9MvUiR8IibhNtPyr
AAeq9EYdHd/50WyPmZfP8NN4yYKMTeQctatOg5WAfTXajLUPgZymwK2t5KnIoYoWjOBqJsBx31x6
0QSrxgbC47vgNDD3equcBVZXzEmmLLv3mNqv5BwfrQy9kBKM/kr3wHrGWBcDQoYSbTUbm4gz+0F9
7UnDJmYdX0ufk1zd4DbvDWzlqQA91FJfGNr2Btg2nBRff0/HiMYOPjOw4NddO7H9Mx89DWviUPEA
aO18LQg67XPfPBEmL9bAb0liOuJANfnJ6YM7ArbG0Q6Gz+zWzMvyxWJT5Yp7CzlqU7eUTUIFeFBY
PNnfZwc1UdE18GQwffuglYsbgHqqVaADfOjieg7LLiMQ2T1DMFiaXHqaIfyKWL97GCj5WRY6Bv8B
8AmDSucFjUN9UvBGinbrQD7Sm+6XuQxW8a8otD2aSfh4uuLL88qHXps/bGUVxA54T6jdUOJX4551
izbaqdEW8iA+GXb4N3pAEWoCyEszX2oyMVWuEepkAhrGknvPH9bUB2prNWqhzU11hg20TIjpYvdg
9fgpnQuiJuoqlQF+Zuhwcx/4FLcceP1XXk674+JvTIMMH7CPlRUHIaPAg5W5X0wsNdHpBOxwMmsK
Z1kJY589wnCi45RZveGfDRtOnt5wN2dV/TlXPJASU0I/AgrDHuIri+d6HTQWvk+XxHStfgB1T5vB
BLydeM5uKKejPs4NbAUdiuNM92tMl5HeLA3TjkYNiXUTe9lJ1rnBFi/4mmIr7Gkc3DXD0ulCDz1j
ROReoQ93gAfMI59ykm2V/eIjL1yCyTtjCYaobLgqDPB5M/OliLNvjgUEvE66Oe9zeVdkwyvx9DcX
jR6gNK0O2jDsulQr9x19fWSce3KfPKmiSxqlTzGJanJnYmPxItDAX2IFXMbzP7xmeo1H4N+gRZ4y
91cvHbbvegIf20nOhUzuOmU1YW9C/Q6CksH+iNnJGtfUcqCT4WBk5GF+tPV3JPCWxZJZQaGTuOr7
DXSEJ3xRzNkHwiBR+6qEqdYzwaG46BCnLTtbxz1JJ6Mw7mqpfzXo9YW9wKxxM1TpTmrzGdP4vWij
7RhVz3gl802vMhgT8E9Gw9jHVRsfavxIlGGyOJSOyf3CxEeWw8nm3Xi0c2oqCwc084gm1buPOa8y
pwOAnG2Dq0t0b8XocH7wmA9XASebwjgOFi6iaYiOLKc8GQYS4FmSZFsg5frUPvd6adC1wvbWMJM7
rXTvnCw7ROVyfR2Twkl3vCBQzGt/LvKNCfxjTMRNBjUAUxRLBY+TtYN4BDQ0BKV25z+Q1FWLuvbu
QwsajOmNWrMTSbUVFp+dg38Tnk7M+/8wNAsG2brNjWFfm5z+2Ylayt5lSDdV5vjAUppLt3Qex9/L
82dufujxDtuhIM9hcSBFdzk4RnsyWbMMK7hWmfmBweJx0CkZ7ZfCCf5zOodkeuKaK/pAcP4w7aWb
oq8eZEkFJ13jPaCsSy72Qw7FXsYIHnrxk/tTtkZPoL1swS/ETX5OfH7VQeIZKPSrN9Oj2wc+jD/d
XGcYGfcp6we2DPlQmmAVUNZ21gR8hndesyaB1SYLDlNwdW3cWoLo0NaumKeqCn0qZnPTIPyu+pWB
MnDqWr889ezVx3T2ETKn25Tx3xBIqlb04mmOdO/eL+17UBxxmJvytkEkP+YJ5hJVkLWB1n8JCsLJ
mu+9mvqobmgXIRwibsoSZFvhMxDpu/R1wCvfODseLDH1p5V1Knwukz49th5xkMhBCHF7FW063oxO
6Xt3EA9RQwdQ0DpXD4wVFin7rGx1O3bKDQOzwwSB1S0qgnQXv6L4YyKqIjREZg0qGz/I3PxUBjZm
Si33RTQ8gwPGzWx9+2W/hZLK629wbsxKXOI0x007pwdmTcZ5HuUr/P+bjPh8iN/+Df/pmdQiGxVy
X2Za7NE0DBRPpnYgpSnYMGkNEVDxZTVeuw6hpnCGXY1/PixSqtSQTB/HMhC39cgjZmRF3yNqY9Ka
ILV40X2jjYxqqo2jA3yZs1PMoY0BrIv7MSucTQcGJRRJtGE2avsI4Hkew7AObABgPq4mIKubGAMP
aWumTk92rr1PjDwMVXxrEU2wk4U3Z207jDh2uj7gT7fYU9X5C/WLDXHqTFHhOPsK/ZbK3FXD/doz
7fp4MKkePGkZe7nKGo4lCBiyTIBb6mTZG9lYcX14UTBiVgPL24bF6LanmoP3rLJeU3X2cPE5QhV3
dTGUZC34uzGDXysn6u/44sab3PtcabSiy5iFW9aQeRpArZlElzS0n1JV74G+tO72MwnrKkC+gwNj
Y7bkSGU/RbokPzikPhCDBDCC6IEmuuYnuC6CG/lk7rSY3lPdG7urATjTmpN0k4OCCANDsWPrIPQh
IYd9W8uNvsJPWq5qlwntPDT9wXKy94D9u1G0O8ICYzgiyqs+ee8dF2clqzdHg/TZRFrHbIhB1Y8S
erJgO9D9/jlVtEenhgKaZ1U7ttvnxklK7nynIBqAq5J38WAn1l46AZi3gN+EtUrbaNEiJxQ8AzN9
LzBg7W0G9Up5EFKj5BLRMZf40aPh+M9O3JyNlqrh1kyvzM9WSsXFvXT0S4Fx/9yOw5Fnfrvxe8OB
LO6/l+7gnF27vKlscS24prDr6TB0h/ilkfQoNKD3MdQfcNZfislHTNe6M8fL5JDESCD4AV8Hgzu4
Jc7UUERA1pymvTT3yMOwpAyGdYe/4MuuGpN7tbwKXlbF/U8Usz3iDecT7p4DARDPXcosvLd4KFCp
LEYEUZJ+lklrhj6B4BU92KgFRvKATwO0DozLzYAtkM83vmUmpQcntw+ls5QrBxB483vGFc+BxM8n
RiQ3Cl9MhmjI3kRvyWZpJoedErFWFLhkI6ZJnJDZJrFK5yurzcyQSbS+5aG/NwzrbBIauyuE+A7u
WnEN4v6xxGK71bP0jc9CT1gywRuYREAM3WA3OneaQxLL4R6FgkLPq0nqgtHfc7+k+zoC8MDC2RIJ
WhubvMqZsHfuHdsQA8v01neWfskKMTNgezZZVBgUpXd1A/OFWWIQSkM/gwS+V4QsQgWoBi1iTo/l
RHitbqczRM2cQyupOl1EFu2pzd4ftdc24DnRMrUCO4BzmYPEnY6CfZsMbPYyg/aphI8SkfGfZJjf
ZISTZPCtNxqSFcWbGpu7uHzv1eyE80j/FSOdZIUi0h3Ib21G3t54bj5hTSf7HGwuhdewfiwJhae2
XgLuDCgQvwRZiXXyO0lXewDWEzvn+bvRbJ+RvKf0zeByOqCiYVuUyUizXPxKPYnykSq69Oj6V6hn
SMYgYTdimojqNl+lzlYstanes+y0Dqu+QtIT47SNqEdcZVrDQieis8naNfdZSHqOXS2jaXBZ4uSz
i8HrTm0EnuV1NBnUCcwju66JvpdRbmiD/8i8xt36+WuWefohbyyiL1n9QCiE8XYJxEEn/k+A2NkL
NDOQfBGUfHN6tFLDWPP6qNZtVkH12cbqsRTsZNnpwA/DfIrGqzsEGPSHzmWX3fVa2CcVGm5LxoLI
xLjKCvQ83XGKo+9W7YYspM+ZX3uaW2THZnDDccohPKeiCvGnIHLQQCW/OggUg+phbAxsrOpmTMKs
aCmNA6IGm15HN/LxkpppfsCV7BIfZaru7Bhh8lRJJYkoKwHCreadm3bk64W5Zyl0+iLUIXNsbDs+
Tc6dkjgN2zZjySmBYmu4FUnTl/NuFoImgUDp2zyOKbAPumPeasZupEMGfb7ea0P5OUJf47hL1C62
a/a9Km5D4TASn0rtCAYr21Y+NhsrX5wRNsqjSDlcl2X9SdTMITzbE6dfDEX91KEn21sDy8KqM6Zu
K5fZYyYgdNjsgL2C+5Oyg87lPEdt3CqyjechiySoODizyUitm+dM5Aiyb+kaw9GY7WW+9xHN3JNj
Nd9VjHgIxjnGzZhNd4EET9+fxJif2AJjIEjce9Ln332U4TKPjaMpj+Wc1mtA0xCFFx+CLJZwSB4X
V7/0vjD0jNsyek60JaKrtKNfUzRXTtLeNuog284/ShPJ2OrBKWRxUOOgGUmhGKBGzUgcmgIuaMuu
aBRsb0Bw9KmG/l8sOYGlBkeNFLstA/K4xiKOyETNB8+cZvoIKqzTRj7daMumJB/G81xqn3NZmaFH
Uz2/NUclBvycKrULl6A56Yfa5k4LBO/93M/HKYOH3xs8k0vDDrsmel8aKis53AwMyjZBz3A2K6YP
cATPPdm50AwocacGIazIHFLSogMjHUcT+qaldoGEIM8kT6276g5f9oh+Vx1nx052Y754RnqMOnVK
MqcnVUpuect9tO0ntwuZDsXr2OqeBavBxo9SppwWyZ3iplpPml0/ODMCcBaP6BzoyyN3QUZyVTLF
tBKyTnJwX+KCKWdeg7Xy53SfOhxq6hLnTIx9dTWqd/pbh02bk0Rg4lUcgph9VZe7G0B+kqRlXYaN
iaZ9H0Rd91A1T2OtncUszrZKSQDjJ4vr6wTCbKc09YNm1YRzVKMGW2y0aRHcUkj/VbQ2ZXjB8JQJ
sG02jo+GsQiZc7YuPtNzcgpcnIwjhBAvpuu0Jw9+aoT31tERaSRBQ5axWZ4aylem/peRR0CAIHSF
/sgtnhqJc8AfcfR25ayzHYtnbtIEtp8l/XvSx/eWkZxSIuOwXIwktHHXoATS05RvG0EXc9oGN0GF
QOnirRJxfTfImgEVGJkNJwUUliq9DSJt2hqM+6BpMRW0mEJqFTiuRquzFXPVfKNDpgpr6qDxTWxQ
i9sN5l9MFfdpmrHDtY0b09W2HvNyyGGA+4KEy4zRD34FcGRydigYRKsTMZ0MHkBG1ZwyNd/ELRwr
rLLe0REOEK4pv29Mh3hiM78nJFhIgYhQz4ozETbngsfQLsthPeT6A8SW4cwc9YCvEvaZS8ASSCNj
rHS+mU2q7ljqelDLCJsa++pIDmEn9WNmy1NcsX3AUbGMKcle+iQbCSqIjVdAvaiXj5BtoKhpuI6x
oidQG71f0dDBqYgAzTgaHXhx/lDX8c+kPAj8RW+GqUGreaRwkXBh/cgc3nBpfWpa+05jOVzZ0vof
7J3XjuRIlm2/iAXSSBrJV9c6lIfIfCFCZFJrza+/yzyr71TVdPVMPwwwuLgNdFaK8Ai6U9ixc/Ze
m6UyqZnqmMW7jugLCwJm7KBEGWj/aMwEczDgmKXmE5YI+XNbcxElrPd08q2zM/4sLJqolLygHVqN
SWpRTZs6JlkDTBQNjtADdlMdMLcWd34aQaRzOflxsUun7HHq+23ipZt0iD9Gq0GdHkXXskEXSr0K
hc/vV6bsD5UdvkSEIB6T+KL3QNGBM/Sr1AB3E0vrIhirQIGJjCORT1RtTW+vETl8t0F1MsHFsFZ4
43IwaSz7oBdamSw9nsaLooTbAQeflVeWz6Ji/55n9lNXdzugRwBm3YhxrDl468RA5tJ19SHIiIIs
80sPSY02ZVtuQ83BcG8SdZ9wDlwjFMeElN60BE0U6w9wCXi82Sk9ojJwtqFsjpXQkL1xkCtCleYV
wwFWX6IjUEQw1aVrH2ziyNozzO3AcEzJsWP16y3EdH5LPEmJK469D1E5ICUBcqKF1SkhV7alW6ui
fe8H4+LZ9PjD3NwJiTesl7T2rCEvVpkVPOfFsJbygHW73PZDhH6o0+FPy3IN28A4xYCyOjn269rl
VVFEUklqiktHvnvpYqNFSf9NVunBRgOM9Otz0nVtrWfjFjyKfygp3hy5sYKtQv3Sus1fgTK8dqgs
GzdA1p50T4gdN8L1M8RN8pUroCGOZP7yovHeAUJTOQmzB10P94DDSp67ZzZnmrUCDejsUMno1AfD
OQZaRRORXaJgUGdYMzQJQkiGSB54F0zKXctGfckUuk1Obg0XatT6FVOTOw00AS+ITo3LsMXtaI6n
+c4P4o8YsymtUbx5xUR1Hhsw8BIijHB+zqXj7SP8HnS7We/z0EM5yj5jWdMRWjVWpTiubBa6GNJK
wCxJ1mODJwN5suPCqQWU8SCQmM3hVO2dqdxN3A87w514fOjjoTUhNbD1RrehhlrOe1IX1GAzegWG
vOylcQ1ICiUtD1e6BjOH5OJ3GqQDHpBHUojXdhPKTTuHLrA8ZxcYlrnWOpZxyw8UghZ/re4d3Sm0
F1jW7p1SnKdq5No2rOo0a/F6ss84l++Jqg63szRMpLTsq5EzdGvyVQ9NaHYQb6Zn8oQI5qBGY8El
VhHuPlKJyHkvEzgkCJIPA33vrelXNptKMayakjltK4uTmAAJD1WTrDt9OQbjtz6an/Ct9lvbQO6N
6XNhYMvcYPbfxezGto5hEUkXMqssM/+sxqxQ+chl44KfKbtHtZwVWt5dSzWNtD1vMRhxvaL8e7BZ
v1c6LWhGD8TjeqF2yVHt7cweQZ+dfrTQnVe2hGg3ej4eZMq4pbBUXJndwoEzuLEYH69q6hwv13da
3T9knvNT/UMax+Mu6bsfo0JEBYUrDqEYXrwZdcgcgYLCALidYdYtSlKSUS+im0xYNFzMkoX5Aynt
vIWkjGDGeY8NSgT61fme6SMiOot8AKlUQW7oXeiPAwoekoXvY5ttGT3KeknUwRZ3dv9mxBBged6s
YKeAy/GNU1Ng4GkzGN4JoCfVKUvpbJnnCBKZ6TLIyFM4mgw+56mBtohaGlCS/hLhNVtUFfsvfN5A
QUkUQG1vbXrB3RKVwRkrSroZDOvqRyhcQauYAEcEEddTgSJUmPQW7E1C2Ux92VzKABcxSg8SaPJD
MsZHy5VPQa2v81leppbhAAmJhJ043T5EXLpD+8Gby0S5KSzdWFWau6VwdlBRpl8RIChRE8E7WhvL
JgMO6OK4dfPdQDTwIoH/u8BUoW10x9iNea9vzbi9StirKT1+wg5jtpxBh3MZf7Cqy3lAVCtoBM1x
AmK2cyr7ENsxM3MK0EVYe2IVMosaQSxt6r59shVxckL/vzEBuksXZ0BR1aB8+v4VDdYuYAM3NzmP
CBAiDL8xjDOs/SQZo9pXInhJo7x+8Hl3ygev0UWGOKwzynO9d+HrYlVqPYuAAYij8c31lDOf7JFa
bMi/Bt0cnLh8H3I7ITo8lECKJ29TDLnYlR0TZGYLnz484DV7cW9ZS1mdKWeRQsQYJAYTC6JN7Fvo
sdloMT9u/NlatUitKyYyn7HzaPXZ97ZNxdbGQTl32kPHGVQRNPOSzcu04l4X0t1FKTtbp0mXHlTj
NSFRFsumj3Ik20cmGrLa2ePVLTGr9yV2EI3YMshxIUe/gU4GGzNLH1nECFmRPdTnci/n8hA6/qId
47daGAOiHRJt4oqUecLZeLbGulyJtH1pIzYlKCPIkpUjYKJuWXSIyEpbPAB9wYLQv0AW1V47NFOO
153NiRGqKqRpvcvXTskD5no/et0J8AJ4alOIHfMK8nIafVj7OrOXwWSFk9U39hlfelqWezjeTayL
Zz+/ueDHBAnKvPJAwlKroTJgEaEisEqCzbNZLhvo1rshQD446siK2UCehpJJFLM77WDCi6IB6j3l
GiGJJTFYSUFUVj18IXhGEAYjcHJpmtISyvFiY/7C3ZIMZI7Y9+SurskAZqshrib6mYXRjERatFSG
DoYdqqo6R/RIZs2kJD442O9rlMdAS7iXJB2PzObJ1CK7DOLhe4utcuuYKLjQ+QLj7Fa+qVn3cVmJ
/ShsugC+yYMqb570vHut7U/IsLQvMLtuivQ9cQPVt6i2ZUJkh+fVh0gfaWMF09kYgw9DT4Bkk1bG
TuEjc0suH63bS3KvtkyIoA178ImKhF7NnLBsFrWOB0OgCk8MHgWZFN+6HrWsjySePFGbZ8n3IoQu
l+A0QL2H4LadJyDE4Bh43BSxVMlS+rgpW5hC8zNmZ0J8SI6iFX0ZWjfb4PS4GLqBYD13f8RDF25d
wTZ6npHBhMIjcUWrj3Jg9MUAHjs1KIApJ59JLyOyAjrVzYWSa6cQCacU83Y0+neTCUqI0ZBdNy9U
S2LHM9Bnloi4nuXZrBvCDEiWZpVL2atH6zBAktkZ81V0ym9kYmwG4lkSR9V/0sSy1yn2/tQA1ge0
6Z35t46a/51UV/kw5KBK+nlgKaG123XJx6z5yEm08Js9PpDuSrAUEp4aey4fSnbkCivvaJ6+SFO+
CSHuIrf6FmVV8pRIrNIT99i2SRiKGq/BgAWLtPF14LsbUZKkGkVevRli9OPexNSDcOnxzMYhZNsa
RfJMJCn5zllWbceoIFGEhdu3s31Fl2FVBPEuQSQ+Dg1XdeLgcKdPuWpnL9yxP8uxH6vuGAJUpGLt
RYMItzJ0EE+eW8Gt9c1oW5ljx/4GOyL9ThqwfSO44aGippJPNx/oIM9I33GNjFto4NzYc5ttggm4
J/sTrqpUIOyzBqXjRgc8Oo2zYitc0Er6kGSCrLU8orESMiSrPPxXhq23e0J+z1FC5zyxLPaKlc1m
lARwZAs0wqr5y69NfPwWQX2ap2+NNr2z0qRiKKjX53k4wBGcWUnx+kw+MKdma/nq/nBrYyGHvNzN
jMQzTQRHc8S3BBGSKNOpQJr0IQia3DZdRDfAhqRpx6BHrZJ2smkAsAM/s7QTdFKdc7plGJkqurn3
B+ZM1bbP2NyHHvlqwqu9/TBMG+aa3E0j4d52Gf90NfSIvXLq2nPlH8E520Pk3LW181oJgHCVJB+h
C9TOruHCieP4xQ/wRskxemJN4W9Q77edBjF3NLP1mId0M6WzhGW4FE1XHc07gwbTUhl/hqzMdrXq
KVnFk1u5M4qE7MvmIrXdNF3lhse2726aDDCTYMZy5SHOjHglouje0Qdon9L73mgppt1QLngUMC3p
XgxZ34+p3hxAgCarQC8/rQhTSew7T75W7WZJ1rQ+gKL2ZpCBhIZj01D5Y5aLPHfS7S+d1XsY6BRM
FcuLpYOPx3Kb0NIPsrPzZQFerFtJnCsjmC3leDFb/pllDEdtd/AtRIbpVCmvBUJeXQeoxSiWTVzF
Q6PY0JasD6UXHhKDrToyUcTGHvmsWTdki8oG/uOmeIlIolkQGNSt2mk0dvCLV5BzvAMpsQT7RpSi
zKKdpM8fB4Oluqso5xMbf4HX33eml+7yCeY2iqOMoetVn/d16jxkZogPH4pmrA372OcUC69YRyMq
ObwwTPuROu7aeNBYunpqRTBBp6BnHph7o45VUWeY303rSu80FuCqOhpaDKskYL1qyJe8xQR6fr4J
wU3QEmlPhPa4OzH5n0EswULFDFVNOHYVpLR8HpDmmqjF5ajU7TWqet0J8g3I10vhzDZDsb4/13ZK
+FjK1MbosXK5lX4WxnimAH8O6ui+LFHd6nSpAARA+SHjjfZxV9zDZTxbrYsqQEJ66IWzFcVTFuvT
apLaEev4FhMXNdSIrGGsvRCEEQEHUUCecVtaDuyIYsciVf3PGJv/1rP8JzP039mf/xcam238xn9v
bP6OK7r+kxFaff0vT7Np/SYpuXXCOyEMowHhX355mk3xG/ByJpdC8l/bNHAT/+5pNu3fsDkrw7Nh
uHieTYzQbJeVp5nvZ0t0mSgpJcMwoAf/jqfZMMRfPM3CxsvnSr6P9EzHdiz3z57mPgr1Pg9iUttR
xdVXvcWpPA8NTFvNvSakYvhyeM79GLgGe8MS2FMRYVL2fFTZAMvexka85XHAU9wzmgV31kUUJNrR
wLIc6rGoNaFflmQPfTiMeqHCXegAb2qytomzexJx8DDaYufG7f2g1QSToX5ZOMyrAPw0d5nGQFJn
optzVI6o3ZVtKpU+8tOwQQXqFfoRnTa3/f3A2AwSURYtfaT/2gi2CfI8tXHIS/V0cEFTg4oXUB0X
MksOnmyu6AcRhQdo6lNG/6j8vSv4arJ8aZGuq1qDp7GO64Fv4vNjAQFv7ar/Fvf+FSnFAX/VGtbT
B0IQIAs64xUDwNE69nH5hvwVZ5HQvqB/iFwwK7qAZm9bdc4HNT/eDm1ibcV3Rx0edYwN+VbNgEYi
Rgfkh1TSLi3+pVFFzrKyeJab0zbKh5+xUwdbXAi3N8bKSR830F4dwoIXfQeawnOGo0xBxAP8edJx
YIw21RN4cwgmNT5cPH40nhE7kzywCHRPERvxgAl+MtqQH/ZosGSo41du6JHm44L4yY/b56JL8ldK
nlODy5FnffsAjn03+pwy2iftWrdKJNJU5sYba26w0cNm2HXOm+ST1GIL4RxKuR75ErS3EbVOvyw3
Pc4+I8UvVTKSq1ystKNNA3sWe8R87XosccjChtp2fpAyaZrcFZ+IKifcRwt9A9qBGQV5ytx2ujgM
CTa3M6FXHKCDsIcAh/pND1v2AIFZs8QOmwTO0UJ3zetkISMfe3j8taBkSCG4KxpGY2HCtKfikdiE
fCvUDGrMH+fM3GpKelUqQqHhed8DZCPwdfOtVuH7rAY13GAYitEi3t2uZd1zLjpSAuLH4Isl6uqt
6CZi1OKcTfWPuuMVmry4NFwti1zDWROsyaD5DBI+bjdB6+tHCHPILXDasUHhLpDcgmZNKKSlHWts
EOvEsx8ca37IFXE/LakcuznfQPbCgKdOvVTc8cr+TqFNJWowljZeBpi8WF1X6l6tKvuSSaB5DMLU
nxkENGiB5pPRdVvimxHyxpwENnLXoo0+mNWDKhyOfgYnPfavTSavQTI/BYN1GAdnPzccoD5ly5TA
XWZg+DMMSRsvMhxCPXAI9wMywcjnDaUhDxFgpg4yhoSPFrrXhz7Laz7xSlZsOBTFuk7pSXZtvZ/I
Rly5kuBwdU2AQ7h087VxCDELEy8ikYs7t7XpCKGITdW9rvTAJlqw1Lu6OnxSkT+OnAGeBkRdjvxF
QLMf8VwDfaAF0dakA/kJnblQ16nw4p+1LWBxVulPnaATC7fTnQEtcnV7GhGA8pz13bXR4xhNpv4j
a8NHA6YEr+RJmYExoRHKNZtjURXfWjxwS7+KP4zQ5co06R45Q3UMIR7FWDsiRVnCYvdDs503tB+M
FenJkl0W76qu+5FLaCqM2F7zID/fLgyEJc3t4mEERIufFs1anTu8Cyrsh31Dgsugj7zHPpI84yLt
lT3Em22m7VaQ90kSW7HUXB5tOS5AAyWqmlZYW83IXsDKbhvUHFtmbzl02ubV7Egy1yZKYs8OvskA
P83AgrZGErBw7Hm8MNE/mc1bUWEYcpHVIt7xDvVom0f71+XutswHpMoLdcg0r7LynoBTJNralEF6
kwcheMDRNfz1VOOuYpQ6kfQhgGSY10hiuSPvFim3Xh1rPKJB0LMQKUXZWF/HXgKj2DB54iOX9Ac1
Z0vuWb8UVfCMR3jLOYJAKfjnmBzcqYu/Soe7xLHuza7b3U5niX4WaBa4uTKxDg0gM712jyKcy51a
Fuacs1aVo8stzuY5dcI9cuqPXw91dVNT/OlQqG7Lp6c+19tTkWfKRTQvGLWY8ToXd+Soq5Ejux06
likzZldhZmzeCA/vcHZy5pEBPw1a/4lJh4edS+OAehn3GlNXalTMSjwhO4aOVvJUMVuAhLrWTC53
3eU4Gg6WhqC3RMbTCOfd7KL1EHMpTepRMFIeshygFfGuZu5CB1PDq7i4DDWLd2eEH0YxEboN/wwD
2Yf6EsxyH7dby0LCJ0M6o1F4p+v36osRTbLrUMscs1zYQfbVHNBmGZEDzoSr0UwTc2FX/JVUK/qM
U5Q0+h9mILiSeofMem7Z7mZcz9Invdvqhf5oqEe3IXgRncSGC5k7GKcsgSHQTHWb5qUtL3IwPump
rEfBF6vDdDKukDm+TzjB+ZgdSbn8BkEQijiPKE83L3UzXSetWKovVm9/JsYF2MvVSJy9NJoTKr9V
r5a120HluEMWFSsSRR39jO5Jvd0Ra/yi13lzpLEUTk+UCFD0Jo6eZc/bozeMfkIdUO12a7vmlGao
7B0O4vYeUaSyqDIp9uEduR44xYDUklVIi8XQplcClXkr6pc2GdDRyCeJNgQU+PRZwGLJLHrhgfsO
A5RMlqCwEAMyDuHtZjz+tqx8iGpXWPrf27HE4eZMzK0M/VrGlbec1KUBKuB5cML31ORTdxI+YAw5
zBEYLOJDup0m9YFowGFAfPQXfWJd1zWdykfdbUl78CVW6obbjzqkX9aDXNWF/zXnfCx0T4jAkmyE
gTpmY/FmZby6VAsZnt9zKIf728nryGNfpBgQypqjuH3WqY0zdWR+pU7NBPVHRSasixmxCANbTgNz
XwT97fF2LPOsSivd+vB0HiScId/iWNQadjuO8ubW020yL3iDt1ui18vD7NX7vjZ2ds6wvDXVB1Tm
d6M0f33dmPI36Hfb9USEHqLZ4gQ72KXS5HvjBnnRi+rsRv6xC4DI15an5qvMSzm6JORLbm/t9o6z
iXVttvsDSFjaCOpUWFHw5cxsBdXNDcUoWlbIyIpx+Coz/qaRFKHxT6nO72gbOXggvuTX71T2ruj0
Xab6pvZIjggzCJ68d7fvlaif1WhwDG+ntGqaFyv0drf34cJh8fz27raYRw6KxRocrkl5Ug3Md9RH
3WiDhz0YbR8A/WVP74S4W55NJUUQE17/qiUFYHPn5Hfaz9sPtBrv5NrO/Xy7RSXYwHAgBaEqPohh
Qu0VwHtt7lAU/UBg/2Ym7CJcBHKMZuZN1nCwxA1SBNWfvQ3z7/Z0uF31wIl2fepuCExA3pchVNSR
GKgXUDDzAcYdKlr7w7TGdn07kNsX3j50ID4eI2AbpXB3KaCw3FZ+rk8qt6l8CwSSkKScN20IRWWi
NNcSRRnog61UhZTHs8TCG7ds2uzdDF5dhAa3Z6h67JWldtSt6DGuclbfKf2IO1ZpK8xx7oHL1QpK
fjgUZ+HC3aN34Xumj56KfkYC75reOzGJRMhouy5NT9ix7GOU+fSRMmtvM1uwkVQo5VG2agDCHEJr
2mFhm2lllkhXuWvpF7P1iJiyo35NSAzHQ9yiVBQJV8V0aV04jsGsrlB15d62ZXJuihUSqtuNFXvc
Yrj4KSgLW2dYB2whxWp2OwtGCYy2yzbqdm7UPoiATTwD+rALym4f2RA6RA8uAEnr7Z9v9+vs50+4
pu91pjz7sthb9L/YqDnXiBpGPSJDzT2g0le/Bc0XIbngJBYSTXv/4cOKXU1qf5f19l49uYhEfKXN
susZihQTEWXqWnaJYEpFstaqagc66ssIuTAt2uu3V7TuVVV+anWZ1L5jLPgpHofN9bLKQMTzcdzu
4dvToHXDeVkXwTPqP9yEAlumE7fQHHLASPZArJwdoa4sGOzVnrtlT4t+1CQvcIiHO79gs4BAmxmg
FSPqN+kFlTT9kNMuKlzNa3fmqT8G/nsZtzyTBiSBqSEOiEybFcOtn+gzDy0e52jgqo8Ev9TdfcSg
C0Lmr0JXvSWH1j0wWrFITF4H0JmLETlv2XMytF91cYgMCxQ2Z7NOWGO6KT+mo9J2s0PvvEsHbD9k
j1YTmLBQj3CHTQX5Dt5S/Sa2ow/138ChEscMntOmJCKRK9mfHDwVoGgN9yInub9d3rih2XvbS7pK
TPJpfFv+8+1W8Ttujd5NXjQv2E9x+OGrokN9Z4+dq8GJsVQhRNwj1VDOVoNbi9IavFNtHHHS77S4
Q6MQWPf/9yaD8lKM+XvjJgB0g7MqCWIP46BM5NHkULWwo5XVU+0PgmeJECogjHGUEkv7zPypdHnH
wpdI+bwrWxaAWphtVQ1UCuNriPYtd61+dMn4WEbCeRyS6f62gKsv0dC0IXW2k0Pss+dQXY2BbBGI
BA9Oo11BIH90bB3Uk6AibdU2g2ghcxTG8/gahc3tZ97e4K+X0i5pI+ywvjDpxD/lUlzUUYmxQNgf
IprELEyMr6An4HJfeX5qL+z40g8PntoSq69lTZ43oOD3mkkFVw98WV4ww74hk5hxr2xVZ6jCc/xm
z9332/f3eQBOEGItfzn2FVKpio/q135CaaoiJ1gTHTWQzzveWbAY6v61UNdrOPBUq7HWiMrYtRMD
QjGQ+WZaYh1yN8uU46ZjdCpC7VQUh7Znq4kGACY7m1VCRnj4OVJ/tqs7hKDsvPik58SEFCGGx1nV
G2prS8XqCirYxhsQVfSH2wa4MaeY1s3DrU5mPEYykJyxp1BxRpr52Ucn/I75Nvc4jer/xgpd4lte
c2Xcdr/VNO20wF8Ch2eWbHBfmZosFyGtiiDQSShR99CUTHSAsCPZ+XhnO4AocWzBANahT4UWVHaO
LmPTnZePVUs1HfPJum51cUZGPh3noDbrR3dst+ptqI1bJlXtSdQKUz1KENUUqZhv8fa+ZocF7nbh
3xont63bHxqKv8MI/wgfVF24P4JObWlTGeh0C3XLpWVIQ7D8A+h0iELDwqIKGRemZW9ZP6H5oSYb
M+szKUDSOfb6fwRh+f9cp9ewIK7+fav31I0/so+uDv5MsOQ1v9q98jcbF6vUdWE7rmNCrfxHu5eW
rokuw+N/Ak+41PmX39u9tv6b4Voe3Sbp4LMTHt/u93YvdEvLknwviAaWJwzX/XfavbbNd/rjdaQb
Fsdgm5LGMdhcQ1f42T9cR1Nph4HJ8GshGqr8MZGIwLDYQmuiBGcgEomEaE4UccD4qeeNwl8X3utY
DsiQajJXshIRMrnFa6umSlMgctpp3qfm16+hQRRRn8w8f30Gxl2TVktGiRd/qDFB6uSAFMwztTkW
S0QlH53TPAyIKWeNluhsEFKmWruNT7AvmSUVQbxBWcFwCX2UMkeehZuwMgEg2dHPXGdqDUrQTdpi
TXmAEcYcoX25Hwb4t0gYYg9R56FMoeaHBAnZASotM2qeG4LuFkCYIQrl49L2sd93E7Jj/97psovf
k1/WFQLb3vTNc6ILA7C90+Xb2LR3Wd6fxxw13ezld62PT5hWMB0lZkoG6ehdo1hHUIsg7465ibFs
hqmWRfSvopwxjGIAdoycPULJXJC+JOQiMuwzJSjLwRyyFC/ptaKTKpwvAx3Wwg0MnUyKEKdEayHy
ZhZE3pK3S7TioxuYNrtqN+3RnV4GdvEY4M9emD/TqNsUen1lhv0REqCxJddon4jkgZQnf2lgLKyI
R+o8iYLSiSBshBSqczPAGG6Cr7RDpdeFQ7HQh1EieguQ2k3PVjOc0vgCyo3+WG69QTpYRll46WsS
H1AxxjTZfzqOTlfGw+2j3fV1cUqi6oq6bN7kxnBtRqnASwkmP1/QnkGEGbC9iwVvdGjkvBm69pQY
81ft53eR1ezqlDb/jHhdBGtpIkwsMipYKd131EX+l9cxI27KkNQO5ypH80srRp2h11BtDN19jaz6
ffI0Ph6nvO+CkrS0sqvZtXPNZ2Ieznmd0Y6oXOsRfGy7qDsMAZnSNXl2d/KJd1yQ2Uing+o2GJzn
XCd6khKf3g3dxsK1GGAkA5181oFSgOiZqY7RjZFBMEO6kYjOHT5zXftuJG+CWK/N3M4vhmtqu1AQ
kOP7JKpY+wAlLaa1QzTR2Gzs8hE6t83GcJEELZP7XKqYi34rvJ7GgD4APGa0TrYgfSLruYKLw+6t
fjEn4XBRMz/GwlVODw7Qk8irns0YtNc0knsAXY6xsv0iu+Kq9z6aZPYppBKc3DF5TMP+RZgFkwxw
cVp9HcqTG6JOTz7tgbFkj7pxM4+nCA0llVZEM0rIc583r+zsFk5WvXiiXaUhcjuaeTuCHQMqkQzX
l9G/osAeaGfR+BfVU2NUPkao/tyCRKBl253YpDBEbj5yvHgLpyMNLlcCOg47dtN3o+7JsQc/YHrI
knxzO5qnCu57qtcbH3IadUjySYyKXHcVNBrDbb8DEDjw8dD2jt4Tgc2d1sVY+ktkPpO+C9zs0LUm
oV3B1DISNj7qHmKrmwnypmCIBvmzHTRQR/xhBaRhS5/wvUho0Kaj/ZkTPwnQgaZ0SrrnenIk993s
3RFsh3YrFzfqil304mgMlIYzqSc4aVaynd7QmqikXPJGLX8hG4qncUyRO5IlP8fha9iM8D3duFl7
dfeNTjJBWygra9wYWX9PpAQ2wKrf9ZBEaDOh5dE0niMTDnMLteUMRMH0omAdaagsrcE6a1YQ3hla
nezAx9A24/pjl3RsPZzzXorsNBxt7mNG/AtiJupxP6Bw5S+zN+2MDQ+sKwb1RdVqqz4cfhKLhuBt
YGxA8spTO4/gInwQK2a0J3PxEPjaGdQrOr1xJIQjvh/rTlvW7ojFaqACrjOY8SSJoQs65HXx0EkD
dSvno4A1sWrLn1M77rwqd/Cc084DsUjj0v3e6Pa3JAg+WHdOvhM9FCOlcDvQ7meTyIc5sdQ0fknq
tWltktly1qaekfNCYrumkzBPtiqAXcucyX3AQluyq6a/RcWY5PFpCQCFnwWt1N2HXYsxXepPuQfU
t4/QkfqF/moQaaBpwaVVXSkEGwuNLbfROM0e8/KSLI97iZ2CVrffAcL3H+ku0O6b36d4vBrIKRcg
KM3l2JFHlMfpWwTFFWcRFo1kohMiZihyfr+VSYVrnCcXijwkn7ZLPFfkTzThafa6uNMuPJQJrKui
k5UwzdGMeu8D9iunakZd5AKLoF+4TejD2FGH5LTEf1MidxVOkC7EmB/CehguZua4B5Mm8yLT3R2Q
JTrJLvmaTIUXAP9wrmRDeqelSmNEdbIyDIpmg0Fcj91dR3COTm2ghVgdOhNJD2opOpdBtuwfqLPv
MRjGhxBypI7UMA5ltKryBrl7kGKQ9H6yFFz0AlMYcc9+psZA+F2WY2oQP271hPp678CP7ogDSkh+
rOOXAvEIyqV726ezGLsPLfZQb8amGnmAYLr4LagYZ4mAPmrUzc9OCndlKvfMlNYpRcsicFlJHYTS
dml+RqQBrojHxHXfqszv7nHWZbbx2/mYgy3OjPHOG0Ev8tRa103+s2BssiAxV1t4kJQWGnyhrXB8
RKLklALeJH9rei86Ojz4ToJdHP7Elf8G5XMV9/Il0EyIVGZ/9r0MN1Z7KiYlz/BgJzBk+ub5yA5z
3enWsRwwXovT/y/Z/zvUee9fUudXP7q2+QzT9/zrjzW7etHv1Hn7N930iNUjmd0F3ij/o2JnSZfE
FTGNwxdl67zkHxU7r5GSatxFUGED/EHV8Y+K3flNoKP4VfwbvN7+dyp2wU//c8EOodelaue4ALbZ
Sgnyx4J9djBxmiwny85qN/QMBHF40gHTXMLJIdsAHakJbgkySHmePWykcepa6Evz/J4Ccm9m+CZi
0UQbL5VnEwv7zjLi8GRouDl0rxTr2x+dyE+2WPC+kjlo7mjvqnAv2a612dz/Ybv0Tzay5l/0JqhN
FcJfuDhpbSnpJvz5DTkDlbIWhMxrS+ddQ3h2RJftH+0S/LrXvZHSjXWANFhQZZh+vdbvT4C5hpM/
Jzp5icoGBvI0ar1T3GANJ6hmuvOr5tSGwH6n1LcAP9gkFM29sxRFCHUsqF1c97p7qj4xxFahLDbY
0odzFhUVMOVsGxKpfv+v36bzn98mImoE90JYhrTYbP35bRaoeSyefcXSKwdCgssKzMJYZF/oY2Oe
ZS08MpaoOmg0msKmhbAEhozhBeZz5zv1HVGIJzPPRpwe4c4ovekSWXr4RMP2FNvznUt7a9dlGgFw
DlMfAIQpltIRvWzqz3yYvk9nuqoxc8P51MEofhDEnFt7+KjBXZ/Z2o6ugX30JgZLFbPrsg+Mby2g
kpVJ52U3jAGGkDy/NJfYkZDVBg9KY6rFiDnMETlaC5wszY/lQJWhk4K8sjpLHuG+w0bEiPzW9FJu
0iY2Nrc/EhGMdZKG14VkaBJJh0zl2nVLYZbaPjGRqEd6Sa3f+uae2/GiTewytTbVUFtb6DiT/vdf
IqPZ/usT9dcIGa5HGitsiaHbQ/TQzb+cKDz1bLtkXDBdRVFbm2i40xIGjhb1ZMaAwMfziEg3Fuda
Qssz4nhmEMWmIYlicxdO43s2oVDiui0u1dQFG7ef9EcdYPgZH/RZizX6SuoawIOMATslxVZltqxZ
T1lqosY4OgnUASd109V/8dYMrrE/NI3UW+O6Ji3OkrYFeOMvt1o5lMPc4+VfprpZ7yyTDTVy+eyC
HNbfhpVhH52xdrYjhh/2mz7SmgCNA74lk31u05bLsgTlCGS08ugCMFcQ3CxE8SBQYFeuIwE4jaJJ
T542/VrKkP/986wN458cukO3QwpddStw3/759mEOklbVpKEKwomhVaPc91acIlthu0pK3bFUOQWw
bCKS/8rgaI/BsmQO+kvu+LeHwbP6P32CDg94Oi/4bUzUcX8+jGYcxrbTCWsY6srbtim7DmtKW2p8
6zkGdH/yPYHlVf1u0vNq2+TlaxipWbfrPCHLCWn2H9gvknGhfjfaof/rdwGen5XRS1eFL9VgRKJq
1UvOT9cM8zYjfuW/eiv/7BO1kL4YBKt4HuEmf3kruXQmUSJXRdk8reHc9sfWfGzSyGBGwR86dVPf
fjcXRb0jk4bdnLpG/uOXeeaZMcUURlUUudTdrBVpHRCsXR/z/0PZmfXGjaRR9hcR4BLcXnNVppSW
UpIl2S+ELMnctwhuwV8/Jzwv065GF+ahG4UG2laJZMS33Huu6NCeq/JfztH/9iKYqZiHikDwc/t/
vQgdDRsqLrzHUIp2jZUiO/OdEp72UkKUZURSgVQFnRXjvUG/EojftlX+y53lmDPgrw+J6sA1Bznv
ALrF//zdLas9sovvqZs7iH5rn374EUwtF0z0hnMehXSKgkPlLgTEHmV31k//8vicvwbAPDZh28yA
qVE4pcQ/Pgid1yQ4AcYtq8q/Rcfv7SxVtZccuRhLveQ2atWvoPDKI4OP9DZX8GO9+fpnJbPk3RMy
9uUS+Phi+nS6tecWq30dj+Xlf585/+VXJeyQ+aYfBpQ+QWhew/9nwIigymUivoDwwnCJrsELL9Jx
17OrzDtCAHZPzNpODKO4y+onptnZ+X//BH9+E//5sHhP+Kt9DL6UaH8f6CHdU9O7bgt+8sYRaf60
gE3NhP1SYl74ERSNu1UGg9yO6rsOwKEG2nJPPpw9K6qdu1CVzDQjGPpJE9t3Q6T45j0Xczty8n3M
Kct6n01AMQSPtpLhnrGuOLm+Aj/mH4Iubt/CCZ1korsFmSAXej2Rrcgu/dWFI0pg34pDW4bWJl+w
f/45hpdgULf/+9dgdMV/vbOhw61mFMb8Fmz/r6NrICodrDKIs5mdyla9N2MRHdIuD3dLnI/sZKV9
J8lf3gkdszv3CEcQQXGbE0scyaxHlKTqM4r8FRCDd2Mm3U/qFj2T/Jej3v3nx4VPi3rQdbiviAr6
6wctIxvuaqLbLUGFWR+uzDljDEyZCu1vXjhcYp1NJ3+szuOk1F4HNlKGxvtuutS1kkSPT5BiWcdO
B26r9GIP3hmydHjC0Wfj6snif6kY/ssv1kasHXM1IQQVf/+8q7ahZ3CP/9/KbuiJegxmNwXGgC8v
KuK3ecArwPP+Vsnp9/9+qv8Y39uhzVFIscqFJBDR/efXFdSJKAoxmoc6xjg8Z9C3q2elW+WN9TM/
Ml89xrl/OXzcf94dJmXPF3QT3MbC/+vugJ6XomThr2V9af+a2cenGaAydwy+F14GnszPHsulVtfC
GhgxezaBjliZx6kvED7LFuNM7Q+HKl9/dUFfXhasifdjqfBpJMnwZK/sdBfGAv/fv6yQJETXrFWi
fx5FvROR5p5A6vNquzqkORqmIK8uauiJUnLrjAA9VOH/++/8Z8UQsKDjrojNce3yj//5hMawWIuV
XyG+YwZnpfNj7MfhDE73GsNRyqOQiJmwZZTHGDYi+xR9R31OIvQuXhQyHoiqh8EunrRKf4FAgJcx
ZIBtEsQ06bAZegsddL4FJyGx22VsyH3/X17vgHfp76MjcDEseBSNvuCjDP96ywoeD95kzPOFoG7U
kbjKpeyOEaSQ0SBDrIgUrAToIVNA9zLhUdLCKh5Jh1pStcPUh8tJ7KH0YyX01wramCrZFcWotbuM
vCOd3BEmA2fXIQQ7b6qHbvDYrwdkbs3R1BycVF7XlTYW1uzBa534Ql19mpymOihhffkdZkgAKlYA
5nlty9syHh4b1weygmSLIwbkCgLSXXNqobGUBsuiSHxnQ42a1zXQlnV6kTBcegNzGQ3WJTCAFy6O
jWcV3wD9qltnfJuChJ+4ZR+eQ3/czX9AMR76AOO1r2DIsNT+3kigMl6XfanOO7RqdjAGTfRcaQit
DxZNAKjvGBbNPaM55FMaNKp1O0OvafrvkYHZXGnlIGkZxA0H87CdDfaG5Q/RqGt98kCr4I4CjlMx
KLMXDFLcervJJqDCTsqbTMzerm3wHjFufXMNbkcNvH1FuGds2Zwq/lpp0DwCRs9iYD2Msy8zGIlr
aEA+qQfSx3LVq2cD+RnRmexLuD9Mgw8jHKCWxfs2N9hdB4YBwHELabDTnae2XrbFeFXBDCnREXjl
ZDIeE6I2sfADHmoKiAhpB4zIgWAwhuCJrHh5LeAVLdlCWG0NjcEi44FHy+EVvgPZ2sulcveLwR5p
+EeRASExevcOCvkegCQXUtJikEnptGyI0GSbYHBKQKw+SvhKiQEtpQa5FMFekr3+pRo3Z2g6wy6s
QhYMaE0BU5HHhoLEIJxGA3MamvchoXDTFlClDt7TYsBPYOPux8gOMJFTmVMTMmyhrNkoCTIKfdQq
bQbPPSYNCFy3MFaLbSjfyoygLGXFn2PQ1/dLBznaIz7vyPs/7oqoAR3lniXcqtEArDJIVgQoY5+M
jV67uR1vI2M2QKRybeXkXNKYP2Bolqs7+K3hRv/K8A77SzKfV/srMCAt9rUVYAQY2+nCK15X4rU3
4C2YVRnIMzQzvHun2cdjjNB6AalgN74yLkUMx1iMaVYVKqscMhiQr8yjla/hfqUGABbzJW9cAwVr
IvBghQGFOfy2zznssMFAxMTIH5NXaFWgus/sOJqPWvc3MQnfSD9rDPXjeO5cvnKXAvdgGUeoVcF8
YACLZc+gzHrJ6mUweLN8vM7E1CrFeRJrp96joTU4tF4Nx3511mMXlk+YW23wTLW3q061y5jKMlC1
calPsoRAoN1ousEs3+7sbm5ZS3k51FbAbJNBtCkBf8eZP+sQpRbSOYNyc2j+yb4NWXjzpi1u9lKB
qdiEAQg46jxgcCG5UZWNNZwIKwFUF4SWRHYqAzByOrafPAOWAwvqsMUGNlcb7JxVz8+Z+EgGw5YM
PhEKOFAD7OeeEwnhmTFL12XAAjvBg45Zfap4Mkkrn3BBFEcYUfYpWn/YzhIcPKh4sDmgrqBcJZUS
YN5AZJpB6KFWTvYUm89A9jNYQPAyDHBPET2wTyDTGxRfARwkNnA+kF36MNtsT1yD7ssNxA9SL7o2
Z/iMmUB0NbAK1UQ4YZsHGZfnMa+e3faUwwVkYYjlZgpbXjNrEzW2vZMWsGSAacTvMf2m5d0Xf1CD
BjoIDvLF8CkLgyOUUJ/40FAwQyq0DbKwbYcPoK3gxvk8V2IjywXBgLXMsHIYG+5z3b3rroBT1M0g
C4bgp69QKmaQErPsd2bAiWWZ622v2JCW9ZQ/aGU91BL3c2+Qi9DtrU0IhTEyNMa2Ew8BnAggcVwg
bmzrO5m5RL+BcaS5X/CMgHZ0YTwqWI9JE8Wshvw3gBnhPc+XcxBI4WIQkSGsSNtAI4v5B/vhAIUB
OEnPgCWBcCGeBTUJAj3fzZP9uhoMpWuAlAIyZWIQlVX1aAUZISUZ85bVKp/sQU7byK5+IhTQh4hx
Zp/dZ88UeV/sbNR1UT4B4PJG+TlR7FPvktRBvmQrCR2JDUYzNUDN1qA1HWZAdBTQlqs2dHcYbgDv
LMA4oZIQ8ySq18m/etA62aOD7YTfOWessySQnmnsUPEbyGdukE3SL+E6V8E2NCjQImH/Uo/pR+bJ
eWNNMJja8KcPPxSzMT744K42YNHMdeVZGdhoWtzbsEdFULpMBatP0j69K/M9hooWPDedv3d/0KUs
ybjR241vsKaIUtBwADqNnfEOaJCEMpJiirZOEiYqsYTp1p/Tt8zgUmEXz/sGgqoPSbU2SNUYtipd
gI/MvpQ4e2YYiCamGxIrxxT6VdisPYxW28BaHVfedbX1mkFxpdk+dQbrOsB39eC8wm0WNwQc3ZRE
raHznkHNzNbO8+BvdDk1bzuJG7OuPjExvDgGJhuEDZlGVnBXjkQlOgSM7lbYsx4MWlQGITo/xNwG
T1vnIaI7iLWDQdfKP7Ra1hbA3O5xjS77bFLHzAcqI5v3RmgTzWON26pfmw0ufIPILTBQlgaaiyFB
HohpjfZkP+Amh63rGMhumoHbLQx4VxgEr4DFq0dyV2cwLttahyH8K447IhC++wbiKwzONzdg39C8
owb128L8da3f1QBlqlaKi0lP3n62sKIsiDKY/UaPFKiX1Um4V6EJC4MVjs1PWY1+fbXGbO95d13u
giCOmmrfsBRuix6oP0mhGxHQZ1IK7oa2tgAq8v9l0rfv4BunFaBjuo/w9nk2+GPCJJ8aGk58LSj8
qhFIMmcWwpFz2xE27jlPJRFkSJuPKdGZC9t470ZiQ/Hd4isX7g1E6/dUfV8MljnzbrTBNCsDbK4h
N9cG4YzFBWyT/wBLdjdkEkiawT33BvycpRzzxOMENkjoCeE0zsCtb2DRaKpQ9xQbbTDShFK3VCGg
pV0Y042BTfcGO93Anx4MiHqkJokNmnp0XH3jSoGFyUk/Bi9wdl5RA8/o7xsUDRsN45o67WdhoNeB
6i5eOv+Y5OgwW6pOqQQTNLXUprjVkXnyTNUwH4A6UXcOu7pfX0fk4xBX7I2zDL+JgP+F+hyEC9Wm
Dx15Q+hvjfJ9gaG0Bxa15xpDOOHND41liTury3BahvdxD/rCh/wtMR1EXbUNCtIcar+zNlYfe0SD
28+uRlgxLh4wMmD22g6O87ovwupHTU4vABeg49ZcXLzFJT8wHEngThCr8klUrvONw5TMXQMv74zt
voRnPo1IqZUMHkHFR49l1H4XOQDZhrrDde2HuTBYdB/ttAGl2waZTjKopNCeuxxvPq7ftvT0o+My
AdC5PcNGeagjFZ8KF9faKvzkHKLuIKPyWDjertbe8GQtzVaR0HqTVj7h8IK8P6+woM4u9j15uMFY
21SZa3UXSBi5JYcJYQpA4qHFj4xUFoOPp4Fs+2+FqqZd5hMYQQvdPjkQ2dsBvMIDQ18jA7DSvQa6
MfOfxQZVHxpmvRC/ALTeY/7aBKjle9j2iYcSVxncvc8x76jhd9pvA7v4UpzWtvrWlEDyJfWgCzW/
klDzXRvFFDR9qPqC9MGuf/YLtOoB1L5K5UdQvZsA+Su5AD+ZiZkK7T12BKioF28KrxqGP/bWk+sy
JUEEQQUP51/D+wc4tYlsWUEagGDTOus3OEPxMTYxAeJPXkBwpdLJrz111WgiBVQyvNKUsB4vgVfa
iKdM/MACDX8ygQQQO84NfERi8oCpmNCCmfQCaby0JXg2BITtllH48+yfKxN4AJ8cEogiBEGRhpAo
oBi1kb/pZEUmzU/a4g06xXzTk5vtZhOrEPkJPy9JCzmJC4F2HzPsUE0Bgy9/qDDlbzq2ay1JDcjd
ri14110ZRWQDOmt608CSH5nYcUf/YNkqtqWJfpjIgJgRRwY5qpq0S3ZjH+KYFF926f+y7QUZjZ3g
qSq8BXHfgvejudD54G/u455o5vxak0NRmECKVeAdVA1xrsl3vgxSJQP7B/hOgkn8Xem6b4LfbE0l
lpmwi5LUi4D0i9nEYNj5g6L0Z/7d3mTgXY6Y3dP0ld6SXFsSUPSPvOuuA6ydzSghjQ8CRVUEkpfG
KD+VNXq0fH0BVf9al+6lN67HxpU5BymUU+GdQ9k7F52EPb575wS/iFZ2LLe1TU/cOAqoGhCdHN9u
V1kZw81cHte+xEIMvh4lHTTwtrLPlpu4G8txmFZYL4pNjH/IV/Itxsl+Thpxbh2MRkGK3dx2s98N
EhegpeuLRtiG+qoAShQ/dl591OBJNlHW3eFGRrFC8Stc5X5zG3KIyIUKdg1FX9CuW3uCXhp31Xuv
rB/OmhT7ehBfheXtsf3VO865pBWvZZx9hPCQdtzX3zQaQpd6hC1pSuuR0AoYTU+1YIRHUcVgMc6P
tffkhq66oQV/8sriNNZ1S7ANXt3R49GEaQ42FzjWtlkpdGplg23LH7Ua3vPpwtUdTHO7RR5FtEe7
/HQL1HxlAe80awGfSOuOGHWTFvHTsuoeJWAA2cNLYPmXSPpGJU+tCB57o9OpKPU78pXCaE/XaQwR
MwjO2yRTLOXS7NBqooqRGoLQbvLHCJoWfrTwCUhTeRPkbB90WHFKqrwErmNorUTKJeWSvQohiRvq
q/RgRjH7IEF7ikjzEo2i2/a6JBXSxUCrmNvw5xPRkUdHIr/rXdaXBmo2XcsAfaELn3s7g2Wn8CPa
SEXwJrVPT1s1CUdRYmbm1vQgppvMz2wMSfl6m5zyUKizNyWsSqY9FGTEosZeabnTSU3ibDG1ZV+c
/+zd4SuRVEsise9HbOWhzF7lIqniFDp/NiTYR0XSQKYKv1oyT61HtF7+sUuQ9/ZMNcYIsWjsgQkI
ogmkDArhaA6Ry1fjtWynM/6G8dgP7WnWELiw+lMqOdWt3dfE63S8Rhb+T4gFXgIzs/1dOXI5Z2Dn
0oh2AZZ7uF8y8UMUbIFXXLt9lbz0TLZJfuSmmcsWi0F1EQ4vCuSChjwyYoHsQGzGqRoPUTOE5wR2
dljP8ckb5wvaro9l9rZgMohDWxwSe0c3OPa5ehDkOaYWkW8JDweFpfualzOJo13h7UYIP/sAxjWm
k34W2UGVRGmKqRhOsrYO2gqzO1aKbxZWnh0+tg7aUvoY9QIDbNfswFdtEQ/80j5na0OUwjYpcsTb
oB4x4nC5LQvtjESLWFontL/LbQN7OqsJJ7WiESgyU5ZZRjSo012VFwf8IY8KmwVUwP5czaS4EA2F
+kl+xinDvjFMfnpeBmYBeO5UBZ+NQrMAOBG3BRCQvoARiLp2awtzmC1cVHVY2nu1jD+tZOQgck46
0EfCZjgGkpdsHS5jWx0j8A3ssqDlDhg/uvKla/rboa54OiOP0MteI4fNZOb3d/NPFsq0v37TQqlt
97BZMTDi/aXI7tCAckiFcUtWYhiRfNn9YmZwSgdS59mPLwYtySVqxUgjQf3sMc4kWw/yapbM4wG7
HJiBEdBky6GoXTiK4GTxv6KiW5Hq1FSnyGmq8rtCH++VdMJ+15x0b3oHyYjUzbuDU1shXrH1vOA0
gcHiMONdlXvo6TliG6q0w4GFnpWMY9FR+AJN3zhyV3tM/+Ar1TcgxVCNUpFOic1eIOXdL33Z79aR
7CMiCcPGeapiJ0VgGiCJgxayJQSFrea0vmAM/j0E4pX5yBHS9c/YnUeawoCA04nPZ3KsLcvRmPuE
BPZ0OkYBg7tw1jCee4CRamYc6mYf7Si+OFN7Rok8NNQ67r1Nx1ppbIewEXBs9S/j3F6bhn0tr0cc
48epV1IX68Z/dPEfVZlSpwZ1ZJ+Jx7xJviyNHl1WDUwONz1Ia4zAUMF91xGFTkqVg7AcPWpdbWS9
oCuRGJ6ygWmXeR69GNmThsD7lxHSVJ8dY6d/9qwcHmdsuK262svON9P0IdlqMd5OeVPsGGGXW7zL
jCBy6z5YLrkbMkSqapIcEwz1Y9OxALTWva8pYGYdghfweDGHWZ2AuBJJrWpk5Yx5rPhxIZ6yBydC
QE93WvIfssmyO0SP+2DoyQMgCLIyksbV0ee6tF7j8jXon0eN2qlaxTV0ZoYs9mZt/fZUz8srAp8G
jpVuTy15JXLxoE9W/C+pfKOnBBM+ZWAve/m9R52ezxnVejZc1sT65ZEzuZEGejrY6LJNOmqhkhYA
dygPzQKCOsSvpbIbZuLI2QFc9HRjnT+rc9hONcfCdAgbcMS9C6zeJe49nl5jEdtnnIFxmqJZx125
KUb7VA8QaMM4OVY2+X2uQM8AOP7COgYMN6hwCArY47rh1ZPZp+vjOg48y+ft8IJTXvk7f5nzO08T
LuVkAPNgvifB1iJRuSrW757fXrCQ8PgTb/22tvgr0nbJDvNMnocS3xRhh3vScglPnMFO+CGKhTbo
Phqts5toUx4IcUdZEmDA07jie8NF74dN1YsG/w+lns1cF+KQ8YiyLGim/FDZK6S0iXAO98ciepvg
+hUNOQ/oUDXr/dCYiWRsfQzUCj3h1Oxs2mhTjxBFuskUTFiIN1VMGnTdT282dGFkq4ScEQuLiyOz
yU4su4XkG6JHkW7fDyuEuWzmIKIpZ8Ef29johW3iZB+tklGP38MRTbCMx3VjsURi5VgqPnMqBfxt
BD5WYvrOLItoF+lrcoccTAJr/WHBHyd0bLhagvVb6+JwaGvMFkEJLtO651OkTkIZ7vH+RvMQYZMu
6j0ociwfv3S9frY8ATL2CPruIya1ucjjjfCXE7aKY4tCO2wtxkHTcBIJsS/VxFuBWDdFWlzQwtEX
DENSHFsb7CsRUHXsEE0+FreMMamRGi7gDj4eGEq2ER7z1qWbHtOO9JfZaW+mkhxn3SIEZjwuWUEh
SxaqOpbYbsGprBU8vQHUDht3BDjqwtiiPYb2/MuKkSTn2Xr2XN4pHYp+u7QG4xNEnzRWnNbCu0hi
M4/4Tz/Z/tZPOvV3acZdpbqCK0BwNMnSd1+gG+nJ3c4D0KS0TJY909zopB3cGz2UIVlVZxkHT/4Q
fnCJMEmYIOmHbvoZz/I7kTT+KXetM8pA3D9jzVbpKyAmFY7dqyCvz8qSF/g5n8qyfnoab4+VJO0B
SLpewvGY8q/BLxLVkxh8HIcRchjuuZ6jmda7axj8tdhUCfVk0JVqSrjuUEwsGUfArPiCKjZqor51
VrKjXRz7CEDem54uwU0vS8AbN4/gs/JWPHs64fvVNaZuZEBRt+VCfwzoRfDab8ppeF4LYs4BT5w5
1Y4WOTbpnD1WvVlNN7SBgPVxbUbqizCSi0rS/kCY5/e8H879at8R/aDxUfTzNkIGlWTrZwW8SWJw
hwTF1Vc7mDTsep8G3SsfEvVA9ZWahm1xe+oCE6yQITsEjmI0OQf40sN2CllZyFgHO0eK78MyUmVC
eO+4qocpuTRx87WqgoDeMfg04VBJV5hhqHdZx/Kh82RHtLRFcoNBuhcMHaXHuG8gN6qDT23LNIad
28Q7p+dHb0jcGHoWiEMGB3JEH1bzqWy9UR3sKdwDJP2srO6lxo5QxkWKQ4kgz3sbxGz8GfYd/x7J
M6OdJzQZ7SGZncdkFG8jzLS9MfkzbTxr3luf51Voz94UDUJ8PXvf7OVnGLbeNnAsgU052U3TPq58
fvLlvWFR7EgbM4hlb9g5H3NHfwg90A8zu+8i8TK4/jc3WYMzi4xTwteAJh+hY1ncLIR13+XGE4Wz
AN4N4ZJ1MHBg1NAcMIH8sZq1lqN2yTw8GtaC1STsQ6bXQfJ9Bwhj5ix7zqKRj4P/BjQJimrV+EiI
KNvaYUEQ0cqpWC9lueNsieFEzBJTlyTuVtn7JWDUGWX3eEz8LU+1YCsxHxxBKJ3tK7Hri+ipCySD
FnzEWShHUO3wNfOEGNUpC4kySr1HWw/u3cx91mXcl/3c2Hug/K/J0VXZTwVO/SiIs4c7Pc0ECmCs
g0381C8ejHPGXduZXs9ZiEQN/O7FK4FkxAE2k6oFe9Rb4bwpf7kypijqOGwsjUQGu9yRVhFOUV9D
uSZfQ6B84v0k8M+PF4xqzK4oaORD46pmP3h2spVB/crEVWArSBmO+mG5d2jAcZ18VsyMCcFktjPT
oOGz6LCNsWSBRg47jry0lldvsKb7kOjanQ4ZXtaInmkbbF7/xn0Hpz7uRA3kDYspU2MW6gxDJlhs
nPmTsTDYVvEZrGwP/I4cOtXVt8yCKBUloQYhzfGasi1lLXcKQAp3NXuqasAi5QJVmFLQpwJ1CuvG
MmVXHWV7klZhikTizEP/0Ko6oeRuN01BKwQiKkuLdON7w96vEmBNK8PiYUZ6UTUPbKPJGqh9tk9K
/J6F6+6rCqjfGNy4bXwaFwybMmNqhalS0c6O9LQb91zPmO70hKsmwVAj6B98YYV4JhULHKUPfWnh
SJLMLggJ0RX5Fg7DrNAr7zkOdnDSwi2AjZrfHW+lQhoQkm/PKAC8GnPgNCY20XoVavjwmTYzJIhX
VpzWm+G21FH0MloJqUIJwUGDfahbhbczZ10m3djZ9wuRaVVHENMYo3Zow4F8mvojx3t0Q195mzfi
G8NEjbFkxuPEmD8Aipjr8WNhm9www5r1pzNwikiXxmHBo7VpaG2lR/hAry8uhNfNbAOQ7tf+jfjX
l6TwbiOZ/y5i9zXUmlmc274EcT+fiLUxaVjNbl6cetev/tOcgPsKs4SuzdAE2+xkT4RusI2kRglP
CLcvi/AJKwvsMx8dAeBTwefSVorQcPXKCPrqSfd+YTaONfQlEemySziMt7ZER9gv1Al1QuzCpONj
pGa2hO1H4BdnBAF86mF4V6DuYfCkj2M0PE0Unk3FLU5GGBmLSv54tyOLdJkFPEFJoJbdgW/HqQ9W
JLnqoH/PpbEpkVS6CfBxoD4aUesJ98rqDjB6huUnJ0aAfyrFjkSsN1/XtEpt9DE1NON+Op2WKf7s
pwHEoXqVKnH2VS7eCAis9gD+yl3SJ/c9dN6CNjp1rpUBM0004oVDykI13VAXp3n1mqi6O0ftb0nv
v137Z+h+SAeL5rtNdiBsCv8ObOezE1tvqM/O3QSTUfoczA1eVei0AeVnvVx1qy6utIObcmRUN1XL
peaVmfrnqaI6YceLdr7ErMCvc9syTi/FlSFXcE5SeFI6VXgWJ7lLXJ0xslk3ZTR+DRouEUHqjwTA
HIRX1SdnhIA718NxTfnCZ6t+Klz5FQFI2LEh2MtQENnD0EEpuz/UJa9by7gXGdlNrAJ5TBfCfbK6
4Ip2V2jT6zXUE29tUwZ7d36HxE9CGQE7YMuIci6pT4lp/9GWw3VK2nZHMs50sBJxg82vgp3zp7VJ
IYyDRlbMWENPCrOKQzSg5ZNjPxJl+NNvCB9SzXdVYxRma8FxnNxqlNNkkPL7i3JqD9ky1TE7qc0I
JPXU1dNLyE7AeE6JsGtmjkPagQUl4KaIphM+mPy5te2jXWvUhc01UaycHKd/DzAFsjpFoOb7WINz
T+6b1tGb2V0/3OxzYtWB15oyCsx/NnZPBdD+DtQfOK8jYhiKZedRJuFNwayXSiOg7FtYF0b23USb
52tujdHKP8vGnXB9401BccJwUFcPq7p2Cx1QEF78pn5AB4eqB6SMkHpDD3AEenIkmKHfj0Nws5Jv
QsE5PDdJ/gYChI6RuRXhGMzfCLgmPu7U9OHP0aE/kzgQ/fBQJ/IjiplUdc5Q7ACe3yGPWXZ0nZCY
CubZlaWBD5PpUrI47Kf4bkxwQc5G8yqs+ltJ0IyXtk+FwjsfM3TAV1lefMYlNyLIz7XIaRc6rzq0
bG0Lr0MMJfHI86O10zSAKUTZw9/XNemtgLNUCuZrvupfIBGSO2dxndnbcuWC8MkUmtIpPKvuMxd6
11JhsbvwX6gKs30T2lDqtX9aRnJmVAd/vUREQrgXdkcCE3H8qnmXTxNKDiWPJTL+Q5vIayAWG6ey
e7CQ4fNLvldkLW+AVZFL1L7roSAqs+Icq4rs+xhM1pk7uNxhxw4cBmkTk2+pau+iLb4zQiVfuipC
1x89u/mHKp1HZ25J/WohRAqgkBmA8iPb468sIzoFDtPb0PCsyVrfwz8QB+jN7481Ubu7KfQeO00S
DhwhJmPqbbLH7zCkkUG8INts65gmYsJvQ4THWuX7VkHiHzva4ZHYiYSZGSnmoYzETRVrahyP+NNe
hZss0sE+j206zvFn7XUNahYKlH4YfqUzciRkYbyun+HESEgOofi20u7kqrgDjWAy2OBiuwP5tlX+
Uhb2exqXYKgt52suCUjwZ3fZYjT9PVhgVqmL2RrEDYcY12mhdXIIIb1pp/iyR1Qx4UCoeN+gUazk
b2Y9wURImF2Y5BNFi8I9DiWZrEFEClAUGLCw/dzYY/NjDJurcKZDQHwtbm7WB2XF5+iLZD8539cI
AmzvjbdBVx19OGEbJ41Z17hI8EY6dRf7Kg4K9wvMzfBWrqTigKCAo5da4inXnD95m+4mf3wZ8eL2
JeUDe4PnrlwtNEgIjxdscMxjmNhSXmRBmB794ocX6uoQBeXPcEFSkjPRY8bwYkfQjTi3bPL/ODZr
acH/a9pt4zuSP4OxQssmnmKrKredW91IL//wm4evFvXmWPT9bvCRwo1e8Tp5lX4Y92iEl9tkcJZN
nIXFbor7V0k8FueZSagJavSECAlcOKlU7URO0UaZT+R3l3dvTolpai3Gh3RiSg+D5ggn8WnpZ8Lz
PHLM0RGBM7QUz1Fd7aU7YJvmALOAtUft+JVAR9gECHpOKvKOdq44IZGS7VwN/mK1b+0qJCpq9S9L
Xru7tAh/jB5ojrHTZzvyj87yGbXCv0Vl9KtfxQivp+139up9S8Fo7ecphI+oqOsnWT+6WlL96Y8Y
uw8zdR7cxFByiTxq62kgji4kBinrxXbuSP9qiWvAPQ0uhIE7xFRwCa3W77MdBMQdTfi7rfjAvakh
SFBfYXfZWxDGHvR0BX4x7D0id0iq7z+coX+xq1851NYtwWkjJ55GwjAPzG/YS9UtGrsCyQChVQFu
4k1uNngM4vJbJ0yqI44clPK9d9Q+D7Xw28Ys0Am/9rpTGru/LGcoz8qO1ocmaOyHycuureO8RHaU
3WnSjJ8Wf30eSXFnBUYY2WTP51pJ6+TEeBOyubh3Yl8xCUahkxaseWrib3rJxHZJvHs4HE+lXRy9
ZrV+QDAm25cwKp+sJg/OEoELJRvLrP+2lvIud7m/Jz/+QaAbkVh5hyyPpuYgHSo92WdMxr1D3fvj
yWX+xFwXZbEfMiON/JHNFLCD1G4aRuB1cL8ILwTWe4VJWe1FqlMW7T2gLh4stkN1txYgvO2uvIJN
O7CwvoViLm6JhJGkqRfUr+srvIIc+LMmW04j0UoC5rLJsn6FlOVLYT1lbXk3DRn1esRUN8q9s+0X
iHrC8AJW3yIbBAlG6fuP1VLEJKYgjxiZ5k86lSeYa1DE8rXeMrghtNmfGFSJ5X4J9c9qdC7wpz26
j/VVzXF/F7HK385pcRpy95cM110nE/cmiKxbYvnMTK3ytliY3n0bm1yIsG3bz+njyFBYWoQb5DVy
wOauJ353ywGa3YLFmCYO+D6s7mG0ExvSF5DlXD3sJANf9wHlZ7JnQHgCdppt5f1CSXwmOG84+91E
tHQU3aPgNzNX0i8Knxmnz79hwUk6J1AbCnTgfTQwB8l27VqNl2YZLii90bsIqH5hfGwz3SK4J2lp
ETeqnC4wLsv7cQWWN4fXYTQ5kBCuz7aUB2dY76GY27e5ho4QMpGnrkzOdbeEuyRnr971e4+xFwMF
aD+oHeOnIvm5aFCf9U0t5cnO0+d+iB89rqRNO8TMV1l7SNg7/ZqiFtD+Q+PVt507nBz0V7rQ95GY
Dkmi9P/h6jyWI9eZbvtEjKADzbS8V8lLPWFIbQh6D5B8+n9RZ/DduINToZK6+0iqApDI3HvtPZ68
5hga9M36TLwXNP9XMIXQ3Bl5dmjCZezA2VeASgUq5LxadoNKhTTMf1m9c73hg7ZlARcjDM6aZFg8
qMU/DehiY6YYJ210JxCZDbkq++bejsRHWEayK33UpIlu0KVQWhHvx41P0qOtDREzL0OYHIro9zjP
p2Eq5L2SY8aykN5hmPY+v9m/QWs9BS2ZlNHcQXM2uqfBAT0RuLZz+nkKaUyvxwKpOIGBxpmoccTe
FYCVNsMdSjabeXd9r7vWptyTRGndh+Xhv887/r32h+ncOgFuF5dUximsh0tapYd4rkpaw6N8Fk0o
n8PewHPq2QTD+D5JElMlF6RMUd3qiquPJcm/EstTfzQJnVd0/9iADJulNrGrhtmVfRvm7fLQ+zSL
Ajem7c0g6FIPrwQpU/bGsnsYk2REK+jUT2jQa1fjlRiD+Ex85vyGFe2rssvo9vMsR7yn4Lo86p4Q
r8VtkkX6gQPcvSX0Sl4CXWfs24O3//li4sblMRVXu3RDitpWPPfeXD0PLgMLnsQ1RzPBPLcsTTYl
vtInx4msJ7POzy40o5tpSfKSu2pcy6Jz9yX6DMSqYry3z0XLNFQn00r2PpX1JMtP2uAvSjck3tRR
uBsM5pZMW+XaZvs/cu7T3v5xuSNXS3ezmBIYiPV4/oms/XnI9MR0s6nFMe0IwF0cmaZ22wuA/vby
8/TnoRjcq+nPjLzMgd5gWq69QoSnsMfLvPoxjzWNwRgaYEStp/bR/vQ8kT0OUdg+ioAwlVRj+7I/
J9t8mHtaqej5PwgvMdivmuGkZZZ8JCaVYwDlk5aRvE9Ujlt+7m7ngRA5C4d5oSPrb1262a3B2fHa
We33sDzzpzkEpR2C0J6BX02+fCuYK5xVFUTIyQPvEb328pWfh6br3HOeE3Hl9H9MVGwv00CTxgo8
560hq23TM/q757VeMqnNV2IT87UKkNthAKt2Lk2BpWnxVgUxGjNMdCBtVDOt2q2egeKUNBQe6B64
D+6Db1XhA2Y5AKUlY6q2MZ0zpinn7MnWOY/e8CeQDi1kQePCt5uXhDT2m+WDDekIBShBWZ+L9ggI
BXXmJOXOZzj69PPQEWBcjjU9ajPvn8YuwtUTJNsiWiDwqeF+5jAEG3v6tYCXdiVe1v8+nVHfQVV+
Eob52Fq5fU8mmlHhOJewZ5G7ERIe79Bn9WungfQ0Y8SAk+W3r0Hll3D8Rf9WZxLxArE/HMVr1OPx
hQiA7COMTrCh0iO04PwtJfL+qDDOPBlzcsYkqGlsk+jn+WN9zD3QoqFInww/8ndycEZGhEAmif2y
OROQ0qAJ1etMdu+WKMN/9GlbjYFJmwVHgOWr81IWAFsm7IkruX7IGu8vzQp3E7pdt9JWSfz8stKo
t8QzzZPctYZnPy3qh6oed9TPFlgcft+rnw9/HmDJYEafCDkPUojSY/RuyMB+5pYvX+0xwOZtRg9V
ZZW7otdqmwe4lzWpB0e3fJBS/3Ebsp4CRZCVD033VFf9b9Nk1pN1VIdgBhz7Mg0vRegNi0eFUt7v
m53dVtPJ1SK92LAWC9+9d5yo92z0nD3/XndwBz08owwEBmrvcjcE1bo8ZFMp//uI/NY/lYntAOzW
wrUmXwpvFrpS9tanwkktkFBgzWD9x/ecDiLT8S+NfuaPGZZspbR1ngFjkb9umWqPIzY9/OzDtg8u
CiYuQcVm7u5KzN9bI4lvcavEE27P+I6C/++IeOWmJZGjcSh3BgK+s9+xQ5uh8rhP+Hsq1WJvgKpd
J6NC8VqZ0f5nc9DLrjBrXkRG7zvyz3bCpMGOO6N99EWbrRUJBSdwAehL0/bNLgUippCCvqqS5CMy
Jbwf2ei94ankw0+CT5FXxU50Nte3eurOcVF3Z2f5SJJ3FeEJuMdc95lV15++L/s9cnt3F/poD7sJ
ikgWMEccem2iV3RIIl4eHN99N1DHEhHJM3xELOdYblK2vv/+AC6GGUDmb/BcTFI5tW9Gvde93z24
Ub5QfYzgEGXu37opT0ZR/S5qOTC2TpLXXo4LA0E9tUZM7AR/5Wxgwd8ELYmiDVg7bgKm820SdImW
yfojYgT0ZZIhYm/c8e7CdL6picmMGVa/hJyIbcsJ6W1S91++JNtJxUARZDbqjqjPqXT91lvjBZPX
to6WABMZ7DrOd3q5zg2op3ktlwc7o1e1+nlOQLDcYdED8bZ8JSwGgqFU7yHKwPeu5loy0i7zkxKL
6cqvnzClpWhwGhjTBB6uyzZAsbNQO+D2y2cbITRwoJDx22JKVpOdnH/+iBr8nHhLVCq8HSrvnd7p
exXY3XcVVC+VdU4ZAlw9Z5DPjttYB4dUuHXoRx6s+IpRPkDH9c8uh2YCPUW7C2t0zLV8svsyPwBK
9w5JC4bRJAhz5Xd3LfPpTKNc97RNdHf570M9ql1mjQ6eSIn+bMist8KfrMMsSVK2Kmpy0IrGtizQ
FNe5sN5yI2CnZd/MHEqs0sz2Yec/MZhIcYExOywL2qVd6DMrIpOT2OR0S73nPU+0aW6o/65h1NZ7
9mt3HdvZcBdjetImJ4Lq9SFXotpmlSHBen2aaTvc7j0L4+Zx5oDya7/T3jb2xtyN6yYIhovUeOaE
MGcGRMPRD8c3mHHlIcsxWFt2/oogxNDGPTUmd1WW00wrdkDtx4Vz65Cotw1ZfvdhsN6MTtDf7Zlg
T/6ARKaTzalgpK8tSuJK239dPMHkJDnmGTW8ec4Zd3SWW9yUMRardKYyydL2SBguqGDDs/ZVPCSX
nwfbKM9KJuM+ZYthuBMR1abSDytvOeXQwtG9pe9P/Widy5rGusms0pDuNsf6tGZr+tvirNnPOnlI
RcYBIsTD7DRMn23jXCuTqPk8j7atiTrdhkjyCPJ/75j6Sr067h1Pb1O0ydfMd3np2Occ1Ll6sNLX
NusPGln8Zx6DhTNMHx0eY15/RIuok55kv1jVVzwC5rEaa3EI5rq7NUrXjHWm7EXqpZUGO+xWDuhs
DWN8L2mNfJeu/d8Hy2eMiiZoAgfvgrGPiEQ0gAfUXeFLLsenAfsZYnW0kv2sc+AoOPN8BdysK2z7
NfT4GZosel6wf9NHK+r6g5hy69xxmyZWop4+Rtc8KuyiEhXSjKkz0Nc29d/hPlbw/mHoUN+O+zlp
h1XaZIAirGUR97l4Hq2RE9I6uaIznrLOf3OxjXGD9J8dLwG+mDKLIG6wvmPT+yTn4VQkKn7pPbt/
qHt8cLwLn38ecKsAMzXcM7ymAH1hjCD7/ysefyrIn88hmSTk0/3bKKt+xM2JGzHJit+ZCg5elmS7
vgV2SiTDWgOVf5OLsji0+C1ziESXpLd8ZydtoBPecgFQbBe3zOy/baviZV2QBT8P0cScfSLm3VGO
fhin1tulLpegcGrEneCXYhtW9tmyfHluJ18dYi9t1yV9PeZLRX+Yli3LIk/6yv4nMDCcpNlf9KC4
hzBHu8lYWtcQjU4EN+ZXOncH2fKyQI4OukPelWSFIkD/1VjW0cuz8JUwiPlYDsl3KaqrnXIKm0pZ
D3ZgMLyWNDDSfrrhgQ330zgz/ioJHsu9AfhpkHAC+k0MppDKsl4o1iksARab5n880AP00MffgTz0
t0B3RJFaVIIFsqNjb9JqtYep5yKEyWdqa0qwBYaU8f5TlnTJVUA521Vmde3bprqKptmZbjOdfp5Z
2XAKzTy7Ts0zLRr/ng529Gj4xvOIeNtOQp8ZwMwgUaTWvS1kvA0zGIvN8vTnc6HiyNBwaVfOtPC2
8rqxzgPxkogFdfNV21O5dxloXX4eKs+rTprvQMqguXT9gyHBqyLMdM/T0FuongSBEmEwnsOaAWwD
O2sTRINzRDPEe7+ORsjiw1S+8+thHl5Nv5JUClZpXh4jBaQv8Bgma29xh3mVQATbg1v39KWio/eL
iw/kv0DRW8mRCgH+iq+JmYH7Dnoprz4EsqLTyScQx3thWiViTbPY95YODq3tdc+1abNis4G42BqB
kFEFxSWpSYTCc8dMMrj0xFb6K9qDcpdAvFyLUhcPc3eOcE6+OQ3W7lxNvzoHc1dce9NRitF99Orw
lUxuYAvk4GJmHrzbexGGiCYsweBxFp6+0jOGEJwsWe+ezg9Z5P9FkVjuBmJmzhjaPhAiIdnIVbpD
xMZ1VSU0v7rZXE1u1By7Aat4G+Q4WS3H9sDA3sIhnv+6OUBdKPvJjd9Kz3i8MQ9YYO+l78ZXUKYw
XSOr3FboMogvz/1zg8OEVg3RIGiepl9Oz7Q+nJzhIWMi9eCr9MnVw/BV1dHNmrL6l7DUEiUNg3Z0
c5Aj+TRdyojWRBQIex9PCFhkX5v7GG4JYdfh8PDzEXQe9UCW9Qs2NH0ig7vf+l4KE2DZ97rZ1sTA
fERJ5t4aWoAH4al/ccqzn17Az+eVNsVeSvLgmRoTIQy0lLE4c2neQwA0UPmQwvC/LxlahVsTZArO
dt8+uQjxfsgoxrLD/HzkJA6UWtd96+p4Ov/vYVb1//u0y+CgqgF6z39/JEEdVYcNcTlLm+LnW/v5
Tr1lTCIlYpufLwwJxaBlTelZE+faVLP6ZTnsUxkGK4Y9WbKPvVmeo7afLoPXMuLHzYMCanqc82h8
LOZmQ2K2fIh6VSfr+atq+uaRBKLpcXQEv0qjWP/8QSG14B1sw3Hx7ewEj9QnL+XeMKi/VMtDUvqI
4v73vEABGHqQMzHDf1kBsXhB03aPfUh3c1RdjTIXBdYs5y04vj+m5b7IBPut4hjdJbY+Bq77iU4G
s76LNiUwTX+duljjnXTH25ldOiS5uiEqllzw8Gh4znM6PsKbfBxI53npjPFXwoiibyNUgs0u5kC7
+iL8YNxu7OW47WvfvYZeGu+BGgVrEn4HxtXr2s2MQ5GP1stkK3xvDJAbOPjYLXJvp+vqwv1mKcVS
rmVZOR8tzW8+cKtfuhzhRnHvOMR9j6Dca0lii/vvKsr1U5kOYo235WjaebBdFwaCapQ7pAEwATib
FdViuGT7mclMUhhcsUtImpdCTA75j2cIqQ4Ybt8iH6kJ/BCx0QmFq9b1KWvje91hFa8taWxs+n6y
GeZzjbGuMEnybRBVmiMUBnLBuq1bBw8NqdUr/p/gn+f3QDAOFA7zwZQgFdT8jslA2837cSX6+K0u
cos9f9xM/YCG0u+zjROPhO2i+edK4e16dwwx4PgO+bVy3dOPI3qSFQM+t293VDdI0SXecoOBdpqf
cplUtMAwc8myIiSrOMuOLmVhF922tptDGWff/tDdC1zSRho+xE4DrlrNj2ZXXPtQXQPR+Gvl0bPi
CMMPYVTHhuYDIAG0SkO0aicc+8jSFaotU78OywjF7ZAB2dRRGyLs6ks6ixPT0xkWatwtl/W12Uz6
hYvjPYast3TP6Kib+tmtmKO0VoKZh4Tn/jBSfcTjRaSomLCgBudk5sQSBq20Nu+3c0tOkB5y55ol
721VvDUzyFpKTnvdkLjUJeal9OL4qWkY7JZMb2gnnelDPwwRfoHKCvQpKDjOcclAd5zcLVv38u4k
A1D2ahN5fXHgFmNuyRv+24i9J5CSjR0JolVRHuemZKQN72rrm/W9K5BEG3F/jbr2d9UlXwb2xjXx
TOVBSOFyAY+JKVQjYSqt9z2m8Ji1atutmnSL/yy1N1myQwHccLEpfkNyPg91gqIfXeQCl8XWIJEF
FBnvxtkODkHwz1PTXw54Wga2+Ft/NUXwMdIlwwtF772dvGtu6mSTRcioML9yGrkzZq0m5Urs8V2a
n3EMPQOnwH1gYIJ2vvgF+nNC4am3ozVT5MftuEZQFB0RrGyNZvjTDGb9yPCUf3Cazig/1pRJAWaA
hjlRM3en5R1UGunJaFqfvEzUm6US55blj9o2FuAW9FQoiOUS7/bAuMRqIGlm1oRmHFHI4lR+DbT9
OGZmuZ+S5lOVRHOQwo3FtY+GDRrdahMNu9IOghvsRGaPg4enyw53dm3+DntaGoyGuV/pHKpmpg5Y
74vdHBOP3lo3yQu5NQqZrgOgIrgt4CkMovsiLP3gImNH8zK/t3ZFpPnifXxTpcgP6AxDREa1uw2H
8llo0R2LNL5lqoGoooir6lxG5H7GKJB+6gbKP/uierbsyFkb2ttU0fjh9sM5VMVet9VRdQXHP7Hb
aEAUKOwUY2qEhiANUX+ZgZ7gERjGY3x0e1mQSAjXuVHjDCxN/ouwS52QTJWbocMwHOhyq6TpHDMT
eQeXti0NOmcXaxLDhx5bb+68SFI8mY96O7tqUdBICP/eqDC/mlzyE7Gr3fCqlLH3xoJJXa8TGkPR
vanJOMP1I5C9MTHhtnqbghcjoip+hrSBYz2ENx6Hb5MeYNKXeL0C7a29cPgVmlzPuvDsem5/iDsM
wBUzcFY2h3hi9OhEvXWdx/PJiuUx10gLLAvuxOhTfowtuUh5JVEoTSi8RSjOJCh9IZrJUO+6j7VT
r2Mdk5Lq9rgQbGZ2uEqiFUmjkP+MZJsXhM302AIG5FfTSCoWG1p6yG0nx3nGhojKCwEgvmWSuQO2
MXYMqksvAVlb8IbwuZOwSCb8A1Pcn/teXCcgrld7ULt0sraxPbyp0KEfaPDTujWYiKa6RZl2N5Yv
xp1d2iV8pwTH49LSVxWzobxzcHprJrle3nNDZnC3ZrvA40E9gbYSr9yAQsmLs5NUdXNhePfRT+o8
lZGxM/r6K2AW05TsdcuZuMlocRu4TZljk4dAS5zL82eRpY+ZxIc2zAExdPN373oMcOqg2vj1QPwx
yuuCmCam5vtJd89OkJxcIy42SrjNbiJKr8DCk010nmGEhGfQ7y9Z4X9UkwQlql7qrpFIXQRKotxn
TNTXj8E829vZYBqlivpfHuXbNDWibUasHxvdpiEhjZ8QowUtIeIqIA4wLKamm5bhCNecKvEfeu0T
hqwacxdki44i9YA62JZ1F8hjVy5GlTnRDE3TcUdSCS4GN92HlYUPlm2Zy73BqYTTM465DJTN1m6i
/GwlfyYHJY6Bo0OVRvBk+TYTeGwf1WzyzLsX7LybRFvOOYRijEQEUz++zN0kJoRwFMxlyB2nRdRa
9IxUXRT1yPNbZ1t78Xsu0dDGwWuyZION9M5YJtF4LGNeFMqxbmRaSkTRr5YIPxAkOIPdzPmbCPpO
t1qO0TU9U+p6a1NKxN9Qbzn+nrqm5UZLcBiG/y3wMERgsFpNGjIMAtCbJ0HTIAiWwzaxmmNW6Zi1
aNEYz0H4GPq9Ek373tnlSz64z3IwGGcrAL+l4eAZjR9kYc2cZNN5KFEwk2iAYo+cuJK4tCv1qMDH
GHZHAzuVgW0Rre4yLP0mQIySA8IO4I4houSvvmtzrh8bC4NenyqYH3HCCKCkkZmXxVYt92Mn6uEr
eMG2t9DHC3v8DhPrKev7mxKddYyd8VcL63jIQufgS+uX92yDRbv7Y4jqwYNlxJ2Uk8d6nJGbb/xG
PBoEbo7FLBjLgq5ILnY9ZydS0A5IF5KtQ+tsnUdicdRjr5SDeYfNcqi/eq81HjiMcV8KWAByXjHR
41pQt94e1TnKtztIV3uDbJmdInqriRCeGt89wYkmKMbqfrOU/qjsIwv6dpsbAI5jDUAB5vUtR8SJ
VW6dRmpgMXQ4gG2avUVF5qTItnPo5xsLbfPGDQaTVUjMqUMzVOvwn10a70WH9791u2k9utGCfWIc
pAQtWryO4WawB+w0XXcBoT9sWm9QmOXUP8VucM7RMtWOAiBgMn3XMXp2g5SpaXBOVW/v59J81oJt
youiYIEB+dsEUzx+fuo1JyDWpbXWToasDGW2sycl53fojSiSIYyhSCt3VVa659pNvyyD4xNsz0z6
6uyaH70N5iJ1H6JUvuGITndigfOYbreRXUZUuIeQzGMo5GJWMwRGr2nnFiE4ySo40cS0MAbqtZvH
7S6ZvAQllDxNIedqjzFizeX3dz0HSC9aJsxJYH8hF7RWqhwezEn6GLBACHoQwHNNLhazSMNEGzyq
J52zMr2CrA+qowB2QRK+kknFSVVTHCMKlF8qF0iZU/Wmo/xQFtV4zCv1K+j6dQvNN2aks+Z61fCN
oDmPSEJE+lOsaMVCnM6jz3r4hBS5GCf5mf05oiNCpEbZwSdqCY0VBuJOsGkz+3Dl7As1R0eVzM/o
XxDdJeFHGhj/+nKudikp1e4A9TpKEXzUafA5eRlXruLJi+Siok0wf2U5KV/5gwq7fzR3XyW7J2bE
KNoRMlxXxqXxQE/kNaEc9IvEfAhVCL9DDNa6qKk8zPFJ1XO/64rqlCfFhOkx2cOStnZYAEj3gTe0
ytAD+dL7SlAZbvJI0vhQr8MMnrSOnRZNAr2NIZbiMiNijZcYGaslMxVZ2lfuYODU2P01DJSa+JH6
dUaWX04IEyfjFJRHg2jUvetXNj6R6n3yrccGz4hCW3nu5+wD9p7FzYNBJnEh7cpuBC+lVeGRwztH
l37e2L9myH2chYiSSVMibSm4dqp8aAwPK4tXv1LD7CKjZ/LmByxbXrltOb5CztILr+8LnYD95Cbq
OzZw8Jo+MsrEYQNnhzzmymsBJkTdxlxqYlvUzqNfBp9BV6BM7B6Soqd9X/TRvjJ8Zhi5+csb/5j0
lVOLJAkL+6sTBt9tVW/A7v6wrV50Myxa2fglsHR/xG3I8EBjCZu9ZSl0205xRTUK5xiY0zMAhRWw
23vEWbtOF9Wh7h2S8eJngYMYORcgQStDRM1Npe6RKE5RQbC1o8WuomjOfagnbozOtVXtfshZgPOE
3wHpKZ7CFCdJj3FJxcTFqd7/Z83BaRry56G2sbJ04jbgmLboKmKBjsHEAfkGvONdvDO/r93AtGmV
csiBwOB2aAhq/BClr10NWOcrd6csLjFDVjUETRFTZdXPRoDDDnsZ03cUfS29WSo3Ez4BSSPUW1BL
qgQJFr1DL1WkTBVI/jH8FiHUESPCyqrHM9aVDa/+ZxLCnxnJtzGGZh/F0AV9DGkMFl4ZCm7JUl6j
4EJBXc/f3HBJLI5m/n6bnzwavcMm5gVZB+j0Ddy3ZO1oMndoxJxk1/7qlzAe3+gQpZLPA+EnWNUQ
52qSe0jEYHHv/aH6tAecW0xR7wlJP2H+E6iBWpYMoLlF5M6s4ptsx1NMSlDnEhc0duoKBYMamSSh
eUkUWqKFYku9x7hRVlMa/SMu6pAtOUQBgUQePuMl38T363cdutfIpmCXS4bRNF4GRaaRq0k3crLf
PmFHqr7MxrPZ0iqy7ZKiHlH5mD3VRCTlRCXNS2aSIDypE/5bsaQpzcQqMZVEB5b3rx5AhIJ2UvKb
9riHNMmG+mRUb/WS0NS4r8bQ4zlcsptsU++tJc2JdII96BBGRkvSE/fafkl+CuzySS5ZUJwPJ3jh
28Y9htRJMa/uxkTEcJiWGKklT8rknMS75xSPE/M6Vv62blRBEAobCGQY4hXJeHNas4Tdh4ahxlkP
0w4G25JkhU711ZA4P2mhrcKetKuGHfsygLV0SriGvkmVNi3pWMXiCcuXxCx3yc6itCUrLl7ytPz6
Pi4JW00zfNXSeKcr0OyiJYVLEMfl+S8o9gEOLDldGC+s7bJblEuGV5PE7XrAO7fYqEpUupK4L9qp
D+iJ/ix6mxiixK50SCk3DCSOS1YY9YaNeAIjYzt6b/MwvKDvAJjmly++VVxyGT3EDeeRb347JJHF
JJINSzaZJKQsYwwMhOSD6bVeF+lN28MFjsWrY5Jft6Sc2T7LCcPR0p8hya7FxJm2mHKJhXPg1toM
KAPoc8zkfIsIocBKHh08QPQW9D6YzG/X619G3A4zd5OUnrHhVk8yhp2SSYlqd0l3M9viOzC68KBL
QcyBsL6NhNFMxlx5IwhmX4Xa/UMbpl5FDi6iKG1XQ8HF0WdOw1uJuLiI3LgabwltlSe5BMqh0am2
DteBlWXNoLwTzIhqXfRGgkY4+rBNHApxi2GmJhoyWkLrqBtPeamuqnEPRkHqBel2ASl3U60/i9Z8
sJFJbpBL3sBZ3B1y8egsvbghzrgEjgjX5XJbC4XV0TOoDS04gHZQsPeBDiHDmiGlVyLV6h1798eG
xbgNHKgwTY5yeZhEs6fMtGfkJ77V3hJyt7UfD4cpp3qnhpzwMpOUbU2/FsSM49Gb9kaUjBSPL3Nc
/sGoQnM0VZjPcosCh/l+D6DLhfVFMZb/FbP4svL+hUsdLAadLoGhl6jtMBgbOHk8Ln94dVsIIbzr
Ddq0q6JgmZnglqYuErecS1HF/ALAWm05/PZ9g56Zv8edF+LtuOem8W8unzIIlnvtIi4OdEI/teeW
VxvpY4qEYAp6mgQegVticjdd6dz9uvzNsKDeCCWfY+SLMWByNqFk288yXoVB7Bw7OCtp57+3Q/ar
Rr83MdDcFL59tSaGzQMqG31NsOxqDUgIvlK4bYn1BSUZbcwRPXCCHRvEHETIqY6oeORLFwp3bZYs
xEr5VDPek20LuW0HKA0ySN6SqMzOfSXqXZjABzW1TzexeUjCSK2cuJi22cwbMifOQ0c4OiYAJGVj
/GYCWvPPHwwpDmXYy2sjCl6SiPM4IS8Nmh4TmylfuzrajjNrjoLhOIcx8yQjYGaYDe9mUcUX1FQg
rKheIA1aC+9HjLa7ahiVt75x91AenJBZL2jKjl18SMK1E74ldKS24ExKwvHg9TThp2yR3XJxoJU9
ir+o+OeVz+m6YbXvUBitzdmsd0ZNnJc30+ycQ4zlimkSwAmLP9qGX66JOiKp7rDXG8ziKKaB20K0
xL63ZY+Hl4PoNI+KBA4aZz0+rINtqUODC2md+REma/MyB/ZTCTRhFXvhXqKp4Nv2NZoiRy1xBCsi
a0EwJBTNiH3Y+rzAvYpOvxcOhfxQoHnHDIIpO6MXMCW0tpog/IPoCSxM0565jZanoppeaPzV9ETt
C+jdz7qcGG+3x9qa1L1qjZO2rg1rJ+8Cse5nE7bdsly7IRxP5uBshTVw3gzyLTZPkdu/6pF3f5s3
y7v3Ju3iTUgwaX3nt8iRTdiVWRJc8fiolYUzaUvx9Vb1ZDH3ECqFN3/Erk1nwYt2ahBPvhWj7SP9
QhWgQANTnWbDPBtBeysNJVahyfw4nbhymXSpE40lY6LEnrA2E9Aj74VnfpO6iV/VbE4sAbSg7nC1
hurJNu3qUqj4wN28WNECeLCa9Es4DZMxo1+wOI/YE+rlu+1pdJ4ypArbPoyXeGt/UzGQu8E/lpib
je+2pLYJAxLygpADN1mNrQUYC5apmF61H/RH/AgRKrV1Cg1m09kUeUMes1F7qbsRg7h6uAuAa1b0
kb2X9tVIy8XPE4zAq4uLOaAEMgbFWy0et20omO6OIM9jH/BJkeWHNO93y39tl93SJrCvGSb9zZxl
aI+RqWButx8RhwUI3cdfxCQI5o87EGDbUrojpSRr2xYMKkealrRM2E8zkW9139JyMSB3NR2Xkyjb
cXfbo6e9i9n4V6bVtrJBenLYEJVH0DdDBHkugs++NIju60B+gfJZ2UYMHdRHYe/I8IoaXjJY5pWm
JbqzPXwSpldi+SxMfnOBWT7OriJLMghmKlj83LWkGeHHDZfuAT07hgpnp8hXiub+NuGTEqVZgxbr
3ivY8tsoWaRFxqnv/bM9jtu45Yc0TSwIqWXMp6Zz0Jfa+8Dv48cg4LrYJJRYKWf9lyuchzEeuOSq
R3DU7VE6wdlYql7A6GRmYzFfGb2+h2OSb+fOPeBFGghwpfBv6KyrHpJ3bMqj5Vr/phl5jSXUejTM
nlO1vsRmT5PIgyYc0mmw+3VWxX+8zotg4IFMcVnvm6pvv5GD0JxLGWDNZ9cNxGnASh3E5d0KnfcF
KE3Ak2tx6jiuP677myRiai142M+9dVBd9tYFsflBBUhIZhjdW88eCNqe9YU0SnuTt9kbQ13zmgVj
cAoXgJCrnx1RfxUa++fY/oFUI5AGELsi6PYwz2NgEMv44g4fdm4ZF1c2V4DR3j7tJFOFumbztrOt
mbEFhxMuDH/GMpYlSGdSuOvTR6UY3shuidxE2buxaqbspVNdyyez77NjmalNz0yHmy3YIVSz836c
7GprEtTFvrKWMcE73QiUAYrnucrbv06pSmwlWi4sJRyTEP22gRm+JLBOuqbgDHKN9mAGOCdQlWxD
TWVHnvVznbj7xPXDXTMm+5C2Yz1V4iGH1PHM2gIc2320BkpmQoV7a2ujlAyrvyPbvm3SuhCWxSRQ
cz8gOhBhZDmyv0aMkZtYMAkFNQBy9zsbmrdahVdHffu1eeswO8dTU3x4oNu4jmnur26lmHM385cT
01lwkx1IpWlt92qkHaJONgzhcybeZO+lJxFX3roBu7Lu8ZeNKR0R8K45DlFAHhOMqAlrTE+rKait
bdK123FiGzGn2N9YUj6KNH0GQ+7t2/9j7Lya40bSLPpXNvods8hM2IideWB5X/QSXxAUDbz3+PV7
wJ7dbWkmujd6okZsUupSFSrxmXvPtRB6khK4SBoGmraPt7qsqmerr4MlLyd1Z1wcNILu5/+vo8C4
7324CLOzxtCjFSFnnxq1nEVTt5LTsWY7tMmlfckr99z7DIRFN6pD2BnTDqAJ82HQNlAXfFBlTfUw
NKSSuk0cbfqLO6ls1+X59z7RV0L08oyFWS71L9SlSW3XgWfBqLTkuAIFi6dpU9Q4S/y0vMZk8j5B
qXzxl0IBzqQNQgDLkNkvJu4M7WNgu9gMuaLos39YPtypZm6uA47KQJCmY8ngJACcLxq7X8g9eVg0
FyOIMAsTR8OOHxVeeAlNCgezEv6Cm/dHbNkvZLNfY5Fn65FlBBzV8kEweUPkkCzgHux8nR0bNQBt
j5LgXdyVRsXOXGbYsyCxqgfbm6ECIzYFCADQZWok+ePSbEYD1zpgC03G68GoHqzkwyl748JcrUVm
GU4J90EEgKded64IZ4+mCst1nb0Xumuu63aW0nCUpJR5GPk4zcw8Z5uSFMyBvWvUNy+DLx4zk9zR
ltY3ie2jhh/NB2ha1uxLB59RNfUQiEh2FJyNS7N+QbKCQxw1/rLvu/cWmM9KpskTQtsB7A8fL9nF
jxMpUFDyFl6Cy3Mokm2Z9x1eVipmf0y2TZtcIsvRV1UxS62QlYB4bmMOFFXzCoXoVqiOi7WeRbse
vFRq1h7uGOuh6Nsl+/0XGpE3v6WEnWqrWety3FR1CfpmgDeh2FvYjXke6hCcxPBszPrGunTfPCv/
MGaxhU10+E3FDESv9I7RDmwK6p/PfKruuynDmM54pUjgT8PDCSEEfqLTxyrYOtON4O5o69o6Z+No
GcaVyLRcL8ONaVCiO8VLirZqAcmp4EMzpsUrOvk3JKvragRFqvOX1Svh3MisRyOpOQ+DIb6nnfYu
SmMfumZz6oZNVvh3tj1s+emLRtexzLwIBpoMhxU63VMB/52rxtTgRrC48IVG1DbV7qQNa6fCpNJ3
ZLkV+hqLzhENCkZnFlxo3FNGYRCZO5QIqsk+034e+zRIBRz16XXqvdMfK3hzHcuPtVWB9g5q11hm
PWbvShPvboyAVnfQ5pdqGpbJpPe7CDGA+xGld/gSXmKV1Ix3DnnPktZJxmhbYhRkigQKbKA5MKjx
Bt0iwxz4nn8tq2kPyUJnzUMORxZ/8xKLURNH9g2AnE/CwuG1pX28QNL+YIf6N4PVC4IH42IlETdv
tuRRAMoUW0pAfsQ4bEDC3OT+Av3MJVDxoiw+c3sLFztciyp+I6+RlXLZIqWY7GrlNmbJApAG24Gi
z3A8WIy1Aooe0wO3gEI0y0BfkY2PeqwfOjTME4P5TeBiSZNAWXzk3YjqwneWXgfsoVjkNV1b9Jrz
VpJPBUATn5nf8G8oNcG+3As4HcUAfahq55GuYa+jtKc+DZ4ry7kjHmI9jU6wk01xyVCYdPzcwvbY
kvoAC6y85BMYBS/c9wcuwgl5CD06NMCewyACjOa4T0CE66MXcIKLSnhrzzWuoqTIkFV3kC4hDE5Y
XiasIuuwRwjnYq23tGKpdwHHL4k0KrFfdfMWVes+tYfnMUTOl2O9uAlZrbA3LysQ2Wg/NoFdEr8b
AR20oFIgpwZGGUP6mxdhrT1740hLlE50wHLcZNEnx2nHOnhlNlwDUdurTWBgNc1C4Fp1QmOvcD+3
wbQ0e8jVHo0QNP5ZB9f9qAHXZjhkuI17L3GGx8JGIyxJGNp3/pL23101DU/R6rDCeKTP6z5ZAOX4
pLW8iCXScQBDj64Y8LfmVcYOKOcPdMZt08dXO6Fs7FCcDP2IJNFnaYuie+ljSzmOQ7K1220h3Jjd
gLqpixi8UtzqKzo9MoSl+I6GFAth2DTLOCHUKiCK55B7xtVCKRT2uIIapd69ggkXft6TEp627Sf8
Z8pO9aU9Zv0tY6ymyg8OGkIrku8xe9zW97dMbYYbmwnkblSQC9nv7F1fmAtlByZ9Qc7fSdx7UXJu
CxSzBc89EyNiola9KKO8HdterjI8pdeJ2D+YGbsgU9M+mUx9ZYxQ53BfN0J/KDy/pVwP+vU4lK+l
X6fbEHmhVXKdU1b/UB45Bfqs1a+zCyvbcj+F+asLyBh3erZxAvcD2/y3CdxpFKm3UVfj1h5hKQmu
g76LHVYA01JY420lO9BhjAjy0owPtZnuvHOtJ86t7KdDX5n+ycTatcLomiyrImkPRWHewYeu74wZ
8jPaFbfDqWNM3ltzy4y4gKLzmJsurB9hGGtHkH+uCz07VDlZaxrGwSzjJMF7kG5y0zA3A2VKkWqL
yUfDMoGDWxfB7JWneNoMJY5v1+mnZV935rKQmks/XR9MmdmbDhczyex+dKO0uWIy9jPSjlwHeQDk
C2wCs+OiCdHkN3qxAarvEjCtZ+e+xgdY73nd3IWmSb7PLGxBUYfEXnXbNDXvOfXZwLPjMI1K32Wo
l28cS0DPA+cVe+yp8izcl4oWTEfwdWPAAG0D+VLxJFedzhBXE6E4CA2dlZxi81ygZfbColtO1I28
J+cgrr2DFcZPUT3sozRm4JSChAXsQLRG+JA4LA6HKP0ByWw9dN0mHtO7EMm6E2hbN2EW0ZpDfnFK
6EpusOgtPtowpnBSu/24BrIGFnhghp0Z8F2s4bNOjFNUwdnukA1WXhZuPC+57XMQdjqfg6UInQ/h
F8feCBRM6mRnqvw1Bw++cJhU485j+W2jfpCNeLM92YPMihmHNOtQFDbS8E6uhtYG31j4n06c3ScT
W7JqXqorSh1zcJ/cIPzhmUThKIG6zh34VGR6RL5PG6J04bwhvgFgWcS7CXGdnThHY6wJDJT0Khr6
GoyEWwILgE11kclBoZ9qxdFGsQ3SpdIZSluEOuHAPPb+eN8bIS6h4NX10exOcQpTM1gFBCZtbAp4
guyspYfqtrEEYvzRsfZ9jGu8FsNJz8sDpETUOehTW1bGfx4CZvxLRBwRjbbtWGoOIiQEbA51/kMI
IlOZTvtalGdUUw8u1/FouKTDo7S+wRZ/yEk6OuuR5R7YVVUrMVmvlAndduTDf0sbct8UIv/WaCiV
YumwlJ5lViTfHAz4MtxNMKNoDeN7rdD5lIf3ZqXpd2BpLc7kKj8p3QBIRZQIZv8MGWnK2HiMjWvm
M6/NcohB0FuezEjlbHKQZhcIGG+CbLhoRpstcl2UWzZa9aWwV79nw4YNpihfEo59Y4zxbe+hiCvd
0T55eCNXf/7iqX/JuLN1al4bxLeShqV+DYhWXNiocTS0c0ZpzcE69srLW3dfOyzrQf2A+9ch5kzV
cixqJA+FctcZUloKzHFfxSBKFAs9tHD+OtYCOjGy8hayDLdVFROY4UM00kNjFxWEc0QDQ1NVI1Rb
tHlRLEuASbdmW2KYFsPGTQ3joPKEEODeZq+a+u6DM2pLNL3ObdkO5doBkP0X+WvC/ZfIb5sBiq4r
KecgS8v45epBswiiRSHVJc0LR01uiWvuBYeo0YJnk7U380KfvV7KTr7AMvOtSoKPvh4QB4W063oS
loyuMtokDTDyCjX1yNmUjecYdAsuIB9XVWuiTWV2+BUhPcEXQ6m6D4ic2WKUr28DiwdZg38zchAj
Mek2RyqLV1VlP+qq/waUeQYD1nI5VH2Jd5dNTiujx94VaPoactzSxlq6et1upjEXD40mrPUsT1z5
aNhvDMXNVRUyv08i/56uneaPIc9RBTpAKY6+m9Au/D1sq4QeBhi/BlHxbPU3dklIh5h/Y9vDMiui
RN8h+p8TbDDxFHEN8w48TdoAORq9Rr8wT552Q2dSjORZvyjpk+do5o7tA+TAqfWZURcUf6kjf8D9
dS8mMleXTISTF4z7lPCHbSnIbjbV4KIE9l9yI/iUXeesBwdaVp0gsvNnwnsmyS//CmRNYiOGuNyB
etE0ge1OiHOlU4tVEJrgq8x+pe1XfGOpAKSONhEEXtuGAP+d6+AB8wF5kJ8DkwUOMNcfI5Fg49qa
GfQBDBz8BuL49TBkljimrn43JnbwnScHorzlVFX9o1cX1rJPYAF9BayXeecd8uaVSJ6zRAG1JfQr
3LDGcV+BrVKSj8hViwo5wlSvZcGHc+XbUv/Rgi5ZGKV9UsS0ntkCoYeX9YUNubPsA3OPnM48iGJC
kW3V2TXoJBqf1vhh571NYc8uZpwXeozV39U4iE3T6cOyg052O1VvEFOPXJ8poQXZdJLSL1ZuiVgA
nCCot7wMbtNOfw7zMIbtAt4omEUL1Vw6s9+Dbgkp8+RY6N70gQVmraqHeCpn6GRRM4eEPg42pPyu
c4TE0XAuZy/0NCKFjjVCFBm53MhAl49WDXN+RHO9nAKYi6aa6h1Es+xad0CjCxzFy8qOdJrczkS5
j2HQM3pWK34f4wco4/XX4fefPyVO1//4L75+y4uxok5qfvnyHw95yv/+a/49//szP/+Of5zCtwq8
4Gfzpz+1+cjPr+lH/esP/fQn81//57NbvjavP30xp1Q04237UY13H3WbNF/PggDv+Sf/v9/8j4+v
P+VhLD7+/ttb3mbN/Kf5YZ799s9v7d7//ptL3PF//vGP/+f35uf/9982VfjxFnxkyWv2/uvv+nit
m7//Jt2/EQwEQsGStuWYpsFNpf+YvyPcvymuVaWT/yhsxxZkm3KfaoK//2aIv9nEOeuOMKTOh8og
ebbO2/lbyvgb0yjT1hXRbMoUpvXb/zy76+9Zw7+/a/8+zVz+kp8q0bnjsbCkMlylC/bsP9cDBn14
avgWiYgwEpLQQmZpqurO4HPkMYhDnUyadQA370aAaNo4nSGY2WcPFeQHtnugo+fovpWvgksprIEw
IlQrCeyDbVAwniuebcwq5z+8xP/8S/xH1qZXUoCbmhfqlxTQryfNi2kZc3z8/EL8/KTR4xAkR7j6
IlWqWJHQdwE5AMiefYzhf4AxQp/ps8hQTn/156o8J3dvawTt9i+eyL979RwHCZpj8vpRUP38RJRe
+m5msk6L4gmBvT8OJIzgBp0ahL2mway/tD7dvkFK7/rNKmP3uTTd6fPPn8Yvd+Wvl8PVpUU9Z+DH
k7+8hx6c/9r3wlkBPBLqVxar3tNOlTm5CyMlUuTP/2vCnmOPf7+05g+ELaUkgpV/hGlz5ejmLy9/
59GsMPljvI7b6Vw0gKQ941XrqkulNbOtOTaIIfGth0gnM7L1xx/IPrzjBHoBuz4XANNtaAfPAVgU
xtJkh8hTbyCqsrGIrCxBeJgEy7+N+wKCZ1S/o5u/4cAjBob7+dZCB7fismKqF951eolSDlHpgXHd
k94O2j4rS38bR7TlTRSF98ycGZKl1iEsBMkT9dlPPKyPZbtuoZqsRe3YxwwqDQ48qt90UVC/TOND
39grB/czyBOyCs3EfWrI+1gmIr2a9GNA/d1FFrJ99MI0XLKiqZeMfrGaeN1nW+bDXtZ3KLv6a9k3
uDrAWHtRJDZM+PCRMurSQ/z/tR3cN5HGgFiboAtDQd1jFlkUqFoiQ5qniqw1LwFh1JvDFjwhc2Oi
ObYJihYCLgCg4KU9p8ZYkOkLFyPR1bnph35tipDZLxkVCLW0ITjUlbcYgGndQOzw1w6pbMvB8h+I
RXpIjE2PQZlBZfkyVTLdxLb57MnZYVQzT+3wQlk9aVquD+Bl9IH/uH7LGAHoAXHzTolKrIwZfZXG
ybDHQ6PcbM+iYFra0Ocu5lBg6U3DTZMTsAL2Yjs4+EVY5E07ZTeP0JU9FObeGWIRqImxAdhv0vyq
zkzPEGNblCiO3NfPDCzbpwIFGo3uuFaFO943EJlYa3SCSWzlrNDmPuQ9wXpDV8hDrskD04Fo4yvR
w/lwvYUgn3iNtsbfmrYZbIzITxcy1Pp1lxXOhk7+Wyo76nTT/PTctKOdB4ljO3m3nSeiCK0EmCHI
GM38YPTaN0O0TyNI6D0Fc7EQGtNh3e6KlQYH/i/6NvlL3/b1mXNcKZQgd8Y0vo7EP/ZtANTTsIj8
hRGKlZEQAMTmh00fyRD054xKaQccWOaV/RKiD2UvmntnAk1ue/YR7UToJ4XdLurc8Oo9EIGHMlGn
XOEhZ9Z9qMIE3dODXtctpybiKQ3MHuin4kR5Hh5a5/dq4qdi4qcjfD4jfj5DhK5bNnoZyyB/xpmj
1//w99H10Qh6CEcL5pkZ6o3MPWl3zL7CG1qcdtFQ5JA8Yu6weNJtd8fenvKN5nreKi/i/Z+faMa/
PhmMBLotTN10+MeaD7w/PJmkzpNQDGBydcABC9sGggY3ON2R7VxcxpTUISMWxlHOD0zzRmYzukDN
abZQJXPIfYuil2tLzATerAoYxUtkLYrPNS1sELXirVBYWgAuuFff5WYwyIWHWGeVs9GCWqerdVgZ
h15rRzRQVnFP66IdmzQiITmM1GMdD9NaE/qnzRqEwKfee5Z+is49C6xNUnjec1bU39Mpr8hb4yX8
85dHqH+9+KQUNk5+Isulq359s7ieB4cwYW5zgjIcE/fOs5P6qDXw3H3Bvr4Bu8xuIWdT4Jhv4eDE
H25kLsGE9NwX2HykjWlfPJZmu4m6ISEYdQN4JbkwhvOWInIkcCX7WcNhcK4YLtzRFZK46E33/qQv
MlIltkVDzIpuD9ldOYeCOWbjbBK8t/eOd22R1o4fhTItFiO9fQvHuz+jGlh/fUV+yqvppmhTmLcA
gbc4f+ZX1Qo9xOi+umQBEkOk08DMVaOvdB/bSu94DoDqwLpP+iFd1tG4krDJuBYr5xXO1W1mqOkD
mcCCWMSbSdrhLYjCS0XFstWHPtsU0h6PYd6H5GTQ2JeVY2yZoRR81EB9TDqYUr1nw4FaDeeFLnhw
6nDF0UxJ3xmfeTRbwDSbCAuEn2BHEVu4fZ/dAIPEBYLo6daL8am5vVv8ENo2GNrmSuqrd/Vn8fHk
jjs3q6uThWzthEIScloqdm5llCfJ4biEzoUc2prsbanp66YkbKMg0yuVeOqwMqpHMQQufbvRIiKX
8rFpjVstM6x7d4pwZutgkwBoxmXLKtApxcO9BgSed1Yz72hvrDu7Ie3HdYhLMBtkPlkNUKoJq3v8
R862w0p4k88gMstR43l2DGErZtWNJ+PE1IoBsMEZrthCBuFBt2V9sFVTH+T8K8Q69u7PL3H56wlg
WK7kHxOth9BNV/5yAuhxJaF0WsxaUnVCsVLdyyaxzwOSJCysU4rxtAWxSpImTB20sSOTWK0sP3ND
GrcG6wf6UwQqppk9hr7aB8orcLtEZBIlzYvpEXAgfwSlMA9GYfzFVOarvPvjUcpzt2wehOkYSnI6
/Xx6Rd7guoWGngwpDBRE9lOrgvH8BhATBRYAjKWoXbD/U9rdRd2AwVKrAy71zN2RNramhtfJlklJ
pSf7GugWsEAcZuktFImEAXevYVsTyVYWzB6QL1Dsd/bOGAdSCvT07s/fCCH+zTthu2puSYBUOtwk
fv7bGOzpReG7vBNBSF46wLGdF1QhBscQ65WLtaDKjOoWJCJnT5dvIlaPu86JwzPmj33rxvat6rC2
DgIn66TyaUX6GwQGleoHuFM3EoFdGzd3QdBN5zarJ7bnMyzI6jH1Z8ZFjwJ10KpSHeI4gmpR9zCj
5y8tr/ggrig7IOC2oPaETJCC/NN2VHmtdAYpOeaEguAYNfhHb5TpNZoqj+2RZKwXFd3BEfIHBo/1
pGnWd3N46tts2JpljaFXs6KLX3cbZtL1luB0lOV9vWqMaF7r+OnFRZaFQsbOvY3S5rS4XiSXMC7L
bWJNBAw4NdLDJnZ2pJIfM7LnV7meldspC7srMne1GHD4rvQA5r4qXXFvL/W2G9kz8Ouyy1BDeTlG
zim59Xwfx1mSxQQ+eVBiS2pdALfmWlLe7Dw0fJTm3XMW9Cc/zRiSk5i9cqtQ7XINiW2UvweB6M9D
JcdjQne0ID+62bI4r1ZT7lJc0Ccfgi6+ch/IN6EahpOdi3I5745fHZgeXW+6GEkCbZGO/cC1GmDq
qu3o0ajLavHnV5v5y0BXGragcaKN0SVLIIAWP19sUVgiDpJDAYKg6nZYaFM5qOcS7/eS1Hu/3BCS
S73ulslW2EwstaBLvgnOVpweqX7Kh8nbxgqBRg7LBPtbn77Ghf+sI7N48yvzwIpu+NScATJo8Vi5
/ub/uBNpMLCTb6JpGQZ6u63z8NGEevQdA/OA7q7DpRGO8hYB5tVOz+MQT3vd6mY17fzLoGymPSkT
kC9TJleEDUyXjJA99saTv6ndpNhkqKFvONIGUioT/VKXiL9G8o1flAkCqJ2YjE5WuyfTmc1V72Eb
Y9ie3VACxn8xN3fmNviPJ5SUhrCYcVjClbolDEYqP9VX6IXGUkMChbHlISiDbQ2T8BjEbrHNfTKu
/MC4DjF+X1GYLOl0n/ugW7unyZUfvW4UK4Y33bqJzGNUTQV4RjICxxSZs26ZhWLGGlf7yvDvJ6+b
npXT3uVklN2ajDVuU5IKZTSk3xRyQYblSCF7b9qHxK2s7bgnM6XziCozQ2s1psN49/WAXx/JBAkz
LIJx+RfNwXQ658gasth2qGYWtG6Ui9M8OzRZFCfZXReYEPLSxl/X4/e6ldUNOdXBZqDDW38Rb+q8
Qy0VFk9jxFqOLTDreensykHr8eLI/uBGzpMdUbpbjG53mSPSU2wZKW6QlFs9iSSLfCR+LBl7cxUN
4Kh83zNW5di2L53DklNP1ZOnMrXjQq9+//dmy2lSC+vRT61iD8ig/YsPkPh19MA7yy6E4ZGLblCQ
G/zzOxt3SIUlb/sNKiDcq3n7bLUgBQbm3cmUBitysLK71CfypbZ9eYXsz5au9/DWsa+pKnNjwKRf
yBFHT8Fw+/4vPt/cv3+99JShy3nlZerWvyldFQGTgWdTuvYScTvAo2OmyWRPqskanxLWITGRK9Pj
39lEEihebfjPMARDitvpsbThWWS52n89VMGggFdMOYPdEU/I5B2GEe5LhDzJ8fI7s8YSNWRe8GhL
6tvQzdMjWWnpycIZ5TCnQPjE1MEtyvhRxhYRT6x5gvwytmlxwCZI4Ikvy6fRzvB1kB1OwFJ19Bo3
3hQu7nws0BGSjUw9ltHO95rq4KGvA/ba0zrIFI10UBu7r6++HtieA11saY/xmCjmwo7YRkVC7m3A
AMSIDYSj3C3X5RSWsKKH9BiZVkrggo1bQKbpXWYPS18O7V4YOeykjJqxtbJnLS5fmhF3it8Xxb5F
yHQMdIJVBrNTt5LRxILYPfc5G5y30A6H99DCmJlo6jlQJjavWJDYNZ+y1tRkNO01HaysbytT15Bc
luOiRx73mNk/UGlvbYxzDSEadyW5V6vYdb2d1XrWwdJktOfwfqdWIPMz98TWwD2wTIJEzgbN6a6t
U7ERIUMKKwUlHZS+sdQxekQjpzG6KfOC8GiDTgUND3esw9ev9PxZD9oKlQHaoNwpjQ1wZdCTsnVI
nyeIIlNQvAiWQhhq4mGzZvShZ7WnnNGUn4G44EDfpdzJd65TzwsvRYZsEIansg+ggttIbYMh/ezy
bCFADzNL8eQeBN20GBo7PpCSCQIlmeTWjqPyVBc9zrAe9HiSiuAgsuZgsFO40Jrg3hyi1zrH9c5l
3z3HhfFGFuktiVBPgZvmq3ZmZBMcaeF4dcShqRJ5+PpVYSTTzZTqzbN2dr3Bv/AW9JR5Dm9DUz8H
0QAKj3YQoVIp7wzbXg/54F7GPLzUI9UP3ITlmM9yT61CjQLHrTmRAQ3tM6s+cO42p75uvT1+lWTl
Gw7W0d5/477CCkS9h3754h9U43cbInUqABCDcWahIoFbUICS6p0s6HV0Z7jSQzI7W+ByRPtlmveU
H9mFHg3d6Xir6jH/YXu4S/V6qq5FpAfHwK4nFqZ8Q1pXnKfrARjiLYontl9NHi+CEG6Hn/rNtto5
GdXekGcVhCTfXSdAI27cLhYLT4QhViTQ03U1kdoE4mDrVyhMSkz29+LLn1tOaiXgBK5KZ9I3ZHOl
a03rQWtmCVjNscrEBmAhqbMVWnwMpyyqqtG/aIzO2B5PH5OfAKXpvQfABfphIj5pYbVY9K28AALe
O/0F7ifDenH++iLpcKGoDG9HYAr7jCzJ3EGJOUJuyq49IwhSUTCbU9fai9ow/KVDabLVZ8CVrtnj
nqiWm1rPLYyAPpY2b+j2XTUrJBtKa01acHN0J98WKEkYTPjJeZCuv/Q8rkwjYtOUyuY281W8Ddjg
cWS3W72AA1QxxqWozsp1kc/Wf1KKP8ct8yNnNZATtCvS8VswxPaJmRP6ZcDGIfE0xbz5wkwJloD4
mceuSdVh+N+HpGdW35Czt9R16ltG63eKEJuLobIn4B7pq8X5AgUO1pBdd8GyilR5qB0+cq6jnbhK
cpCJBd5S3LXtuizMcUVyksv0tnGPMVJEPTQlY4lxXDcx8sXQhlQZiwwtdpedyHYPF1LF8FXA7OBJ
pG2fnNo8wGowUbPNBMp2P9gl2FqF9ya2P7/eg8Jk9uvyHi+LCgp566XbmKHQYDvf9GIWC1Slvxp6
+emwVDzUPmKyWj51bIX2w/zQJCGLzqRFAwrPZBtmo7kpB3QPWk8mShKn74CP7bPjEPvN5xQ/Je/C
zihaYrAie7hzxnqRqYyGwh3NJa7Dctc3Rf3N5ZZMxshdVDEvGaJCPTsZe+265Vww1LNC50If32g7
gjV8v4NjL3v9CZPK2XLc8YKjNGSeMVybWjMf0MCd/WLEXFKL8hHI2x4BFm1Grcs1ssl/crHNeCB0
rHjWvU6SBludGCqt2DVPhzQxCqI1rWkdd8abQUjNq563F5s78uWLN2zMmg8NvaoANXUMk4js7Da3
VugE+6NCiSsdgh24F5BCKKxFLb1hY7upxva1e8gt4MBxIZqdTT7DE9PDlchFdW/44hRpsXdrEeZK
9etba1sUxYHbRnEYCCtZT26D37APdqNputfRgpMnnGA5ldN0THEMLTqGpBu0Zx9ZHRwTg34SS7xa
eknZHNo+fpYAjjiEBwTNaCDDXTM036xwelNhp76FxEUJ1Odr88vvWpoBDVbhURYV3jLitUNbGpHk
XVGRK4nCLyXv49SMrbVWLQiXkO2Ik5ZEnLgh2VAZMt8wdvZUXRDJM5sDaiYGu0746pmQW6RjZfDO
mosOZfQs9Q4SxzB6K5EQZNKYJbel4qkIzeIl1MrboWoaDHP49e1Gc2b42+oLieYy9eB0cK1NLkJ1
m1jaLqlHVmoVWhS4P+wEy/J+nG/TqI0P0fAc+LbzGqvmUYZlwfSNvA2Lz0tigk5GNFWjceSknsUC
ddg4a7eqQISmE4K22tbPhof3jGLwBmjyiDQx9VYmMQkg2Z11WSbZHkAS0vs8oM0Kgvba5La71xTO
BTwDm7YyqidVvIYIU+7rro3WWu5at3rolrhu21ULBGohjLgnRXJyEC/M+S18Ln9U3ZyBXnNU9lPP
tDZjJJ4RvGR54tpg7V2opI/WyRhGB3fArUKnrbG6KY2j4zUPYThypNCDzEHW+ciIJZ7mMPm94uR+
KwwkxzbO+cGq+71OnsrBIgQQ11p5hLvlX7vK0C61ccs1KL8xCi9mmzsBTK52dSFyXozizlYZIUiu
vrGAwtkdzN+CUFYJuAb5X5C+MHrbiSYEgDN61tonuWbvDv57oiAOqnpIt1VLx6VPY3TJI9dE11bZ
p0D4wz3e3VOJBX2l50WypHOJQKGZhGdg2Vwzf55uLKdxzsbIO6Qj191C0BhOafbeY8bJmxRnl9Fi
5NZRh900YvaRVHa476Z8uDRaTFq8UcMhqJORToApoBmkyZkh7vBsfS8nbO8OA21kcehJPLIFBCER
K60G1FgPyOmZEHxYiMxAq7hcDtXdFwH+/x7sOvS2aLYvkRNwvgv2FAUeDj+wsmNukHqUp727BYD5
jpHCo3TKkmPslC8QOSCdE9l2Vk333WLIty8NgNVNnkDjspW6fj04mrM3wsShH4vlpYRRM2ryHMwK
nKgN3gYpUNH3sUftKLZNYBp7xXW1KIr2rImsvkn5GN/GOhbT0Gt/aGlVb81aA9cVj1cSld+FAcw8
1cJqj1es2rYZTAa3wvrnjkX6oFdVieha745lYZEYPrTWJi2d9OiEvnHSRICXYnCnc2NqI+y0zjjB
lEBDFo0L8nqQXubW0Z6y6DaFtBoRqofYH2u99FJudr5/ZX+ab/TO0jbcftUh6nRyDbvsJRC04RqL
hXl6XII6d7ytPzr+1gZnvozQRI9QBLHAxS3A1aa56xDHf72YfR9Y5JRpV9E4/oX7GXrYPgIdZaZv
Ae6rKJzy1ZDOMxKnqpB2DcjiK+s0QnkblSG+OYNoVkMjuj3hvWodSd+ECKfwtRMKgreR5e51yCMs
O5hSRfQ+AaJZZy5Gc701ZlAAiBOd0cX39lD5EcZRHPuLacg7pvy8DPanHEv3gsgxxzs3gRDEHXlU
cLQQIOdbSzXWXc7mYCu798aYzLOo03XkxykBTi75PUpyL7HBpEQdxS7I9v+m6jyWG1eyIPpFiEDB
Y0vvSXlKG0TLwfsquK+fA73VRExwWv3aqEmgUJU38yQj+PeY0qSVWdFm1WZEH8vQaW5/L/NoOxC5
PFlt6R8d2zz9GdIqyyqv3V7zymDDKe1J1dX0ak/7kabhdV+zlant0DgIzRSHdv5RW2F/1xt3ALuT
bykHq28VTK//XqI6wXIXyWvdkSDXq0StG+Fom6nL5TrrbtXgwC9rK7U3B/AuZCjvfv9KWN3ED28T
LnWQENAVKzyUMCTClPq82ucvVA6Dy9gJim/TuhIZCl+auhtXRlGrhzgpjAV95sjE3eSvXYHSkEgP
qPAgIG1xjN+0tZ5v8P0+pbMGQ973PSqzdCUtLyZ4E0Vnv6CLzeDpUCeDearrRK5BEXavbMQ/AGcQ
U2+mwnnLx7baEAlJt39f9rZGwMwmCy+72juWZfhMKzxPhFAAqKkNxbfcwArOwHUQY2qdvHmpUizD
IUc8YuuwMEst4zYw0qI9xHn4mBh9e8XnmV1HWpDwo8eZ61LnmP+4ifK2rUbDZRb/tlHAOSVNo2Pn
u2pJAbG5qg2PQpGyR/trZsIiPNAjUJQDd7XBRkY3r75VE8KoOK9yfvNhOUbmY48Wspqqwn4WhvZP
h4k1Ol5BSjJDpnfzcG2kPAL+qkVgGn8bEUg6NyfFGo5WMSv3/lONdAW6rXmtg2S48cGCKzCa15yp
/rkeOBD+/UdG576bmJhnbf3NGuunrHbiNyCFOy1NvEMS6N6hTf183SMjLhzH7i42neEL1UZfhED1
S5+FHJKTHMXCN07NpIkr/oTokHTEGRIkybspgBTBYrMPsnLp8kimcUuW+MBf2ZwALHfPTTFX2ze+
uf2rWgCT1u4S8A04JvPuGJtjuI5zMCGyBUNsRY8yYZjIaDHa+e7gftd2nIDYt8dNrJJnqx+rM+mr
eEPTobZMctu9dWbn3cjiJwen4tdreHJBRDU1xS4V1IcOSmlESNLlujpr9W+SBGRoE2PjEu55CDos
mKWecECLUvPw99LKoNu5pGz6uZIGnOexmH8PlqkDn/A9wquxmwYEAIh9ybhQ1K70qIrMgboaoxNI
VcZC5bVHLvyzCCCzVNgWE9IuCuK3pqFbZFq+AguZ7dMKu6LvRt0TZbHdU0NSNkvVvmCq/2o0ilLd
JqRg1DacVaboL6oxT/t2075VMA1OVOvoWIDXHfGInyRde6mKf5jVQXcIM+dJmyIc+EAuAZDSQaRL
sMS52I1p/gAZ5wcGvHYlyUWLRohwmQ+QMSvOvgqTFpBGUEshTaYW1+uDLMhPFYo/eOx04DT47o/6
/OKZPYeaznf2pMrJJNMAeS9CyOGW98HINroOSZZs23qq4K4WtEMqtzn02kQMDWQw4Xjx2Kt4estl
zv4bGAoh55JNjcPMqrElu7Kgca5tBECEo2G0g6fyIgC8bjtMFyHo4pgniLKtow+9YpFoDCz0yfdX
QUHFTjbvsaNOPmlGcDbHojrZ8wtdN1RWysx6EbU73j1uPASOqbgNIFLp0aOKhx7Fb5tyepM/YuGb
sTpR89ycoZmchD4FeH49XvTyVxdNuTV9nopz35CS9ZnGe5LElEhWbSS2boD31OkiKtPj8RtUXbUN
Sr1/CIBSijKr9uB+1QXjHQFrV1MXhIk54WRl58FPOLyGcnge/fJR66znBpvqjdGfem5TLPS5Nr3V
PefDkibtSZrxiad6ckqkzhmkUFzRA2bYjklXxBOZ/dhHr3XuydbcfB17+jvvgHjyoRYovz9nkhvZ
En10jSo3uqowpnNSz88UoO0UPqVXq2+OGLDVbzoL8pGH6VozXobhG6Xz09XIcpONBzxn/9V9zS9o
9rxXPscthLG+YDOGWYAGVhc7aiKEsdVtjVQUK8ChjsyRugQLU7YfPEfjf3UBSZN1cP3/0e+afwWj
RQGBPsU3XTz8tSLgsgRYpzv7mS5mBlS4UiOjXhtch6A7mGX3eUGrKjPMqyQNf/A4Hs8XdMPtf5d2
Pm3aoOWYZGeXxulxa9TpP10k7UM9F6PTcJFyP3xIVdovA61k0Tyx1QiWRLyxa3sWMfHfPVdZD3Ef
NyVZQN4TFxX4iKmMmHbiyXU6UPUQF5mzzpLM3s8prBLiL4pkzeOtLG9/X5V99tUWbUs3CD6Q0Z68
t4hfSjXH0LC/tGAgpKVc0FIpzr5G6o4/KgVQ7Ong0qiEbjdRjPpEBilZpAYpFnQFseXdpToC8Oix
KRqGPErNvk1LX9JtO+0Dp09O1B9z6YiBtCCs+bHJv5xOo0OlsOyzlWf3yGAq408teZC4tvIl1QQl
14WrzkbedWesw+UhVuMu7hTYtWiSpIZGyrXwy4CUKClVoXFiP797lV84SCW8hZCB/wHrSp+1vpBv
gWs9yDJBxf27UeaXvxSHH/YOQCt00qEsfwxPYhgH5fxieANZbCsC9CLErjCmckc05CsXNa18kfLu
Xl3CvwTJdHBbsyUqFV+YYIoLpTcNBPPCBqGRsvoPFp7DGgytz+PhTIfn8GaSU+SJu27Cj0D1I+Ez
kM/YDa2jzl/IPLK/2Iw41vRvM0cgCxo6XnjI/Tg7e1YPem5kvxhzNu7eXCrSjwyT5PHvR8lQJEdg
UoLVnAvInMmV89iz0LQHmkTTcz1GF810Z3oHeMrKgu/BAb+m0rRoTsgbm7wQ5qvMm2dCIfqjM8QO
hE4iB9yo+dpBat3mBjtYQ+fTFyJynk3GLhhXpptuj/azmxHio3V6geU8fOIDfBWdpb92AXtDKCwE
au3voiG0FTeReZkyEoGpD1Yi9MpXc2AgI8NMzQ9Y0hq0nBzhMSxV4H2zpdOebTyem9AjL1YmoFlt
t0CxMMx8Y8wo8rJ1sdEN9AvQovEM5WOEM96QN7h7ee5tGsfkEuvt9k2f7tLngCy77GwOMgASGAJe
a+Y+yVR78MPw08ij6OBEY3AtlPWaWz27/QQ9bFGNGLHaxD/rhQjZJjAxNikf2s5VbM8+2QEr5J8T
+V2/HyfFT/XdmzYze+NEP0XIM89xmq7DYQYHsALfG7fwL0EQ688kvPE2q5r22/lLEefOqmnydAtt
+SEyYv1sa8rYNGE0blk+l/Gsy/69ZFawc2IT2MEIrSMc29xaAOyJ1hlXA/00pCxV3XxkKGZzhX34
As6b29QseYzX9dYubeqp/Flz9oFhKK/jKB6W3a3P2+LEAI4NMlPsnUh6QCaev2sTe3zsjWiHJ9GC
3ZSn71PXMYMbBQEzKz2kcddvSUPHy6y2PGq2dHsPJhUIpTXXlU3utuVQuminMn/sXYjIqab7u0wi
QjHYwelR1UfJHiUAI2FkSYkxge1HnyK8MIAdby2a6MIQ43MapsYTuxtafwjX92QrsoY8qJvimRoB
OT7W8LROLQu/2U97B9TqJY8VbQS2cc9bV54oOkQs6j/+vvDr/m0aut3UmeL496JZEmtuDYyH0dS5
9OLs3Yqs1yAtbioLjpVWqgcxIILSBABS03sJ8gjkQh+ZXG5NNFexGN0OCC+J+Yr2V6Fp/iEjbLIL
2MOUhZO/hr0JVa1SwBjZI5x7R7sXgX6NSzP+DqPpOg7th21GsGQS+xcvgzhxUrKWcH2DV9P7JX7F
ZaNR37QfHJypIoMXZgvLecRMSleyaQwHZ8AoKlU97esZ1fUX/eAs5Kzabuw3fvlCviZ7hBDVPE2N
7bH9mupN2nr1k55acyl66TJ2KzYFiIWTOfeYxQZHGSwm/IifD0NvzlZi9GqdOtz2A8RwezaAeSWi
quM+pk7SXkd8M8yv+fVlacKxTbxgMcoq3EkZ2AcKeaZjhDsIIcUHrsQbz0YGQ5jbAAVIyvYQTQjR
BlgbjhTl2zSB/opNLhSio+IkpaWTDnZhcVU17jOS3uwn2AY3h8DhxNXm0I/N+qNLcFU5yv2oLYdq
0XnDQN6dLaui4cLuU3+VV2iINUjgw9+LLed48pzI/fsdHY6VFo5PP8DLH3j0pzPDqw1zknh+ca/F
WG/lkHHEy3xoOOG8207f0BSzi5thp+SoaC/+Gh1V6RpnjZi9i4yd+WKnOfQIBKbUHiC41FwN9DAD
6oWTkdvjkvN/RUbdrR7i1NwzFgJEWZDQTvBoXYEDxqcQHPaqZlC/4JA+IM1Z+iNm5RJZxTfhkf+g
2o+HpK8AFqUVdbRFsVeqWeGJTc6CnrJjpI03sxXTmgSoAxLPU+9Kh9Tfx+xwSKPHjZ/t9ILtUYJB
8sbUfzrVGFLMKA63eUAgow2EukVeTmsaE2iCe8lBuCjmtftkkl7aNvnIdJpz8UkLBcuYgf3eKktW
QBLgxK7YBjUxlY2p8Zxrwv2HBe0YkHOMFpVasTur38ElnSTw+mXDhXGQhsyhlnVCQkN0p4PjjlSz
9EW9bL0+ROdv2Odqw8lBgNyUnDwOVVe1zBbqdDmISm7BcZJaQ0u/4mPS6LJE2miVuOGxjzeaLsHc
pvaL+zdIJmMNZKb2DrxHPxBuduYgrGuoVztl23doB/3OKAkIcCewbOpjtQyCGSBglOXFCbqznpRq
kY/u09+jw+PsDS7IXoGpVgezMJD76pHBLc64HTHMaJUjwV5GSzyLkE7Cv6+CxnhLWOpPYQ8OoqzD
9P7fj0bnWeB+uvkeTvARUtF2Ct3g0SOM2EV+wmJfRd8qBRLvSbLXlVmsmNgUN9Zs+shH5t5mW+A7
YkYVFadeuDlGYD4rFQfd3vXUSTE3f8VXF5381AR5Tjvzts5Npvku5m1LMunz5w6JFEQaGWWx7lHw
kaKqz0aN/cEOrPJWk2ye5U3TtctTJAE9V6X9GvjmaypMe9caOCxr3tepOLlA+i9Qw/Rrwf74WqWu
c8zs+OAm3IlKFjTNZbG9bFI9e6WzguqLJA7ejT7Ghx6D7Bumdos7Qt8O/DM3vjNhVCLLuwAa/lj0
lgF6uwlekuqRPZG9rqoII4ZJbxJberlt++GPshVfyhDbqATOtBXjJJ5Ynn6HAgu0L8BDKM/S1p5K
uveAT2sMsumznrm77LyKi9nS3Q7rly4dQ2h7lcILpxKmuAU8HVYkUqNLG8oriBPqMhNwF64jb64L
N8QgrLlKSyNcN4MRUFwVmKS7eSH/b51iPWy2OD//pSDRd0NFH4HDiWnbDSJ5I6pK9AKO8Onvy3pI
dz7owETrnv4a1TxdAH+FdQXCfySQyHY8rif5Qc8YG60m3XeJl9/cYHhn+E4tNhnRs4dNwZna8UGm
1vhgIcRWsLaF77eXIcOKASok32ZYllYsktCa3Ck9UTNDGjDP9XXQaBKvxxScZQVUgjFvH6o9gUq+
+nupQHWXDYHRVrr1zUeeyfQ0XpZR118CSP+WcHuooqbaGKNN30UtDPKdkwkHlbNiWfjdAui4+NDD
8qWe6ISi9uLLmUvuEvweNDXqCyNT1TPIslOgw3X8+0pVBWYKLbGWveWNh8lwFq40FCNxwpiEbWWx
sabROfy9ZKG8g4yPDl0fYyc2xmkbuvgDJYx0PDi5go4nh2FbUk/9aOUqecTReuzN6uj2+QvFNOi1
aOjXLmbypmVFsAHjHNEoxBGh1HVYXAAZ67Yanwp/8p4mhqPAFTg5YWPwnpjsmbtYDorrqtolkWee
xGR0T+aEu8AqnJ9JdqDUYk1jupyxcoF+YiQss1eNhkCM2rX6ZMq0L8HVjsWQMU38v7bYvy/LueeK
k8pLR+JsU9iwiPqImvIMMkGqP3paiOZRhNB5kij8UWn6ZCq2GJ6wwEIGFBr5s9W0wDiSxE7OXc5X
fz+fBa6+KmnyW8ZzR2rEGXOHr9VdgJs/h0bCCF8r9MdhBAauKbt6zlwYBvS3qW2BJxFZ0e0fA96V
ODfEKYz6/rHj9nOm9FzUhbZnEsYTpmOO1VU/rptjedSGFZs674Q+h0lPD62H1MEwOWGE3U6S4bfq
aeuT/bYza4BVFfUEZYy1r22njkSRd4IxlZwNx4kPrYStMk6jBo6uANnsZACjgqqCxsnQYsNQ7Duo
RxjigRftMgHxDUmfmYrUSqQ5OiOUK+kEqCZ1suaXNqTFzxwwpweNtcm7Mt475Uwn0dC2RJPTmoJ3
uGFlsCBFWJkNmTyoL5kInvEhVFezZ6WzGlSUPhrujaRZ8e/KYj6/zyO+4THiNiscM8MiM/+Q41qz
qHTXLzYJJSDUQ8Z3h4t1N+KzPeeuZmyLks/4709BLFdb+wlsnRWjgAjEpKVZUoH69/XkMxHvLSbt
va6x7lnV+JpK6xlru30IO0inkmT22TaQV9uOqAne2lNeONuo8mwYQdBP8PCCDF44hXfobX9XM/xP
FRxCvDWLyu4efZ6IRC2WmtwyhEBCSPdpET2mQ34NibN5IZNZrKidHyxynGr1SIPNlMJndS8pWbFy
dNcdLRQDQsKJsfxt0LXPHHdFks9lBZ19Eu09ZSBDlRvzLLnHwkGVysGB2Dt7VQCTAqEvx3Xudne8
OYdGrrssuooOM9b4YSHwFjSiZ9STe/iqvXXv3OOWwz4RGU+IdZoeKuVf5KR2GKX53OUP/8RVbFkX
LziG0z6S91J8mNK4MQJkwYlAytXclOHRL9+xoBMfRTPxUVqieuWCPYr7g5rhK8NncJ6aHRW/GyFm
FiclVgX+LEThJni1ySowiRx5JyIwF+FTuXXZo00cP+oRiDk2kpj+gg79v5vcp7b+bM25GDdAFvCo
GlHbtvuym/FA0YHIt/Cc2YOHm2TCwzfoC92fgVb+zfvubVqRJ1Sylyl+0cU72bBdmx3E7NAOlnpO
h48KYA3BbFq6ajp41lfxL6fWqqzOKi9WKYCifDx4EjiXPPkOtBo+fh7T6yZpv/TmpOMFcB5HQ61c
S65iJVd+9TQZ4yrSOKtiUjUZV0u7Oodg0wpt2speY8cKVJxdw4CtGCD1woe3MuARm/RxGUkm2xkS
sML1plflmoKN3STqDQ+OZczyL1P61mJjmYoFxNtNFhVLGbwFwmAShHsT5BGnkoR1j3+6Cc1riuJ9
5k9bXI/LJqfgDmQ5+clkndhIs9VzDO+Bbq6QQ0qwZ6vjifY8oTNjes4TUvw0AEUonw5euyHb42DS
fIe25vwESWJldlRGoov90ztvXU8Wx5Bg5QNBdhK6fjinLGiiPRWx+RMGebgg9iyGTcFdqpk7R7Eh
tDuPYvJyP1bpLdeMtZfEpKi5w8BypelPys2CFeqC8rYxYoNjGZ3oNkEBSlrGzzHGuuiH16mY6xzb
fzTebdM4fBl1Ji3hOZzkNiP/17Di2ymFeQlkOc6VYdfuU0WeB7xIyDtajsm7wzNtmH5wiT3rXnTM
lPnYqGGFv+df0fFgKYfnzA+NC5/GeiKiAmEStxINTAZGfHXBqwNQ0bp5ktBLjDGcXiOHe1al2oXn
Q7mZK5gLeuCqRluXpASgPmKmTVZ1kW6wsgActrMHapkgeJB9DZDjQNNJnQjmGFHDLlZ+EK+TGVcq
55KD8mmgHDXu6bbFr5MA0kgR6NLwXEfRssbb5kQpZtLk0A7JsuvIe/ulf8BdSEsH9TdFdyB7ttUZ
QKB4Tq8hs3TGK0cqhya42PVvXIZ0GvrmRwEzFCvcOY7DUwLgtY38nQtyNbWnBws3uev0XPUskcVs
2tetXZVH+5IHjNXvmOodSPEBj6MjNRlfGRoTvZb2zqm8VaId+J/m/Kuy587vt/Rf38SK3QEsaqBg
M2o0pGKIAq+SLtgwtG9D7mKhy3jLFCu1Dd4jhvIt1BN6Rahla7IVROQG9CbZwgV2D5mZP0O22KBJ
4GRhIS8YzGvEcuokojg7WLEfe4tDB48/ZvKWzYYBT37i4qIs3qsROFvS6ZOePQWZuHdhuI0ZZem0
EOhTdzRH9xum+Mob3gf7H2i0z37K9n7ObWlMrC2d8wt4btMBKVcaNTT+dGXEuYyrH8QiXGli69cw
i+O3kS6EhR9RKNGUX6n5kXYx/DeLcVB1BTwN0oxmMByoG8sIP1A3lqHpsDLZsOLht2y6pC5XUgUM
u9DralZiLtu42Agf6bvzV67RrKui+fQRaXfd1NAA7NDfUCyz0kDlZfjS4sGpRw0ubrumsxNUCO4c
2h7doNkVdrHugcSYRv7ZswLh/d7O7QmdCb2AErcIFYe1OBX1fQw4uXFSsKrkpLnNzmdMrVXTLSzr
k0iKF+hdtxyrHbf/KRb2DVTMiuK4jTaI1VQMaFruBZ72D2Q/oGpPYcfeOYiQa8hfBECCAv+YduNO
mcZrmjZbx8UQPVxxIXq199vr/tYdGJ+23nZw7K3ooIVDEVjABNoG6VDhSxQwp2OMMNV+Kovfhu8Y
u/+isMOnMO9/q8FaswpBRlDJJyyIckUMElmxMA5m6D9OAuNqFAM7b1YBpd08uheTFewbJEAYSKvS
NDH5zQke7R3KJKsi4wFlsxFO/ihZh/EnzHMUmM/6IQlm3GfMdor1S8RbYVImBtWeOM3VzVN/kdNr
hdK2iDS8Wy7tkVX8BfLrNNXweqML1TRLD+pc6WXPPnxLW82Y35qIl3YqjYCxdIOomtI/1bA+malD
VVn44PoZMcS/rvY1ytYPZ8HDKHTo995rpzf/8AqmJXOLYKMH2m8q2lNVNQCDw409Og8SIr89DbvM
HOjatNdjVF1aj16aydOhf4HPGb9tWjus4Hc0iZ122TbOfVom5TaW9qZ366sT+U9VUm5K/JKSVM0Q
0GpCu1hl7ALcvYusg/hHvZ+eUzpQuy/6CCKjvOQOogfVvi7wz0xLTgYBkh54O7yMR5BjWPvgevrc
NL7KOwYCUMUm8d4DdyY5aV3rmLyhArJK0dA6oYQyKxVnoMoYdgYznq1oj6GqnHUXs6HNmbStRHiJ
UChbbeLbzSnoG1cBlXFlyngjcUFJx9hwsN5WnxI/JEra2iZrQIDVsKdNZUuDzqh6Y/f63rbpLsML
tATCAUXdXRrZp8PpXaXBqqr8Q2W8xACzAyL9TVis69x9g8YNwDShwtVaVeq1MNjahDoA0XgTwmX1
bX3Ttg05hrksqbs6Rfg44KBRbrlLNfcBwzAm6Rgnb7ux637ZoAsbgIe0tPiQM+3P0JLfxgp40Pq7
viKJmp51u1lA7LoEUXmQ3WPmxY+tq45hivcHuLILuQSLVUTavJPxWVfhk0XBjOB5rlppEcPxfrKE
bYhAJVvQYIWKiWfDSvTfwa1ewsmOaZKsxn2LXWU1Nf2/vuNTnph/MV+DC1zCBE8fac2kfMdAzCpg
g7JDCmSVbWkqgQtqr3SGCxgITTahESNpshcLhovRmajfMZ/qSx7U3yBokRaG8ppq8UMFvx1Ohvka
4kZQYH4WtYHdinanoKCnMW1lCESM83LPD3D2fJdW+ZTj2l70TPTCQdt70VCtzRqYJmlIJKmZQJdx
logZe1tuO/Myfp3Gu7hK/8V7VRLOF6BhhozVi9Jz3TgKiYmh1O8gnV6Cprjrg/eUzcBFANUa18ug
sUBJYCerYcSmVdrXJHMVWPuERnK3OHnYFpdlVce449HpJc2MTfqNlzxcvrbIX7Pn61vQyQ1E80A1
GHqnIKkztkwe8xH9tzHjpW7nNS5vDp6RES25a6l4kEvHo0jca4nuZO62IGjElJ+Kh3HU1likwfwJ
itsIy6wd/KZGCbmYIjD+nIafbZpPcopcU1G6MkyCeTpVS1oWOmvb9/ehI38poWbL1LABsoYwOTCK
G4x+Qz8mpW6iY6PbN3cne3E7DZfUiKs753nUR5Vcur1OBWgHIHn03ihd0jAMNiPUwdMI52oVmyao
bnZfWDhSlp6AORzQWDMZhzUJ+WSxrmkn8ouc7fxIh0TEqIM+1wE0a/o6j5LNSRcrJsLvAyr4FnP8
PeMvq+bvwQinm91zUqZ85CeOgManU6e28UlmRI7aIvmgppVwabEfXHa6I30l+tjsTb25/g3i6PhY
VJMtMCMzw48/WtMqqLS0OUH04nVsxjMwMsyADt3lo5NEq6GHCggj0ihsczlp1DDjzQ+sb2c4ejJ+
AYN3/fsdTIyzxaAdrTA/lE7+T4X9Y03TOOVynAyR6uIQPrbQZqsDDTRcFd6dnrpNi1C/QE241rr9
W6n0nWVupzLq3OZvagjsI4kXF0222zZmfx+McESzFc8uYR/+8whmWVgvanCxkBkUmkXCYuumOZSt
DhAjM9RCRLulnoqvgj6vWa9bOEJYm5hhrZLNd93b1WLAAL7PcEzFtkm0d3ygclEfCFDrcb1uS+9L
DzjrZv7N0PS3zB1AORC7WGoIbJ3MDy4MUPZcYb4QjEUdPAa93slFXLnXsQMk0qnHuqtmTjjN5GT8
mLGeE0UUMm64sSv0khqdVyb53iIUPDjjm1aANstm/HGjR2TYy3knkq0CESCV4PzL9eKnGwOKevPh
t3Q+KwP4ZG/bMBxN+e3C+UZ7qxh/tGnyktHSvmGo85FidsYpgKlXp+RJY/DHImV+AnaDzisvSYkn
wdfy8JBdXYehpsoS7rSkWqfhIS4xgGAQ8elsmchYYM7Su/RCX8kDw6d6EZvWRwipeahaZ9kNDBZt
zbJpNl51KRvlgAUgR8enOpe9ntmrf0n5o9NyuuAJDD4A5sKiJnvH+AR2yXgoc7s+jgwsPFPrl5po
h6UWlqtRCDAP6tVlfgCanNA468CMmdygunAQt3msF6a5SIz6rfLZvNFbCRolKLdBNv7LbfuFuTnp
oe6LfciwnD4bZsGcekgjQy351PUfPeqYluuTSR+dnS/02tv1WTTyjRG9qS2O6gAKvcJ5lZAhICN1
O3NkZ4HtE9roZF6VhVsrf3bpecoeYpv4XW2xxIiIOt3muUyi9y5Wr7710LU8MZ38Tq8Y/pCuA7Bg
J2ynihx+UoshiVo5xtM3V7PRRNp6m0/JWy2pJYrR2dGVIXIwnm9c/SRrw0VHNK90/V2rDiy2MVA5
VMAdURETYb34Zzuc3xMzauGisiaPKXYPB2EGZtNNBfacn7oKBN004URDd/sDTIgo6i+9565qmR2n
AYMrJgDNHj4GspW9r84y8g6BXu9nVL7mWjd6ztcizHZUqL7RHV1i2e/3YiDxAe4l6SG+koXpypmI
cY7UHC5xbG5bU64m4YFJ1AFE5YRt7Vp9xHl8LgyGIU33wSrZryHUPxaBg8/RwqTkc4TtgvfIdw0E
MkK80rW5dudGx8jbObV1AyPNDa5Z94a1T45fvae922rc990DhODzUJHuSJynKNc+Uzxlmv3SGQgQ
pvgKCAn0Dl3DAeP4APf1MKB41g2T2YZ8A3sIc3iJhf6ceNOJytFH8lSniGDiYtC5RryEj5q6xl3r
m6tKx1GsJRxUiwocozvwFbd7y0N94NjdQ3GieREdrKKjR0dVd2LrkVTLZ5rZj6mHwxbYST9X4u2L
zDJWMY5F6kq+HPrsFuGkaOsa5KtTtlfdLzEUOeVdlNNbF51l7jzm7BLJXWgQF0s3hzbNv6imzG3V
xiEFIjSTlpEgRtY7W3BrRJaE9iQyBsjgt5BM2zvHHlxlpkmdsQrpV8z2soRyCiKMsVJz0XPxErfq
Pv8/O9xXrVZoSqhntvPk+OVGKfE6ky4DO/oczO6jKBJsdWa6cTU8JH2vrYwEkGfZn/w8+6Uq7tLk
JUsejeBDwRHj798Q5kQ1S/kQYqakrd6whnPf8YyisnRu1ymewkbbW7K7er1+lmayH0PabKL8s2HD
oA/mLTDwvkpJ4zU7lVT0ITInkH888/ATeHYikpVx/6zl5ZfJJwu5xKaHEA2LQDkPrScrllfTTMGE
zde0Z3fg6At1kHrBfKC0KMPlgGPqO69+iKVGt3uu/zCAOPhNsdOw3nhh8ujE9Rf7DWSk6Xe+yVs2
Xpl+Nxs2SGNHahoGdFBln30XnntPfNFYn1IFQ3lhqjgnYhSgbIMmb2z2BDxhfCFY5/Jacb3FdfFJ
hdI3DoIHKFwbJRGzxET5nI+SUR7L5h5PQi0JQOGzSaLn2uIibK2v+XvUC+Pbj4N/tA/Q2V19uYZJ
/InDyGA02mKkfo3od4wur+gS8QCqhMOiqyLMr+xd5+amb48uWhviDh8XbUn31nIOfKAXUrd7swuL
ZazA26t+2HSmvuIW3+LoPsCnX5fhLMtZrVhUhUmrHVWJesoHH2UciEPro7XkEnjrtOgMZSNi+Wd7
vqRd2mdVY+AQT88DBUFLJPAwl8WWUuSYtIJRLKRtc3azr0Pa/ArSZKRqjbsxMDuD0Ej/l7lptYrR
iWUOsCKMO+4FhMBC3U03+x1sQg+CfPBSNt2KkPe4wU5FneroHTvMs8zoToYzwOkPyPOa9oMZoR13
Oo3wsubzyYwghtQgrxkae0e6pqKxfaEV8KPqgHe+8vSTnjpgP4YZRVV5p6ADRpbqyGtVT8xBspUt
sfi4dCH5wJYXRQ+IsFH4EI2Ks8sAGRjcO5uWPvhsrCFfowXEwgFYXAARH2yqpifQ3RBVJ4Vgis/N
4oxN+XJDtXvphvt0zwHHX/uV32/M8ljYLQAk4xy26c2Omn9G2AX0/sn/EXZeu3Ej0Rb9IgIMVQyv
ndg5KeuFkD02c878+rvYvhd3xgOMAaIh2YYlUeyqU+fsvfa48j9xkQMCF3JRKRIBQY/uoTfwa6Yq
MKuZvmol3/xUueUtS1FGlxlJW1o0JMOlF2uGlDe1yJYVkVcK9xgv7jm1o2vfwsWLJPjjRDwTEK66
bdjbm1qdZnARx6tx6F5aS+iLHpzI2mLEfDBmF4RUzF2ep96+TVXb9dPuHExk7wYlm4mlwR4ohbcp
6PctnXSHtYEDUqLS9GcciPywIcEDIbGqtvmhLj/HeHYmdNQHTsFXUlJlR5rIgVDsiMrO72mdfE65
+q1zRMdOwr/Rxi0wKn1dNhR1IrButuapZMCRDQ9e5lCIAWgDNHJmUajLaXYOuhkuU9P/ETFgXZD3
fgBKHtD7H87SYZhtMOVw+LexWX95Awe3EqEtJVbqWT80+50RP9/cK/QtYgLVLlwqqXBTg4ByBXvr
whLpp1l7r+hwsfD6kxtyQHdH0pRpJdio3AgOyOvgYjjoD9qGkxW58WdSJ9TiTueKMJZ6/EGME3sm
s2eVbi+3NVl2hU0+llYeZUnaCyKjn2jd9uRib4HUGITBkmCYmey79bAeBzJOWkAhC70If6pzZEaZ
vRij3FNtcxYXZU4q5JlsZMVtlHFf5yrCrXh89WfuyhDvu5bCJws4dCl1cUdXiqwNl1nJgwjArYez
gvGuI+HJiWbAAnU13kYTXHm883UOXsCFud0cRTM8OQGsrIBRKuJwSqosU9dtjuuIiO2tI3RU+Mlb
j2Af74j2ZjI/FvANyDpXVsYIxiuHHcB4EJWLACIziZbIeo9DEZnzEi+ANZjQ+70jXaGThk67IGNj
eTU7IraJV/pqvHGvq8HBNIJNqjLPN+pbjqfNM+xjOVt/+OJaN3cRZv5vO8tdTeJXbElTSa2ajcmO
aMQsleWwT2gndJegq+uFjCGrokBjTLIfeqtCC4atJyDHKNLMd2z13+yw+Ul5+AGh6ht+gqXEpBiG
jC1CxmPdSHJmpv5l8bMtPT/Zty1iv2wqMNfTalN1PEYpqkWrhRkmMX32yD8gA1xLVKfE/C1nwdnq
8behpn2nqUYQnH32GyZglc+APQWBiyrSXJmQC0mL2Zt+iBsLQeY0b06Z5bMsaS9oR7+puR6tfOBC
ZhV9kU8W0YD7SJJqq5XZ0VOmtapUzwjKXEGd2A31qTTm+LrpLSLUUVTlKuT0iJeVsznHbXTMw1NF
UPgqIxILL9k+pYnI26D/tPzA9XAN6GKmWffYbvMA0jpT+mWXBjiM8BktODY4PmZd84mIEnMhrRWe
UHVRl7iTSbSDClM96VOPj2oC/WbLjK5Jf61rF4zvxD9PdnkXP8VZ+iJ0xInKfAN7A0U7+y+MAlKT
4/ArmTSmwGg6cVpGtylLbk2jv3piIm+wvE4ayc+tfixilQdYrzFG5fggmN6bPf+lpjavo/ld71pn
UTXWc10ECHLIPtkKR4FSYRw83nMe6FaPnmpbt8cuCy9FPrCt+uOpAVRUkxMd4AhPzORe9+2+bLwD
zSKUC69OHFAe4LWRofUq+89iCi+GmR8UUT4XWXbUfSzcRbtR+omb0cPGs6zuSxgtAS34YZDtamwK
BFnZdIsUO5yYNjbXWh0YlFPUwvWw5mka0eFXqgje402Aj5dA1Y54GrIdl36kvlboaB0Jlh0WF6QR
qmMCs21zOE3UvgvlUyQUejneElrkiyQYkPbzzjYLSR02eB+RDQ5Wuxk9KHd8bBl1azou7A+Cr9hf
QhiDPiFEnHbog/NwzyO2MlxI9LHM9ujO1d49ylmms+FYwsrYl451w6rzUyuLU2OP38HRLLHQP0c1
4znGOahjW2NrBeisxRiFmFSsL/iFL1HXsRzOv02pGXAVyvgVHCYzFRaAhc0KR5O7x8VjFc+4sz/b
1idUPESJ48FABds5rSNvDXfaXmPwJIkstbd1EZ0kJfhGs203H4ODbtBRmhrOSCkq1fKY8PaPAAAu
QIwOK3AU9EA2tu+dB4WsTouw6snS3glKeTF1RpPBZ1zXF8pgsjYiaqQktPd6zwiPnZut0XR1mb6Y
EbrAProClQFFVVzfsoxkAKEVeOMKSFaZxTnMx6HoNN17rIpqrTfGHGNcpht/nD5RPD+nWVozyNe/
k04nGfdykgw1bkyfU1TYptuRcrohG2Sde9UrIBh0bbj2DhmWENS7yo73nTtlpNCZPoFYHVsXJjD6
wyQimYb5HZsq2QqsMPD3HSxHuaEiDRi/SpsmrZlFi2620DZGcTXCaVXGJpqEQH+JyItfcFPeaVZ9
8YZ1lUGUa7y+HU2rXW5Y5U5o3VtrRtF2CCqcASbBUZ518Hu7Yh6ISL/pGLJoUY5gmnYilvXFGBv4
uDP9Y/Lst1IczYCJtNYmdD1K5cluE4x2EeVDsa/H8WoXSUAsLODTLrhh2Js7yN7zVG2cSfspix7H
BYELJOmSL6NUB6u13/QMkByPUJ/TfapU3hsoXfZ5Z59IvV2kXWYAjEVnks6BV4rsWONChr5GclIS
IgXzbD1BSuLsWt+sUTv4ZBRO1mpE8L5QDcvt7ZfEjyEU28gqmkL90hE0hXFBZeH3P8vWWtkzRslX
+xdbb099Xy+tjq8iHT9ZaJYaL3TzyKpK26syuoVp43GptPId5wl1v97dutRcgq7NSV3234Y2uTt6
eECMdZgiqq6A8DlNz/C7QuVaWjwzSEZpMvqnsdA5REa0UFI9+d51BjZoPACMtk0fLSYwAL0Zn6zJ
tJZOeSYB/NbbKa7A+rXE67XENMVzncfE8ZLANzrNJ+yaT2Vcl8ifF3ipzL7iDlQsjI2l4vuz0Hu/
RlpCVJZDmlp/9KN4OzVBvqwS/CwJYCldoVOOv8jbAyRnx/aoKx7/jZa8jbH2jCuBmt3MT5Ov/2yZ
WSyDMf2ktwGIqT+PldFS3uOxCfvy1bONA6o8M8Olqw+k32ipdrd8DdErDY8+PkDfhMhJM5uKszkG
NAQXoSC/jJmnJccDPvJw2cWYChJNQZ4XQfXx34K8tskO2fdJj9+pfGMgeBkr5RuaN04lqJKctw5n
euA4d2RWX31tfS/QE02O+Mv/CHUO08pI361UcZ8aOjzSwSVv611DewrslufA0oG0D/W3kA0ewXh4
MJPeXqMT95bwmvRtquQRlRSyFX8VRW9xyZMZ6s6zbxaUVI0ra/bXQmf0pIn2ry6zX0uTLLY21FVq
SXOTdOhBY+wZbV1/cxjTK8Ro1aK8td3wg4HISQUQA8hnq2gkTiAEZDhdbqU+3KO4IoJiPgSI0Tqo
JQVkC64QL9twZ6CmcArDJYZmp0Tgksg4WZr5R0b1Pzgle+uIG1xxswCnim3W3IeoZJNRCjcZODEH
9JFEY5/qRHUx20YLsLDJOtfacE849LHnRLVV/eLJLJM5gDFJkQTBp4JwybR7jFZ6pxN8r9IeRGC4
4nu/E1p1irFi3Y0kP3u+xxgZ0E7UwYL0EmVFGxbKZ5xVS++bY6HMigpw82CfA4rg/FTEDnAKX87C
FvOcx6wqPMUFRViGx3Ssgs2UH6VTfA5Fj6VQpVqftHxHf5R5LXzLpcNkOK0rfT3GLKpxQwRtiz4b
HGSxcNJrW5qcN320hXjvGUtLG1NcTRmfxHdVsQFulMZslVcWw51njMVC5wTD+y4kp6T57Dq22Dxm
Y9IF5WzeGDnjIetbaYlTaMpzVfJj+opZunqnfsc4Pa8yHUlSPgQSUObZEK6ajo4iYDMKRE3s1TB8
lUB1mSrr/JgJz5uCHvuRYc8Zdpuq/Q9Wfoga/k3THFBDKTMLjovEV8Z7X2Gm7dPxwkUTTRy++ok3
PwAiNMCtdmIqs2WRyDF+EEvO9BqdTUEp7JWXIasV8pEt0othDm7U2qxPDWT2RYuUaqNFrZuHNoGs
DdmZ6QDBzC/Pfeq8N6EWrNCE16F01prMG5iB9rSqkO4nWAZ3tbFMqwgZiBY8h46I11GmrsjnZF6h
qKhw4hKlta0RKNYPHuqDidCsOS4mg71AsaVA8LDoJ9L1QvVTPSec+A9sLptAJk8KfHlXg6KKRqRV
brX0YNdpId0mrFqieDZoaB3CUsX0nenJOi5rXHCR2W9bi2chtPKKU5/4Fnd9t7YNUXAYjIO1CBhN
q150ZPCX2/2NAt5ZG778q8rISco6H39IoN31QBC5V/M2wJgCM75tkcOLAoVdMnG+sX2IctUl0wqm
wz3dBY/ijtHcvrBT5czmXixHZ4SZNp/tvPEiMsbLEUOdPfVAsZYN8HYdEZqVhs+doIGBDJ4ctyrQ
Vn7jE8aodYxWNVBlurKjtFoMUHgWVt1kb0gVW1qrUKK6QCD8awiX7sZp3QcfA1LzfayBU6feXkYE
Aq1J3JwO6K/pYsQJJw7H+AqIpllKMX6ESZ4u6DsN60AdsbaM+cFUVo1WBW6WtDzCviRQWxgRXKwg
ecEhx4SD7GgXRXx7HGwQFUgTvWjdFDCUAHpwjmgw9jCgra5mKqdFoemGW2Jx3ik1PO2SYeGLXZI9
belnZUrSn6xMG7g64isaKjjkWdmfvIzoy6qldTSHzeh6TkNbH5j1OL7x61PkPim+IAiDwKlOqabE
96S8Cr8a3/3SfneMj3r4WYJ4Pv7iRcflO359BZ/vs9BUtOLsxseuDNIdVG1aynFurwurCQ+CdiuS
g5CsAS8vX3UrvZGaqS0r/q+lVpTK5fGCjj7ZBTH0Mey3C+Th5gujo4KcRVmdGH/TpCslj0JOXig0
9GM3CXnV4eQDm4rf1Wj6VOrJPFpRgpww0YYljl/j+HghmjBCKptvMk88jTXByNBX0JmV01tNLNSy
z6zsWaHdYJZ2++VcEWpX3+u5YJReg+3XnkbAUDGYrt770VvaxcM3cWt7Z/eIs6o8sFdZ/U5BhkC/
M/UXpbK87ePT2NBLFzA662E7iZ2qscnoBvEXVOoN2Z+yLrejmWi0R+VJHeNyl5vFcOpIzF1mTVuA
9+3Bswlnh2oI3Sr2lo8mPjgwHa35WMCsOlpIodrH3Ab/abEd0DKkCu81I9tGMHUWsjS6A9pjyeqW
fdQl6BqAJO1Zm8TNEVI5+RkmuHwY4pNW9zOM0deYOdjqyck98AiG9x54UFDiOFFXRdQVqzTkjFwH
tk925PBUTnX2NaoI5TsbU5Je5dNZhfW/p2vaMf8K7ANuCQSvkaBUxNjxBdT4KqK0vCXF9KyZJtSC
lt0aD4PGxlWR0Sghc25yHdnNoARI7QbYIblOG6I1Euq9yNogqsovkRN1rqNEkM9sWuROmToXGL7O
hZEJ9tUcZZPTWI4LQuyeCxI4fexJmLCGchVXBjoz5OtrnAM5A/GBGEPhi++tkqdnQ/cScrD+7yM/
rZ0dRcevPzeMZNplJkuklQ/JIUmxdBtqUr/19DRjrYn+cpgOd80SWYF9iEHCrFnWZ7hM1W4nE3kJ
GNzkniN+WPdlQ/KBN4XANwLhOmbrjmZFsxAszRgFA5lhMHhSGgPs/IjYZt5oD0znRQvY1gbG5Gmg
v9kegtKQ6TWnz3BZ1WlzxbRS7HjXq4hhnkuvya+iLmg49WN186PnwbcsvlIIOj7nhymc/KZWwEaF
HNCa5gX/pkYXAZJ2TWyfPKUNXVpnoNcqDI95du/tk9kmNYTnKK75ewDd56ENyUkbhnFj1ZwpexAy
vhLtIzaaAxFfZTAQf9DI8NmjSyiQoDCt6rOV10LRxvMutZw13Ry8jQNtiX6Rll3IV1gHldpuBjWx
TniAif7SJnxucQrbFQYEKPb5w9g0fwR+csCBOG4tAoNf7QEqVTGKEaD81L9KqXyAhoVxN3bhDkpZ
tbI5D7yM+TgT5po3p9fIu0bU7Nqxl74hoDRjgZxRHcTSkJVclBFsFqLrcJjozrZwjJuc7S56kmeu
33H6qJ1uXFYMI7AkjDAyen8d8UcH4q6Z1o7wGyPSBI+WxxRH88YVMyF/r5eM1/uk2TVGGW0ev554
+J4aQ3DVw/Ra51591hOF8BjfVJ8MFo2VUsX5NYDIbSFJA4FW4vuA5zRSlG6Z3PvTcRRF5vYK4bT6
8OpgfHrKWsYoPt7k7SDopFhKPKxo4GMa7L1LPcQdYHjFQX9ng27ok3rd+gTsVq2S3vSqPwwonjmO
ZMwEPesk2I6G8MWHH3cf0SqBVda/qIuUFy3k+7O0ahepquIOIiEHLeY4442fpECDydSYkP+fAVQ1
ecykbR/qYPZmFvqTaiFnmep6C+AJ72hrmu5Ak35nON1+RDumjV6P7xe9kQNEejv6ZPriOXdVc7AO
9A26TRVTfxfYMhLbcJaSVJ9J1OHJFNm718XGkxyJ/YsUnK6eo6fH0i6y4zBspgKafweAt7noLxwL
6+Q4mcbg+krn7DNbOLjQswYSQz9cpVfgqTBNWH0ckYkOXVVezdoyH2MrBFm3HvMG8o8xY0KVrXS/
RECKFCgY2NcII1hLlVaDx5QaSc2Yn+NSf0JfH7sP01ORodYRDj2r2e/7SL8MQHHluk4zDTNTYIyV
2xE7hNFWm12ljDKbyUKJT9rfmBNzj06LZF78zExVzetM9tyYWsfNbegBzNkB4LaCiK2n2OvmJI9w
VSwO1yWz6NmNZLbxJcsjazuMdMSnlvKT6HTCTp0KCGlFAwMlsrq1yDeEcYBaqCs7yUw7nhPqYSzo
HMaWpqU5+8enqJh2FbzJm5TFcLTSsjtlah4caUAuEXl6vtq8jZ0cT35RznfNU4/Yc5JNqeeoH4gB
WOkNEhiF9GdSm4MeRzG/YZy+nZsEbXfAJbEG6hO85jkEmdSHmdOGhv+qD8pPHkS+0Vkm4ftJfwTL
pW5Gens3D8kjeKNReyWGbVeOqusNKLirxIqfhvDSqznI78RCnkkXszymZpe5kEA5NdRg4AgwgeAJ
FvGueYl/Ynb9VPs8Vno8jEd6Kv0uodBBrGjQx5h5Uxx4NrY0WIl6MK+TMPyN0ybxskHJC665TV/V
ViKD7puNUc155Fo17LGGKxsm1hdvNnXRqjM2jEt/PhhLbVlvKxpRqgziN5vMHGWYRsj6q1ZTfHwh
Q7BhcTuGxYydLge+P05Jeeu9EOJh3eEVSzIXnnqVLSzVC/3emeOlAEbHFkU3u82hktnORiXTadWp
2C7LmmciygHnVc2XXln5RTGa7RRwu7rpm6+CFDRtfPndaJi7sPXdan6TB6Md0mCrra2AGHxN7R3A
18PInOpcws3lKKqIPTixe1JQDyk9R0vZ0Q5P4qZ/zhwDdFL4NdVq/YagEp1nC4AttXD65CZKsXA4
5NiOEbwkjds1tBTEsOHnMk7UhPkZH7HHtosSP7OED+YzDE6Pj0LBL482hxkV4Usjwuyg0gxZISlJ
P6n/32goHUcmfc0o4PDJEsFbR6eWpdaPIRssbGWK9wMUj6c2qy2e9ISmLHrrJoPeSuPmXCZVxfYw
OrBuID/7g2hI6Lb18yBAenvObFQjBeYpYFGfWhI5OUt224Ym7cIksOlu1iOOlawFIVSnLUxxDSNE
5KVfJAQdU++rp9OdOw30EsvPyEib1TFhgBK3P0SK5AtwyrXnF6S/CZSIzsQAwqdgRQirmibhon6B
AprkX7/W03lRbfx82BE4j3UphPcmcUeuW4KFn3BvQIkwwtdUKpLhhLEVDPFW5kjM5+hEEfBD+9wa
cX4kGgKxCUIUurQlYJ1ZyuLkP7zYka4xdfbK7mogqhohXWFaPmd06yH9G5S+UA2QBxNk+XjRhId5
e7QZJJtZdyy8kVYZQ8+PqWBmVbWacdYK5FG4aj7GVqofIzK6pYWGN6kKuL6koLIhRtLtEfZdk8Ai
uc3u63fwgq/hGEVfwg5cs4rdWfF0t+EZkEuGLBzq69Pjs2l2Rw5h/vz4DAY10Pj6pagqYj+ruuQo
naXMKQumjUFWPrdRxmJs4RcL6MncrMZkSDgjphRnrpn8RDulgiAQKiiy6a3URptVHDrR6S8V3WVB
5/ToBOZ06qNYPZWJaS9RUzQr2kpz5nwSP8tAvbahLX4Qn7biIIv58+aYyvgVtbRXaetsEN3gxy0H
j7lsVXET5pcMScRhQLiPpapCHq5Xh8dH4C4pEsIBeC1/TthSbnyYUO1+otxThP4T8853BqDelW3L
23uB7Z0yrXkDoKfOpCjvNPRBw2A3l2uwaNEFmIG1m/r6eZw/sxECLBxBvIk6o5bUePqLNmD+KvVx
dkoE5jaywvgtKUAZATopz6IJXoBccvhUILYPirDe7TF+oazGzoUsJRSqchs1laFBhGYxdQTfBvMA
D8JaqpBsbgdJew/67pucRc2hqCRaxlg9PF7i+SNFzBIhpNNrw2lgLk+MKiy9lluZqcZLlSjhapxU
uX3w9pWoiFYpAvdtEhF6Nw7lzoO4yeTQ4Q1E2vEWn4h2fBwgtIb5UlyUZJs4U2WyTRPP3IxqdDQ6
OdxH8CFqg6OxTsFSqWFzi5Mm3kZ2FLmqpyE5HPKvTCISHSF23OxQvvUMAxfaIMXHMCaruAmhnni5
ti91o1uRGCc/Bi1DkNa3N23U5LnjOWCkYXdzw63dYObwL049+qfI7JYqs8DL4yW1Of+bkUPLs1N+
xJZD6GKmtTeodeQD29qFJ/BIoTqe1TKmu0c+1zcyZfgf6NPFMfTHR2maNRbwBwKtFHKGpKLqe3Qk
6Uz/p9Ofjh9WW/0hq8n5PXQTzo3jWNRThqqaOpb/f2ZOBCgdotbqEZa3+YuRknKgWF29lqZJupef
9ccHQTrPu3caJN1yMIfp+HgJ8oDqK7h1+nXQr3U1v7bVtfPhi124HDzp2qU/l2Jf41iBv66dfc5X
19qkPSzyNKD5KJFMlHOncO+4ZvClBAqjWuZdNJuq6idniYOXOuzYQWxueY7ElX/91ZUtdykr+lVU
3oPHZWp3I3gSzXzpj8uST3H6zNWNz2H67Cv/e03Vi+c91+JlqF5K8ZIlr1y5eEnHV64oea0UljFE
B2+Z8spF83yhVOksxveQKzk0dW9OkLu41p3PNNXh4XfOuykSVAd53zy3dfWHxDhd/T0XRFi6Km1J
ro5BYpzzCN75W6IeE1ElL8kwWGrmTmKnq/aUzYjH+vQwOHvaD5448NqgQg+PHnUklvL6WCtHjPjy
AFmkKk71NF+DczKzs/24hH32snOXXbhsm5rhwjVxJnQuhXMp82vlXLrpOjyuaboSDcdVlDfP49eA
9ObW8LF28w3gxwn35JkQilnAkT7XTSp2euwfFcooRNZmuYOEG1z8POZxl5qb6zsFcNhenXUte6Xb
WwAmPWRR+19XgA/R2XvJgctODrE4NPjBxMEs4Qgefe9YqPNl4EPLTlp2Yuo9MrTm7JScudDN6sm5
Nc+12xsHJ76U5nnsLlZ8KcxL310y2DLmJU6uXGFyjfprbs1XQBllXWPr2kBsTG/mcKvSmxjmC5RF
o6/14ZY4N3W4mfk9cm4Nhf/BwZkXt0bJVlojC5AJHAwbh02sRB0OaEm8kQWxn+FNfNOVfh7mVD0A
/xI00V1md+Nxadmdy7MQKdxt68ZThpOBc6OwsFDekn6+VGa5jyuT119XIq9OiKH0aj1eodga4VUB
e2Vg/r9Y9SUNL3FzjsNL2Jy5/OZshOcW0HF74rVoT3U8X+y9kbU2+6N4XAnyA+dQqfMVV4ewOhAc
pwSQEPZ9tk/6PdEhcfSH4Eg5J+vmyejn2a8kXB5zzdCEptsW7gHHmsPM/vaYpxDfrSoQWKD1IH8K
8hg9eaP264H1+mkc2+rs1Q4/TiKfIHhBHCARYVH1bYvHTMCAJApJy0B+PP7o8YLX1zgJ4xCO0gH4
aKUtYGgk8Ek33QJCRc5K225KjZ0lGJFBJQyJfuULBTN0XYvtt6iKrS3vTCDJc80x/7mV4joZgfVu
kR+Ev/69GjMvMeu9rxrmhjAYBmFW0V0eLxkV+SXshO82em0uxvx9EoU4V0aZXKn12O7i76Yok7d2
qJEXpbf/ju3R59v2221l+dDpbGuoHwgb/udtDWrwXmno50s5yecojpyDoUygNjlphr3HDz0yAZqq
klInA83d1S5hbgtzxHA/pMOTbsoXW8r4RmUbSgxlRtyuRUFSoWIwwoeV6l0CJFMogv6QdKX9O1BM
1+mwajaLnmaY6m9RzLbJTtGmAwO9FoRDM1VkblX6S+LBuBaiMFZxWphX7JjopB3/VZYTo1waTQDe
0+agFB1sr5mgZ+mUbA1G5HI2Df3h9v57A9W5BRYpHFKY0jbnv//bUxuRnUw+IXPNZkQtnJso1aQP
67tVGZExgrLOIxO9JUftda9mEVOKfFzGs4ycMYQClORdlmnl9lorGCx1WKt6woMcT72Dov9gRnVp
8qn9Q8yh9nuSE+81nZ1fkIg+x9nav93aidYCsBY0EEHrFS8I6bGp91XkFp3Xr0VthCsaO9PJM8GD
UHCd9Q4vRlTr6aK2x081bBFOecADcjJH1xFt560j7a9wHPQ/fafav59fQ9UMoVuGqXGLH2G+f7vB
gzrBHNFb3nimpawmL9h1BBODad3R1uPCbB5ioWOOo23Lx4X230/na/DcyUOw6eaGG4Du610H5Ung
BqFLVlNDUqe6MZtNRWR0uTFgEqxMYyOMDT3SX1ed0AyCxkHn2IWPY5luGW5lMV9AIjLGbvCdhm0Y
YJybr6D436uDDAhjlEOA3JnBXgT7TETOpp8Uxvs6oQWLTNtxFdoOLVLc7MJm5zvbAHgCP46zjTmQ
N9tC247NVkm2UKm4Rs9NDDczXJ8fJJ8vL3Bp1nPV6kY2cME3zCdCkB0bLskPwo9FlBgR3Y+rrV2u
aZovVC/JWrF75xl1UGD/8RGT/3rEbF3TJBWLKiVli5hzcP/2eyP1AZGsxKMp/VFHmV/1OHhZtu1U
eu+wjb5PNB/cQolmC6aiPkVW6yYxfa5RL5RTmzhuaAf+1UhvXFp6QyTUYTBSxeH/X5r5U5Yg9Abs
K0Bsw6ck16xPLeYtlyu0g5u+dW62Uv3oC/vkyxcnefXGVyt5jVBsPK6yeTPMN+1xkbwlYzfN3+Oc
mdcHs2hDe++Gj+ZxVcOH3ywT55j2dX62urx6qsk5+e8FRVP/taJw4xxhCFYUQ1h0aP9544DhyECO
aYaoXblUJqZ/RlEIt6TWf9jMgWgup+gCOm0jqiGh/CHIBPEUTJVrVdhn/Db04jWRr8PcHHdWo5Ht
OcYS11XwzbBr/0rytb701VKlB4z3m02z2FZqNLhSWkdTN4YPiZKSeRHxXyX3gxOrhUsub+6+pXw6
xDxuQBA220hPG7oU8gcg9GQJI+wgFLJ+cIWfhdm0W98gnWXIK2MrPRQ2Veo9TU1k0G8aEatk6nfN
/marnKJrRoA0i3lp8nI8phBJGVLoKTNhxmFjHL4QDBq8OP4NIRge8IaGuI6fyhyq7OK0LLQZnQp0
Hy1FoDT7kxoO6XFk0C/09Adn5OG5TkOQoLEBVUFz8q2A/XSF/FnS8aBbTNEKqBI2vdEW03dcvp9d
02APpKJ3RydAO8N4ygWnPH4ioASOobRpuYySbDNAY8rbYvw0AW1sQGqr22GNQbRaPo6ojxdTwxcV
91BF/vSo8CT8Y2unSCK5nqVRtaiZft8g+c9b+BlVS/TwwKDTU15F1/8MJkEYGFEYADmuuYKeLXZQ
5BctVML//gb+XVsgbrTnDHXe39LW7N82Px+QSq1RRC2N0CvWqg/G3iKmwpqD6OiINMtMTtspKoJN
UaprCr8ZBOLU2IY41fW6v+roSqMnt9dAGVOoJUHyRvy1vtHJOVMMhCReNxZ3tDfb//7O/7U48U2z
JFmOLqVhWI/34N8Wp2CAUY9Rq12CdANBZsLRCwl4aW1VokwwCH4JxhNc2uQPd+zfIal8NVPVLNLR
Ja+/F7lmn3VJG1fMiKhitmORdldnbru0Q3Pv1KS5K63Xukpo7/xE/yQPbWvVSbcLsyw+IF+/JfNg
NfQDDQEqbZL//zRX846BefFXVuyt0hFfRV86K2mO5kFUsXNJbbTG5ATJ3ZBRozROEQNe8OPT4yO1
dRh2hZKWmFF2e2WKGOdl0dFh1npnoPO9oonthnnrrCBKEhqgtc8efnZg05l99ayewxOpBstUeYnx
L6Z0S5WMtN+lzdGtCY2XDs/XWkc9q9GRO2UR1VsyRPbqv3+t/zopG8LQLE0w3WG9/7W0/u3X2leU
B5EEHgjd395K0e6pLH8ygFfALEAQ+u+v9u/Hn/XZUFmo6Z+Ytq3+1jxpQXUxsBuAiMBv+E5e3ELa
cfM9L0GGhCTN3ceegiMQzWfRYPhls6xex25dlcTaOvfUt68TMup9UWrGLhTJ9yJO8AT4ibOLJHnh
ulPKWzEN8dzZ/8Np61GX/mPtMCyLngI9H9oKNIB+i4buo7S3kOJ1S6fRjj03Z8+kOshFfWUIBeg2
cQym6fy+DGXDvTP2dVG8jXnenkY0s1NEUzkdRLVMIQXi4K+UDeWxtmYK7mEquY6JKj88syxXBfHs
6zIJoM6ILt4JEPh+MISuFZT/w9mZNrdtbFv0F6EKjRlfRYAEJ0nUZMlfUI6dAI15nn79W2BS78VS
Sqp6dc9lWU7uNU2Aje5z9l77L7VFe2hiyt2MnaJt8lBBsdTS6y0tY2FwL+/DpG6PrGHuZrRbFweU
fmKrGL5YeuNnBG7LHK2VjiDCZ2qzdcdwROAE16iv17lURWpSBWKKmZxqbvNWDZEpJjwtiWCOY/Us
tbnajgm5Kk0JH0l1M8IJ6wEQngBV9/ndghP6/XKtI9niDOaYBt02Yb3bdKci0kahA1Zgp3ur84LU
I3KRJvSS5wgAKSKtEq+HPX+nAWUP1G5mHgAKJC+cFudd4aH0qB9su2LnV7HDyTOkuAPHnpe2ptFY
TfNw3xElhvsCg2OULd8aO1luCmL7vL5A0EhMjXVglNSdOXc5T5FIUHTh3rQI+AFWVt71XVfQY2rk
Dief+9y21SN46P5nhl9RQ4yS3rZLIl5DFZGhutTZHxqmNQ2U6cAjIrh2QOaZsb4Ta8eWNOVb9l/M
KSC7+IKcn3uQO3daF+k3yBwYY7cccxKOrXcTHoeq8WKndR76Uj0SdERyihYpB2eplMOgzxEUWuQ7
4+ggNVUc92ApvbrPRzni3s9XQaog3VK2+uJBWGweYN003gKQQA9VQXRY3t1mnUarRgpcBECksvJe
U9tT7MjqWfSheOgaa4O8xtkPOv6c3BJ0xhz5rNdKvde0OEMxc+BBO+0SAtK3XayPAWROwx8j5ICu
olb02YHuRKwZj2RxY11QY4OsP36FHai/o/Pt3DC0CxTHKY6LMXfHz+8wQ3t/g1m6bghhsfARim28
PypVui56DN4kNuXqE1lA4jpg9Vs42gz0IGT1YxPoBM8A4gnlNiVC5qZjJOonfR1uej2yb0vFPEsY
8XLOX6MF47Wz/ABdOa/ZvNLmSAUu7jR3igejFt0fQaxFp4Z3E0mguWr0J0V+00Xo3kO00/va5QNT
VzQd5OrYkNr3NgEQaR+A0r4qJulZg+MidiCZDbl2FH/VQPjwOOCUa9lsp1XdcfmD3q1xZZdFS9vo
pE+pDcGAGps8xwT00eoZPEkMZBuljca92R2LFnuCVc871JfVsczt+URATtDwLeGZ1sMNH+n+fn65
9I8nW85FjqEKWr5oQrV3u6c4B442AZ/m77625+rE2bgtsYB2ajYMMIyGkGN7ybeN6DQvFnDG2Aog
9RjYlsBCovfH7bgto0J4XTUwHokh9zbubJ/x2aK3nByUZv0Qi5s4F6qfjxMdwFzXaT8Q5qkpyg37
duclZsXbJIJIVssg7WiYm2SrKdKFmGIWWzvWjS9Xwvf3KTZm7lTDEbqrGfh2+Of/ekyrObkXBEMW
mzlBY9CXCaE5dsfpTr3Jpf4z6dHuMb3msTT4Zsjf1slQWX/+6Vv/0V3CKkZTTFN1zlvv07YzRWmd
THDMWuf5qgbbCJBB0Jmok5eyig5YwLRzFjs3TRaBgGRyuLUNkTyDDPkJMqb5hSDp0EKpObUq9qSx
YKTFMHXCG2H8QWhDcdFRJ971C/Hd3J7qcYqQi85NPj7ivjaHufPovVV+ZZBsGLeY3KamunWjHt5m
jgRiBjzz1FU96BHMtGnGF5YIOKBKsto7Tqfe65nuPil1RUacTATD9CR8wiM2blrdLffXf2qoXeIT
8Jp0hQulNgSyiX4goK+WkMVNTzucdPtuiRVSg6r6xWaVF3msriCi1HOleMjq5jyqGHJmNa8DDiPu
g1Vb8yaBiP/FBWGd+nhbmJamIR0CgG4bxrvtFKZF3JFLWqGQn7xliVxiQWr3fP1VZfQXS2fksVY2
HDSxB0VJTd1afbZfuv3gBpMbcO90Ww3yPK2TLhj1nUvrRF+LvjvWOrAeSQ+NUKuAMooOiIvtiMs8
HxWQgG9Tdfy71Oio6wfzWiksxOEw5WvJcK+LtUyx77L93LE7C4ZsL5CuiIBjcdQHTgimm+yA3aTv
Flo21c5qd0a7g+1Z2rRedosM+Dx5ZSxq0kD6WQz4goBt7aku3ofmfpn2jTw4hN7Ig1UfjJpMyEO3
HHJnrZTqj3F2lEC4+uMYnTL9SLUrtn8tkqD0aq0SXu1yshHxgY9FvJafKVRsCaaJLy7htZf826bS
5urpNl1bFjZHWO+uYNEmVTVjViSipZ3uXDSCt7U4xCho2dGwEUhkkl9M6D9jUjp/tYO+TXtc8XEo
0xPHpfKQWBk4t6iTj0n4y4jr/Owyuz5ff6Vk2XyMIK3MDXGTVinfFB45jxa4OC+2O/VhmcmSrUH3
BDXd6Et1YtNdwKvVvrHFq+/LEtPP3LqEjEnQEnY21vdRZFzUGce34a5gWae34Pu1P5OkWu46qaj3
2CkIJXIr4439V+ZVRcbZOmcWt8hlcjySK4ybjr8simyMLKlBynr3rOFuPDOut8+J3dkoCQ1rmzcu
cp8eCyM7uh9I/sONVlgkcAOtv5G1MPE32ahYx7C7QK7/C+66e5/kjc2Iw82fSnaKnJgKczvxx9y0
g1YExiVTwaJzYigUokfqdmN1qY11xW1R8iDLaaWmb9m7I28fOHKm+lDei1x56RYr/ymd6id5X4jM
tZCP5PL58mquz9bfbgWL1UB16C6rhIxybn63xpNNT9Iezny3JvAqMtz5oIwDPC7DVjZjNL66Aktm
GPcjeEaiXHR887dgIY4WOYUnVtq1lduPaMSHb3EWzfjJVeMWXEXiqRFdpsjV/uxg5ZC6BAR68syY
LZbZztXTYB0Yw7wAL1LAw3Lqk6p4Tjxku2JL5IVCrNl9uBAhkGTVJVHZaCsCMlsd29kPc4RqJVKi
hOvUfojkG1A4ax+6Lg1xEpBuUzq5k2oUfyWidzwFe8ft55/b9dz1/nPjwcA5QXVtPrZ10/CvZyOi
LB7FYVqCW8J/xtmghdYZld/rVuVYtMpdzDEP95lQjxpnrDOiokP5YxTrMIzHk7OxIHSjuXWKZzbL
f5bJW4JgQ4vNF6yD2mYctkVf0GTthHODPhj+ox26m4pdlOdkuThYI9SoVp0XPjAzxCgJwtPt38ym
hTlSVod+HqpgELxBRCPfpbXGLgNJyySymabjiAHe35/FQP95IIQhRCWHE0XPd650tV0onNVwYf1R
Jnp/Elrm6QbuF7QJxQvymnslFdV9qIvbvixOqq60D/0gbys6xV9svj5OQGDeM5kWroqLGJj3uz1I
iqlfNcao2hiqHE7TYMt9k8IG7VL3WNQSVJwR5/i0iNEidO5YRvN4Yl/yIysTckul3VxE1shNWKZ4
a0ADkVI5WgGkDPnFovqf75TtydosIhCNxsbvdwR6eKT9YBEh4jBom7QYCWa8yd1EPIV29WPEB3Dq
a+a36Ph0H/LkviFy/c5d1EeLFcYvxyFDuph8X0yJc6HPcUXVof5F6+XDdorP02G7zUZWp+tuvWv3
hzlYtrBry41ciA9QzRbyLANfL2pLUjGg/myqHGbZ598WsT5Qfv+2oCpluMkWn/8K7d0qUxWd0cyw
ofmz6l24lDEaLIR+UL97g6B4llVjqw1ZBXec0JNimbW9MZlvJDcQbdYqGjo9AIVfvKmPS59BfgNC
Dd6RodrGu2PHkJRNozHFYJfEzoSG6DklIHYfIYT0ZyK0g1j0077Kkg7Ug7Ef5/75i3fw4WRhGUzQ
mZeZms5zWH33DrpOJQ8KLe4mS8D7uaQ8gnALoVfzRxnYh3elYSLzTYc9YkGOrPH0DW1VMFhEm08N
gZmfv5+Po33LcLkvVId9HfNc+92Xzelxf2qZJDs87s+xNdS7Iu0TmGSZ/ZY1hMBi+9yrtGDPSH6f
+l4V34g8I6kzMcxzqiz2wYrnb1a+brM4VSC7S+OtxVHJwhjGPNvh2Q3elVlTK3q/EzK8n4YXYcbI
LYgJ0vc0W8h1wfRjhg+dWSh/OfW5a434RVr666JNoJpb8h5ofirkBybZaRr712qV815fXBvEeW6Z
WmCxdX1onNb1kyW+z1DJ3erp1NwU6iRfFx17v9L24/EqL7++KLL703DykI0ou7LPP9ePE3JkWLQT
Vt0Wa4PzfozLPEOOGBGgvhRjcTSdwdcnvX1xMMDuCS9dODWC2dbqyj2VHbzRecoftdVCxeELQeAr
/bvYCGtCSxxxdvr0j8/fn/7x62kJixEB+RK6Y/NY+33pUpBjWESop5saks7ZscvLora9H081WWlT
397FXRF5jXR+odDst06hr6g9JoV9tt6JFec/q6cv4OSoDMpoBczSOru+kLwI3WJWy+D6Y1e+SOKB
dA1UTce25iFy3ppc53k02eOOnBF3LytUqbmxyFtbtY9sTpxblLJf3OofDzFI6TThWA5SFp2n5rt1
0KJVqbJFlgynck4pIrmzQg4xI1vi5H6GQRaEUXkq0ja8JflhX7hze9TXf20Syw9gla/gm+gnT9kX
G7LrZ/37UsmOTLW5Y2zVgFr7bqwIbniyVtLqpkc5f+b0694mCOHJs0CMjwHCV2JjOvGVXPbuzFWp
kfd2xZuaw8UnqLs6xcu8nPpR1W9xjhYEQEmDyYljnMH2m+cZixqqTzvcFnTZ8mIA4L9M3zngL74F
7pARhjQfptYG04h8xwN9DSfdJiWsw13y+X33H49Mi7kOOyjd1FFmvD/b141htDgKJNIPa6MXElF2
p+HB1mzlDqTJduobzsM1yVZ4+hkgo21yw9c0171eVu1JaTX9lm4JHKAcUydmzWjbCuncff42tfX2
//2S0KBSaT+wTWZu4bxbpvPYqBruSsCkNtAk9g70wpq5e1lCPBk52dHRXGoXzATikiU5Tfcy9WwW
pZsmDR/ZHDGfKUsSax2mu3YIz92YF47CriDGjxeTZiiCZQOnokvU+OdvXv9wWrc4tjB1NJlQw4hR
393ogL1SugN5tmk0589lMe3zGBJIQ0tKgM82FAJn3GrbQNi9uKVmbBQcOozZka2HvSl3ZUVfKmqq
u7BeDetD7Dwq5ozjyXxrnDA7p/TCN60iYfavP46ytA8y1fsHS6wdGjW3T7ljNshCmRJGrVbZPuGW
Pr3c2BA/bEKFx1k9GcA6SmgIxhejH/Efl45uKsIUnmoa86Z3Gw9FKprktAHmBn06oXLAX/p+eupc
m7aVkv8CLQbIHXRB1mimx6xBnAtZz/Dg4Df+P66E4CrwrKeZyGH691U2T43UFUZHH7E5My1nIJ25
88sY4XR0TXMkzhOYoVJmh9YR2d0QOfYxjswXNXRRUydSO6W1Y17cXqDusqNfk2Uqe6toNOJP48XX
REZsTN2fxtBtLurCClJq1htpdad8oJUc24N8zXo19AYdXnham9Mpz623cM1y6auGdDmIAFs1dknS
yFrMIJ//9e0Ps1yLrfF62rxu59n2/P7Xn7kz4tGECB72hCQt1V1a29EryLDshKAZjDtPt11okgrB
m582WlW+EjnQndWlxE/ZZjnKHbKDuymRr+7Q4n01s3O8jqqy2d0NFbGUpgKSD22KDfaIzo1jTkej
Cxfyf2T/PJYYo9tqRtizYZH1SdwmrDbUNUgQUbstcuFeCqg7nmlX9m2rRNWBoOiIiIRefTRyCJQE
lU3baDRZdDvEuZHRMV8Ai6uSNE2HWn+B5fUm0/Zp0EPS0WGy3dRl28IBEM1F2sg3HJzlY9+upLf2
SVdTe5+S4oFMIzUPM3Rgu4z1t0oPrZ2V9uSUzzkSEhFjvMEF4ydx2u7NfI1884uqXXw+wBiktTtA
bBqtF1c6dIhzsTwKpTI8uLXW7vOL+F9L4bqesIVfe8LW+95fP6e2ZFZJrlxj4p8KrUsxNL/UAnhd
gbl0l5r3+aJVuzaZUm/EGZgbk3YhNUR/djCj9EVzAM8YPkzkxJJG6N5n44yFycGaPtYaHHh+Yti3
3Hz+vv9jh0OnkmYXNEhdsz/sbImUyqu6JwFIJ+SvgbmjT/Wmn9vIT9WKCCIuRVAQ0rQXpbmPY1R0
bYtzgbEDCATFQvvCj/Z6HdMh/DN0RmyL3awdRKNVQdmtnMa5x7yrkT08qJ29C3WYaMgI2PNxt3e9
HI8ictJ7/E7jzVwjdZkX7bsuswWFQGseGgNK0+d/aXM9cb57btkAYFSerhpHvveaR2wSc27Iid6O
qiFrjOPxKEOwZ8Mc9X4bi2iPVSQ5OyGtE2eML9NggKNs7AdcDKp3jVOvGtImoNJLclIrE6Ydq70z
Fq1/bYUV6EG3jG8QbyaDkL6llinKHnCFHUw+29fSJtmPk/jDiLWW/lHU3o0Y1OF89UWMIi9HfkD0
y4F7ud7X9PCgKtjtbp5DsoUbVWNHAi3ejdlRWmq8m1NnuLjmpurk8KoPAZZQ9ZtCL4lJF6wyAAZf
CTCvz4d3H6GDApPtEeI4B9rT74uWObTQ2Z2i2FiJ1FlDSRFWRU5GXNzG97JgYDfSCiCgFImSqaT9
IwbXhMnQUDws/aLhzajmwFUGeRk1EF0CEgZnkxRMXJPYNIGGqt7OLY1woxzLo6al2OKGIXl2GqY7
quMux2EAwO3WohRkdYh4nSMNfx9jgBa6/hgWGrl4ruOJEJjpdbTb1EYZQAb4cf1pTDR311Rhvcnt
lHzpRhUBGipYZWvjKCKB4osv20e9hUX0ngtDhk0TNLb3vbEJG4Tkq8J2VMl2PNrKR5HE8s5YoJK2
Mf7WRG8CY5rVY5zXb5Wpnwdu0Feln07h0r/2/XxqrMngAeEanjnUxtnQDHxm9LBQr8z7ma4Feax/
AnJ3vn/+nfmP7Td0COayhmsx7RHaelT6V18vceER4F2DNNxeatgZz33ZQVDSMBFefyxKZKUy6u9r
d+SJpDgm6kx4k1aVW77FCD8oBmJVmGgu38GJGkjz27oE0p3tM3u0biMzHe8iJHjzOvnDKccMuLwf
5RzBfGr8MiHQBBDPtI8W8tUT1caKq39xgT5qdWn0Wsi4LM20DeeDrHgIkWxXqY4PszKWXZxm496S
1utslm/c2H9/t21jfpDlMHkGUP9jZIXTIbQhxcNdXb44B5gfz5/rEAJ9C2/F4tjzbpdmGYyt7XqG
J9uTT4kL2dmOU/Yw14jEgezFt7M6gui2rX9ezKgZifiq6s1EBAIUnk0jY/DB9h0DzeYbt9dwqDFA
w+/nR6mbgPUW98bRjl1kEDTboX2wksJ+WohCqwiCeVQzEt2nUKlvLUW8NWFnPnSEp9/UbpPduRcT
7MY3dvLllsGYgNa0dF7b8XUH4LEpIbHAbXKfyNsdb2VZzLtM+VZnQ7mPSDSln99abHOrflMVTkd8
lmJd0mT6FslOPQ5Yy756SKsftlrInfjqMT421y7fdVf8r5sYdopi5LkgdYH4JXUXJSQXBYLBYB2w
/rQg3QmPgP8g9868VjjvK3uPf9FJDrjspvawtIciPLTiAIu3Lo7DeGwLXEzIcrwsOS3jEdEZVRFu
k5wG7eS0a9XRedFOVFWf+2ithv7NtYaaAeVa87X0lS98tsOzdn11Q9Iyznl1C29FcYkR39bVbaKc
qba6lYIN6u1Y3SI4ppprdcqZGrDyWGRK+C3/zrVGcaZmkpziM7t5Iz5b8Vlv1tfMOIXXV7U/Ua4A
KdBU1sUmovVtthN1U7ttecnJfCF3dE4eSXfTbmAwafeLWX2rdBAux0LHsnDqo5NbnWx+sZxMztzu
OshTnJN7LS0/q9eaxnWKN4xrdSP+nbVa6zylt8zM1lwI65xb5y69TUaIZQRJnov0VlrnyMJRv9aF
Q5Vjnq1rKcntGnU2bsRw1szzMpyna83mWbcZwyPH/qcm+0TV2RkEd2ef6BhoNA3KteLyNIdHagyP
mVgrbI4OJEV5JMvRMg86JiK8Q9fKy8MC71nZE/sNktbs92RdyG8sfdRVrBEszFERnPRBBRyOCby+
M/QdT/EvFmaxHlR/exRzUyNDMNFar4LQ942RWliDoRBhA0ieHMfNjNuZNE7AYpGHR5TSay9ipyw8
OXqh5QEujpiyRRC4/D73R9CUrT/nPrZJShj+1Pq6sZZ5LZuZveGnip9fqyTcDxTKtcjN6LnFFN+G
yalAePDJ1qEa0+9MFBro3dea+LGDYIwfyh8XH3CWBloSE0zhx2yOANeQlUcmou5RSDioqf2nBulR
cGBcY6O5m1pluANGciOgT1wrggkbrZUPkDQ8J/U6da3mWpVCrpAXpn5Bil3K4GCtpfZHfFm4f2BY
jz5EfLxx1Oz4YO0qfhMuoeO31xISuPw20fyJMDPHpzB2UfJakeOjGqT0a5E3yp5sZVb44+CTrURp
iU/6t5r4c+K7rme7XsnTe/Zyw8PHrc8smF5WepLkn8RLQqbJJPmRLr9B7gAvHhUyAa0FwdDFTRg4
YKiJQuK6Rt6SeUbtARrlHJRAixUeCAQwdWRUJ7ZnRD5sd2q51sg1bv3iJeU822I/8gnCA9+jzz5a
mowrOPMR+ZEJjX8tVHurcI9LxuU216qvVSx+awI+9XvTb0mW70AIkDrmw3ET15rJHmReKv3O8aT0
MfZH+lqCfCIigFsPtENXeENBq8pbXHD4aGzZ720adX1dtzLz+lrYGxmRiei5KDlSwsm8ZFirVb2a
WBZzrVLhH3FbenbqUzMXdFxfR0rzm5GJ0vo6cR013gmMKN7VWs21cMVJLjreOMcH00Al/JvAOIhr
lVtL+IbwXdsXg28Dihl8VTBcZzaIPn6t/lpL4juuB5SKg2VheJnhGbNHNmrXeQ0Rkoz2ua5c3ZDe
/Ubs0fozou3VjTt80Ua5NsvfrQOGiyrWMplYr0vC7zu0aq6yHAAfz/5QYzZqqPEjarf4MWx0fxjH
PICSHPMYd1Sfdh5PuVbor4p9iQQE6JDBfKYvF4wK5c5Rs/3IhmSXDhEKBlgkHPjju/97yeizbGz7
1bVf0/417/m/eV2i17p/FdGrfi1SRACoXRlq35Tsm2W89Ms3vXlxjLVC48Xm1+EzFc/P7iGLL8n8
3GbP2fwMBs82nqi2xY/8FEdPSfTkLI+MVszi0b6WY+PpXysZH3Tj0qYPpnEpdfj6oBKrMie1UVrO
YzorwLbL8M/EksUzyUlBw67o3hnB6jHKSjYZ0+GHz1fkj9MiWzdRL7JTZqqBpe5dP0sdWtBc4Wqk
K+w7Apnb4/VlziDWlxkRhOXIsXGatRe1ssjk6kxxrOvkrXFZoMHE697Ig1YVwKlach9g06fJ64yU
3XPIONln0rxR4aE2mi62ZgglNSnX/KEyVy99tvBEd9Njbk7q5fpbLT/e2FCryIWLXTzKDmR0xRa+
7UjncZ7IIe4QSGVh8kJGq3kkduTfL1J4xRoHu9TiZtBGtjNk5NF+ishhVpwnByPJTTY0rCHYIDzA
dIHZVvlzw5n5ixvcXs+U725wBt5kWAomMavy+/cbfLK0MFWbhRu8hvBy3fqWdjvviQyjJnefi/3i
4qNbK+n+qQhuoEsHeS0sdhT+ujBbX/HXUYbj9beY7JThH4cdaU/S3uKwowzI+leHHSa7JF19dvjr
4ukff90Qbod2113rb38dFruSDpsM+inQq9VcR2VmkFDVPrpa7MJo/7e5bp0qwHCTxUzEcQ/vwY5P
15dS4SwX+nXfkn85K3c9KJHz53ep/aH/bes4KLHVmjReXZqPv3+aKeGcHXCpilQNRNUZTs1Tyyn0
NDv3Qz+S7YgU6lU2C2dQe9hF4NxhPzrL8frSNxnu6oT86hrCS9A4cqQRLnQUnprxo9PEpgIb5hlL
2e9snOOwFBgR8X34FWcrWON/f+v6+03ThCQUt5l//QdEHf01aTM48kRuW7eA2ttDCHeIvDwWXDYm
vjP9j1cXpOMmT6YXN0p+lq2Z+Esyh4/9qMHglgsmZnN0DhG69c08WfeDtoZ2J2rxrBWKceyHNdGv
KYpn1Zba2flptTTmy9pNv5N6+CPs5/wnNpvTwIzsuQkLLNxoiKsCDqbiLnaAwYvDU6c9i1arL25b
NH+Zaq3epMY0nVMT2mm3lK1fdXn19Pmlsz5cOqZzjE1tg4M4dpH3DrvJtJpqAvUEy4+YcGJz1jhi
5cAcV7k3eoxfamwbm6QwjM3YQDWmPdMe66kxH1vSfXfhDEe/t3FZJSqmc0SshKkzVFWWTt7ry32m
EAGviEHSU7Ga++uLzKz8lJvDMUuy9u/fAvVHy1jJEZbTFT/+38usFyMbpkuPpOlGz/PxrUtQ+9d8
zMdulM5zlzBTA7v7Zku+a60scN7C2AUCnj3UI9Hwy6IRRgHoJyFG81hKDrTZ2GQ7LFWE2A2Ri57F
OU+wNpPU7nwVE5yfag4xCVVcbBmHoXwVIR0CutCtxJkw148LkdEJxJJi/KJr8FEHzeXATIhSmy8T
ctx3p3RHKcIavH62cVYQ+qwnUKV7bQBVMKEJtmftAi9oI4hEtXC3Et9U8f3isJSAc+ZyEa8mFqS3
EGKXFE9yN9b5T9ZnzVh3nD0xU2Hhqif+3NyLm4olYYZbYpPsYzZLctdqtEWgEUaPo2uR/ArJsC1t
cl7YXCVEG381s1//Nr+twvxtmffxH8ekWfK+0512ihLmsEihBLrZxXLaP5Lcsd/qlfkSp659yCu5
EtrTPbcZabSN2h8ap28Ptn4ztT1cRL2PH5emt/0vvhbrBufdO0P8wZujQ8VTwny3oqE/InussJnW
jwkQAI69badMD6a6oI0dyMUkrfPh+luRXfEYllaF8KulQyqjs1JZ4kLCiX6nRtrdRISJng/yXjjG
XxU4JPLKEVCnmABuBP6YVVS9HOrKJj06Cc912okbfVEgjqiiPE+Ea2ziJV9+IA45tMxoXrRRUQMW
hOkmdPIfok6ni76+2Kn1nYTeGL3t+JKq8U84csUdElN5mlIkblnoWZU9vRCLCP+scJ4bYY+HQaqN
H1uiDIpxaFgZnehcyg4aApbkrCrXSVjffxd9LW9JBtxXiQV2KrpTWAo//9AZGH741F3BBMvgk8AY
+MHEyZdwpF9H2FY7N0MAtZi5UhPP9CLIgIvWlTV1i1MOvNOZStU3FgVT71Qay40hR3YybMY1474f
ODyi5NeDaeGQGpEkWQzWVnR9+UuvxQ8aTxPTCICuSxXBVXMabYefsHocOR4sRINNaq8/Fxarc9y7
6i99RJWuwwVyezoaowWYSKBk2lgr/DOvO7FzOiP3Mw2iZzXUYtfWOXER01Q9tHx86BogEkdk/2Cw
DMQSYjlJl/amKAykt10VqZio5czjYry0I/rWsLahraph6+m9+7N26UonVWNcxhBfSa2f1IjozZt+
WL8RklNdGhNktEh1ZqqGdTIcyvBcdvRHK+MPK08tYupN8wHxcIT7ZPlRDHNQmr2KgsQpQ86YZEz1
eNTOWcohjrBP+2ZcfwRG7e5K9KaA2swVdKttpJMYoO9VMvjIg+Pk2ki/JZv1HjnbuM0Rwh9Scq9z
CFekDPNixSpx3SqeFtF2aO2IpXhx+uJ17kJxBrIvEWG2/S5nFd9Y6CHualPCVSs1/s8a7WBmCUck
rUuOWZ9kK1oYi5zNEHZCG+/JTBSH1VMAsl+tt0M1m7sJbOnOyIW81Yo64GZzT/r6IuXsniaDW0HP
ivkgG3N4KpTAUmGBTqu7AKXXH3bP9Nrog76nXT7+70uritcv7nTjw2OXRy4HrNVuizpcf7++qLg+
FELoq80otArXjYFzwdbKOwY8fekv8Dxcr7bouPiAHhoS6a+VT2Sg+giuqAax6VnWKCG2y7id+Pj1
tYZx67pbJ2W4ubPdLUlcRspTeqc3O2deK7N2ybXGOOivpZjwEwKKBzix2OMYmGWgX6sdAxYGxCFL
GZRjMJXBQG72uL7KMejKIBoDIwoqFo8SAUmQlWxQdxjUxmvF5k6bdqKasZXjCoVvTt+7ze4w0pPp
qgMibXbuvNOaXW7tzHmXWjt5rSEOums1ceCUa1VxMIwBE61uRKDNhF0rA8RR1RjM5Voo3TO0UuVa
Cf8Kf4koUIZAjwJ3CEQUYB+e+AJEwRCtv4jMHRUaay0sB/UON5sJ7N0rUeQluyzZgamnUmdbibVm
AoiK7dhvx3jbx5AmvnrmrGeO3545tmFYnLhVy7WF5r43YmeZnRVDrQFY7tiKqXkK/D/Ju0cBjKaA
JhtA9XceLTtRbupukY/wTEiAGGUemDxeDknNHZ9qRM40GGq+Q/Y7thai7LgjrWy2F3EXR28uWUDg
HOfbah66E3r76BwvHAKr0o1f1XHkAsWESbKodZtQgKcbVNSr0CqtO4ft16FuO4wK7pA+R072c/3v
gLVhg/DIvmPDQUxTQbuzV10Qr4Nx0MyKyFtUOlWutkfV+iFWUHXWOcRbRGy/l3gm7mWO9LfIVH4x
rer+aGLjfsyVn3FiLg9lyv/W6Kv0HmCq8pXm6MPs1kYTiu19HbSrGuZ3Lsi/Wvg2sSaZ06t8nKk1
BL05x4eutsB0V/IRUsdGjedt3bjLtzKSFS16RKpEIA9sD2VK7pDbe7Vu6YHB/PKljFvYuSZO28EM
6Z/Fw9lMFVLhOj38Qr72UXAD8hYmhmpAg4FOfx09/et9x1zMiomRpNtlg8SbI2Mz5aCLFL2uD+D9
0KlPyT6R1vCA2NbdifIZg4ZxIb1R+UKj/1GswNbNZQOnMRjlMP3eyCvSaTHSMVVgEzJbyuKqPFuV
/Ancy9mamV4Qbg1dVrpdHSQZCaSAu/OdnJktZYCjo3L+nuhrBnefAi6xlxtIqxre6tbaJ5YpaXgu
7luXGRencasvRmI0UT5843Cq/w9jZ7bkNpJl219py3fUxTy0ddUDSAKcY46Q9AKL0IAZjhlwfP1d
oFR1KzPbKq/ZMWYMUqSCBB3u5+y9NquwCvoPpeIfPTp9XBVdNRvxZlqw8W5iuJjcPBS5ddVGQ3My
AM0UK9dsMnX69TwMBt3exCYm+fYNYSUgtUqksUQCBtro2MdlNBpsucLbZlVZQVyNkf+vo3ljfeia
trsb0uUb+SNW0HROf0LEMJxuHw3a9ElMXR/aPVlNws4AQGjyMAiCwuuamxPMxVMjxujUmyNi5iib
Apu8aLxXhQeSlWGLf/uwUsvuqDoB26bSfRLCm0UY14q6GwbdIruots4EDVc4QHNIOR1o5tvXpMzq
LfPmZLus+OBZ2Jy0MCfu3KTVrpkbAVSVNilFiZHcN6CyN3E7kqDBDuv+9rVBF94dUiOl++cXMjr1
8MQcgizcnvxXOsyRy0qr8XtuB8NwILryYNe5TyOJNJZl3mWZUz+oJUnKxGNCYxMdd7ahu7bos06J
oTX38MaJrJsJIC88Jeh7bdibkeifNYMUv1G4TAqt72nFBKNYQLW3aT7vJ091fNQoxraSI4AjSxvh
dsK+N4wVnduHsdELMhvgvjsFyaQsYscZ8p4VL+ZTGRl0wTN8h4XNRj5XiOhb6ROk1JFwN+g6TEyP
joDdZZ/saXK2s84EcJAIx+TCbTJ31OfObeP7ylD0V9N7Ny27fCnhSMdpZOxzs0uOE/ad4+2jcYBr
ePuoLhuP1Xdsfp6LnRKBatPX7qGul4kkCOQOvd6PJ7Skw2lAxH4qgYmT6bJ4IREgPvyA7AsAjyIY
vV4elpyeBk7yN6bvlzLJ0AdFo8EBt4uwTJgyP5LuoUJJhlpMiHL7oXqcOjvpXmWa5bwmVX912ZDc
PmtkuWzdBouMXSg9rkl0d75q9RpJWeboJy2bOQWNdR/LZ0cFi4ZA4b73UOXY9kKQj90JCFo0LQVN
39EQ0xG7/3Skz/zrI32Yp2PlcRHTMeaGy2/7MPb18uAO2lfF7MwjTQ358PPrRYfmUnjn22e3r0um
PG7aEz9iLkAV6TL3XiHvU47ER03nPi5tDkPc2R48xwFVrtl4Ho0mOubxSMTioi4kDxSQdQlN4avp
7asJATuFBn7xpk5zSDMIpVBJfF1V4z8funEJKiXGjiWsDsoirki6PRaecmW1XTDtU1naMKrORDjX
ozOHuO3vmrHsLp5K81FM6t7rJ34f/W2JTJ44W+9XvLdzbJrD7ZNB/YEQ1zqoEtbTPjbXptukERle
yM+NTMoXpYoDbuTuJ6hIj02dTodSwURMHzeLG+9EYyQb/duXFvSo59vDkH5pJheycmOOyfZG/556
hyULU2a1JnBNBMx4Q/3rwV0/dT2SaZrcnMJhXppT34hvw0pu4cqs4F/k6s5eT+hT6xIjUzZ3N1o3
Rjs9HNPGhBNHRnasQJu2Y/ANvV1rgPWAobuJER96HN8+xsD6XiXqOS3a8cpO+rsDhOCxMYgFB5bR
nXOyvI4IZ5+YMHeYlByEPRX2o6xTAOkatKPLxK5Cj//hftHJSzNJYbt4VZYyDtPW61w1pA9nMcZJ
qDEbNGI0M82wnHICwo4LqX0IqyUw0Ywx9PrR7QF+BbtaaSzMp5w3V0mrPQGg1sVVWutiVrpxrMT4
4mr9clIsB9EQrdMNvYbl5NyCI91FkP1t6691Wb41ttdskl7PGVpGND5rEzbsDIJJdO1R7UexMRHr
b/HDER7aR0yaepfEE1Id2LsIFVtLqlacQo0GzmLT7Ia+IP18oK1TWzEHO4xzPSB7EvzwYzAjcLZi
lkejJGQtIj7nOtajuCpmHl8dHMDahnDyYVHqXTJOUxAB+X1Op7E+YKDpNpygnX0ClMIfwUcRltr+
ehjI5/LxzwOmt5bN7MbteqdI+r0oy6/m+l7ICJD3e1FXe5J8u7vYKsmDZmfB+DvBcB9nH85sfucs
Z34eTXsgXUEmr016iGpeDek6EkVEsfx8UMqoVTZW6W4c3gOHOK4z4mDrNbU5x9u3iPYE8SJarOKK
AWmwtqZRcVFsLD/L53cvTRKiJdGXxYytvVSxjrU1RY845M9aB55HU0YrwDUyX+cVIC/lMm/dgaxk
d1EP6Gjgo7vzBH/MrAIsM81WOkIyOY2MS56VB60cJCPF8buncBgz6wwMz2p5H3rnUTNiRCOZGR1F
TEMCA8Fuzjjj5wMBZpoZp0+w2lECyJlRbdJFT3AQPtQ8cz6suAI+FBM5PHrk8a1pJKY7umcdgsi2
mYlJmxP1S9174lvXmqSuO8mnIhqHXWTTLS0sY6NjuecFJrCiLBUaA/96qMmOO2W1pTIez+ydFRtf
F9usn8zZNA6aQXqWIAwkRJ3jnoZUcbio9cdZg20rUgdcLqf7PfvN2EeqLvf/+bSs/3mb5oFv4G1l
2GAa2an9fp8utKV3WRtKdt/4liKn+AIDJaUHFG8rxq+W0QJeNpq3YaxqXv6lu/LMemFiVEzgi4Kk
zdnT/GDX2hlIWygnh8ROnFDFvnhfevJFM2mHWrFGkjidhOQ6FE1yrYvG+Yvu7p+9GNwBOJWhjdU5
+P/J1U8Mlu32A7FQCWiNa9Lqe64NdatiCHZTga5iOBnYKTf8XaJbvTW92GFUTwud06K8NFn2hVTW
YdOM3pPo9C8qQre/2NDf9ry/P4V67OgxLwJQYaTzR0HrgrEgctCbbtjuow9QiqttVbxrInDRHEJf
ZjNLThMGqb3N23dET0kOJQ0Uz5q7O5yJO0nfA+IbTYmFacIuYRS8zQui+1Lii3DXJuW21h7jOSSz
Rd1aLaeXshTkL6WzyVs++4YxDcGrMfk4fNOd2pvfXC+CWzOuMoAmQwWh68g1VzF2YZ+TXEt8qKnm
tnESuq+13MS1B2pNTmu3JBUhcvssdG0aVrLTw6ma5E6rQz2F8+gk1afEgxmYWLyVoJBhZtrZXfOi
RfPXopbqHhO6cTQjoOqTrMD6TChP6bo9/edL3F6Pmr971l0aQQxgUObZDCbNtTP6b0c6rSrgsudO
talnzXyeXubF+JF6VvmUGcRNOVWaX+pUuR/EV7ad+fn2gPWq9IkB1/b25I73Tf8jn6vsOnfWZZ41
co/oC0cMyFtpFQdv0rfOmnOEe4T2F/BxR6TqtjB6Io4W0E/Y0yOpl/exrn0m/kx9ZrrLcYJxw4cc
7hOXZUQryDJaoMI/ZSVJLMzbkLUV/Q8r48Xuxlrb1TLRr2VHbI6h/tTJGo3Lhnri7l46afqMazsU
Qj51ZX7ulVEcEz2dXwns3gkixV/KKf+sWMp92sXj860vN0Y/yKjs/qLXAn3zz084gm0E6xh0gRb/
SeHgxmasEGG40dod/CzHWMu7VQrTC2pou1bZBtIMRgVdcDArgSzDRQkMIIg9WYZrORwc8n0JYR85
2m5xwzzfY8Up8z39fEoHB9vumfERtJ10e+6dhrN3l73l7O3s4Dh7KImes4+yg+LsqcQl2v6QQbwi
CGZbuOwq9pW7r4lhVpmN7gd1z/6QC5NyOtzie6/bN8Ve6faOFw7F3vNC5Va6HiZROI5rdSIcbjUm
IeUtgW4HoI+prg+wpMg46JFPYWLbjY0k53NWPVzd/UsS5+V56eqtGMPmVpUIKbhbDT/LDrrbo43z
ewlqDBV+klpEwrpm903uyTr7i1kz6so/vXJ0a5iPsZIyb0YE/fu3ijBiqcTSw0DbXEz1YmDZVNdy
mgvKRq+5ROqqacQAFGsXZI35reoRt0FQYj1qySu/1O2lQcFYHKGMJJe+vYztRSJmTC5zu6oaFdhq
ySUxz8NwzrAx0fcfzpKPi7UKTLFsRohukiccRLL+VWqNAeEEm4XKxpXNQsny+BPPwjbFRlWADxpJ
zK0gs2ikmwf8tyvXGso9hBYlCsGz9BPGsLB2QqsLK4f1aq+m+6LZu/PenveLtdaUHOYaIdBBnw/q
rbzm6FgHh8fmaDXH2qVDDprnmINHuVU2nCjkAgWqvrPSn8b43Mdnu16rjc+4G+vlXN3Kdc94J+x1
m7HWXF509zwiqiwvfXlpy0uDorK8iOlSlZd82qUkuEyXdLoUJakQlwS4CoGQ48UdL0px8dgdAz7g
zZCa547tyFkU07NrnLUE/Pq5Hc6xuT72pMfzcbGW5vDPPhvOaZIni2danohagOIz1r/QNHBpKAA1
0Gng0hA6DKAmjg6gaX7SaSaOX2Se/ZNOs/CU39A0/06n+ReapptCowh/0mlA05R4a25ompzOavMv
NM1POg1oGo0Iu/oXncb+3+g07XJkbgGahlJIEjFWQA1oGqStmbECatC1NvHv6DQLklf3bN0qXXAO
XjT3TA087TJUPzqedZ5y3CLlbYCkQzUP/vPd6Oa4+P3dSFsVARi4MYR73h/9jODSyh6rYb1pyiQn
AsjRn6rSS/xkrp0T0SvZFRxWs+vypGbtmUlG1OfGH9Zwdow85h1sLoNgx5oAIoNeHrlnM76Vubir
POR7qLbjgA6pxRUHP7ezbO9OJuRY9SJuYdezIsceudRWUZonR5mRMZJNefHouNd5hIp5icdAVTAJ
qKMQW7tUktfF8fAX9pn4i+2Q4fypSYxsHpkQdAzormzd1u//250ZYkzbZH1HQMm4/VmSuYy9reLd
whHlU8z5od1F805pdx3jNAlkai0nD7xb0USe4LJIzgFBZAYIdBwloG1FRcwFifSr6NWEaRVWQ4hP
ipJa2DIB0EL9VpkXzgChyQXRwsoLXW42t2q90BrCmMO0F2LLyfWw1EPOunKVy7oVc+uQIScVizBJ
QrZCWRICiiySsLGDhbWfqegSpP1awNW0WzVxwAkgVneFvUuYB6g7IX5VhCrLxdu4VkmsYLcWZwaK
rGxLoQvGyWl9BBpCEcdKCW8HZwMfzZgFPUXTktTYOqiz4JmxIalxBockPdC8QOYYkMIpD4c8nNtw
vFXf0iEJ2zac5FqDDLvbI4g6zQqzNlyssJThbIW5XD9I/1mxhGFH4FpoNGtpTSizcGlCRvoU0IXR
DajeJSQtkFowoYEbAiECYwiMZC28QI2zozJtl1D1Lhp2ilgreyPZtffApK/VkiHcbwnCZmrbNVtt
3CJ2oxZ7LegpVNTuMkyMxPXKHVFn1AgT+lZ9ix80YPw+t4FnBlBFFTNIrLUA48cxmqkwqcI0DjMu
lls1Q1hVIcPT4VZtFVpaOLGl1UI5hJ4WzlWoaOHCZaCH5hCS9+neSupIlXynCinvVgrZ2vwvuEJu
VdnA2YPaJsEugAN2zeJgYodQBlkf0Feq8a7au9Te5Vwlw1rpraD6O+6WRwURHMJrjsOSyOC15nFr
qmsVxILb2xYj863I5UrbXWrslGkHsbLwdkMWUF2GZGytZgoUnazKwIOD7AWOHqheMHOReMHIdcIl
0YYD1wZXC9loLA8hwB9Sg1gpRRuaVtjKX1XLkMI2MllhweXDhSPXSm6lcBppQm8O9WYtlWlgFsom
HLlGMqxf4eAC8gxYaV1SMtzAHgJzCCqBqxR66loqXGfWJ2enDDtEjnG98zh3c5lka4FrhcdFKd1a
tAr+YsX+k3CfVYpUC9NhkTI4QvxBz5jJclZaSSQH9vajg9DgXCcA2md1Bvxkb+2+yc+3L6eI0n5+
RNDA3PkACB8XXQwbt2NHb03xa9M10WXUyX0sSIP9ZDq53PV2yijBUsxNojhIOt2qPcy81NJwMK4X
8jFrzdMyx8n1Rvm2kiGmu7Gt0GMduzihudz1rm/Zymc314f7wcuqJ6NYyTTLXwja/hcRias5KwiE
wR6THXaJv1+wvTaKi0xxyN/WkxQYjsYt1oim0Lbsl3T97PYlHd8uSjMqN49JggXwKMyjW65F7Gyq
H8Y10hdm/MEu1nK8fQXHHS/TsM/xG1prOSQGJweHCX59qO1DAFNdT0mJX8tdjvZyXNwj7eepOFFD
cRqHk2qs5YGla85OfBbNWoN3Lptz561VVJd0vmTVpYMKUQfxfImmi2KvlRfX9FYxba3xGuVXN28T
QskdBR/VrEMaoLmzxfum1KcoPsXJWoV5HMbjNB6d8uiVHLkOAwFDeK3TrVEc3P7A+dD2QH+tJdA/
NGvRx3GttWx+veSgzGsJ+6Clx9I+lEwobjUXJ8KyR35B9zgNJ43NzUDrba0ar2lDa/dsLme1OWYI
ds5lhZjnTCXzhUqri7Lmy/7FKQHM9Z9PCS62SJM7NhOrPyE+NFlNUV2QGk+PC+3/qORsUkrzLokm
ZTuK2niaO0WQVDMWn9gCvdpDu1ncdLmPsBc/CnBoRkwgeaHXXUjnsMdOi8d4ghq0m4mJuRti/VhZ
TvdM/7J/7hSWLqPrr/ZSsWKlxE2YXCfCWcSb2xRBNpjf+zZ9FbYXP+MzbeGorS2WqKfbkH4X5Th+
VLgEpA1LeoZZue9ESm83brSPvMCQbrKo9ZPe3Ne4ODfL2CqAFZvST5W52uaW2T7zNrXZd0+vwulf
gGExXtPpEdP6BOeaNDYCTaO/LlZVb9Jqsd7dSFwT4zVJIP4NyzAcmyJ+0N3JCR2dM+FQGda9LJVp
22rpW161zqXjYom9lrieWkFv4YiTXJIKZ9qkvraJfgRjYpPrVyLMkgKiRZ3YX3QFfGMsjTupjtpp
SNT5/vaQNQQM1jSIdq4ZAefK8a4ObXVKpFSfukZ74/mZjnIsGXimFkaoTjujnniabakeRd1hgbdd
09dYuhCxt6uBZSiPxkTcXjyk7VP7Y5SADFykQPe3B0XG0dHYEHOwbIbIXE70lcy32j6xAzY/iT6q
j9KaXewUcfqFkc6bWpfFtU/mO+zFNUvqBLSflgjp7UTCqWP74K7gszii8RTlTb/zkmhINtwlddjR
+iSqaxnZAvsdbNnaFPYnOpvfNcWovs5CHoH/xtA/rIvnYom73Qz+z9f5v+Pv4v7nRr37x//w+VdR
yxbEff+HT/8RfhfX9/J79z/r3/rXn/r93/nHswCWWP7HP3JJv7aiEz/6P/6p3/1c/u+//nXb9/79
d5/sqj7t5cPwHT3k924o+tu/gd9j/ZP/v9/8r++3n/Is6+9//+0rxvV+/WkxNs/ffn1rjc0CMPZv
d8315//65vpM/P238/e+L96rb3/6K9/fu/7vv+nu33Rw6Tg5Ed+iw6HtMH2/fUP9GyArVSdsTkMj
Qtfht/+qRNsnf//Ncv/GDQZ/jKOj18Eqw+GgE8PtW9bfVg7+qm3luiQZQvvtn7/5717B//eK/hfx
u/cirfru779xzf1BHaSaGE0RWhiuhmuaf8q64P3bOYQBQC81TmzbcbUTV0N9apUi8zu94Ohh9PGJ
ZnB8UlQEymV9XLwHaeBmc5dN4YZaC/CqP7QDLtT6sY8iP8JWZ8EFD6rOVTBLjb5LQ5lYo8r1O7h9
SHwQeS4wQLUBGj0d8QF7lQJOMnku6/K+KArttbT1OxOdzKLln5YOcbE5EjicD1OGnuOMdy+xsKhE
A9IfORhvRbqoYNeBEtTslZXBb6TFmLqq7hPQwpJW5KnJCNXNlSdttt8KfCL+2LrS13OLXo06nccc
WpLpRScbj+xAs6aKhU9nF0eYMAOvNT45NjtWS8LYsUHtc4iFAFxtS+F9VKl4X8r3JTO+ARUJTPB8
Rlv7pgFfRBlfkMEfzInhv54Y1mZS8oDwgYfUNK74uBEzFd9L7TO2pmxDc5mtUWJtpBh5/ovoPU7q
k11/JEADBiW6TnrxIHjXG8ly6Lti29VvjsMmUe18Jda3ueMGDfbNqmWkpEnEHvMGve+FqBVmibT7
p9I4d9pc+i0WugpjminivVZGJC+9KI0z7xrpQhbIEVpies4sO2aK/9HFQZEDaLDbQE2ZLDdjH3pq
+dpU/Wt2ZpX5njrifn2SUViBnJIfvUeQX8ImLKqDSptPI+OSXEJycRJCAuyPUU32jVMgpzs5I3yA
VNlOTgy9fHbeCiLcLUMN+3Tej2C0e1PH22w8jJnjKwn6RZb1DezwUOGqI8WTCIoojUvfsBf9CInP
d4c+54zabwgOPDfSNn1nsR7zN696abR8u6BlTzJUX/EmdstTnFrbUecHFbZySPPq4JWIc6sZeN+n
OCOfQJsWuRuJTs0csHO4AApngddtzRxCvGcb8hC+YiWAesUMocc5J1rtNJrmy4hybiGop76W2BnZ
pn5V4Tw4jgSt+56rKsFV47f2JRbxqe/m51rNEAhi4aZhgUW0UgiBUzt6nzhS1OFHxMHQzBNljWj3
dVvMu77TexTehAgkLmngpMaZMfTyJEbAWiUehkw1/5TMM3A+zfzSIUXfkaKZ894jnnymxWrSwd7Q
UmUn4zo1+bvVqat1v5pWHM9mrpjMlUd1QElKPvxodQiD3w3rSwWDKPpIaWiJssgOY+KkV1T/51Il
YGPyBOP/YZQPFeZ7aIP4PLqhwQ9RRN5Bq0AUzfqFJAmVJzzxtpAE26tTpC8qc+jnMu7NpwFYmTP0
Jy8ZH3ol8lVMw2NarI5EpjversCyk2BhKfIvZHB2tjglNMBm+sMkiYM1JI1gTL6O4jFRL1g6MKVC
LMRslpuQQ52N6kabpVoIUJpf4q5f/xIaxtSX/Y/GUX2V6DCbo14yyJ09vlgkxDOEIPegIOuz3rST
fu157ZHO+QvqHv3TpHk7CUrG2SFHoa+nPo1gF4oIooj1HqltMBT6Bokqs4YDGhhsFXhbdbGLzGjr
MmYhgBYtJqx5O7ofOyRu064Vaeg2g4920MctsxnKJ61ZOHZ3IeKsbeFw7NMf5uqTPdVcAV9Q1Oo9
asgFCdT4jC6AZtamWDsJ6pVw+vuleugeQBeHapEcLY5LpvaiWOOWSJy1LWZphNKUiDIVplZqWGrK
KYUuLYw7z0g2itH6Rvc5mTXea/KBlwnZUM7Ze/BThE1hRYKJJvy0fkAVci/U2l80UrBKbEclPOG4
BPqUVG9VMz8LexVZY0sjN63tObLGLfJXZu063TxFZtveM19lVgRq5R7nrPArXKlo0aNYvpbafmwA
T9k/OpPoHE/6S4diCbva3Ce7DB5pV30SLf5akBH2xS3hYPONGcFMFrToXfF5XF03xWeb0uuJX+Mp
vc+x4xUd+2ugZ18bd9c7tN4yej6WhUld8atFA2qUYMLwAEJ1G+6LKNUBPXUmTSjdR+W36dkm9scc
83YtYtqab5ObPvXEn9twdxc9/lwO72VTkA6gH2x7DUfQFp/Ywq1hnmPvU0MHbUzHoCwdrLtf4uRH
gzd+kT+6PvtKHq2PKSyc0odUc57hMG160G6jpz+05E7MsItHXSNeiYsNlSPrSTeVfu6Y/sBqYpY/
FmPhDmCFSiUJtm2Hq951lyQbkCFmhwZaQsaZZU62iO+4rJg9SeEvuvcjs4rPt695y0ZtIknrpLm3
1zC0a7sgdc9UBGaqXPu4kY7cxHSzTWM0epBD+9KnmWcqeR0X49gyopIt3tw2d/e97MFo509WwSSi
zK8TuKXZ/hJpnyPtDpwQkpyPvm+2KffgZWFEaIiNO3x06WvVu5tlImVeZyW1CAjHKKIP6AwLRUey
3PuTsxHZ01gNeK2tc6s/lva0LYtXO/vEO4ijEBHX/XLh0IuXUSPeMEZkM2jig0ZzaFV9UKK5Zfvm
j+lr1JdnQY9xwjs3TzQ9Xfx11menRP6Gt4FDgI9+c+vuqtHjDVTdAQ3jomfTPae+Utrc54p8LzkS
tyT61HrsxzE30ny/GEQD9jUOhP5OlebWkRxS7FOnfPNYXZOGW5b1vWLJE6kVuGgTZ3jiBmfFsq/8
Vm99sxLM66+RNgUuiQQxqn0zbrdCZYJAV3bI0IzN9b6g+ypEzpbN2riihsg4XrSIl01t84/ICMdm
/GzRYKwWh0jqudvHo/coZu3ckCEv8GnFHO8a7p6ZwHZbej9iU+6j6Cmrkq2gI2uX+iOHayxwNQen
LvLeEVs/21X2Afc49hOtCRwkJgmdlEuZe+HkKM3GrJ4Klwu1FEiulgrmVlmqX9jHsJGMsjjZzB0S
Z4NUIyNJR9rCLNETLl5HsYC0xDFjpzH3q29LNn9DOxdDvrZemti8j0g5m7kCXFXuywXcDgdDpmPz
eajsjATIEcL4gkuEhhwE+hiGv4O5pKhdAHVZ6rtkzLbYsWM0H+lE4qaWPg0uNLc4kd+KsYsx56y7
OZf4Ge9Fz5o7do/kOshHR03OZuE9zcgZRiQ7rTcFeQqVjtVxGa+NeuoN/UdsuN/6Cnd+N20GkMnt
pHwj1xpFUb6pocn3jCdUmjeinhEyuJ/MaWKLA6uLGIKrVYMlSgRCjdWCmH21gE54VRFg18Ph1bzZ
+bdhNPYGxsU+grrXKWTfoEga+QHDDP4g3ogCWlHJFdttxgQltDaxFN3N8kNBHC2Th0LWIZjX02AW
53qcQWXUd2juE78ruZVHho/0dwR+vCVS8nPk/RCeONdFC4QKeoJ6tdT+UMpuix5rK8h7iKuWJKnX
NNFPSCtZr1myQOexSPMuABrn1r6XL76DnGkySLfiF3DzzQx0jmSWbSOedM/YC2V+ddgfRoBOUzRS
KqJOjIfzlF0Sw94Mr00Coc/7lhYMHqbJ7yQ+kkYlGfhLw4TBZITrKM+6m+/npjigdEb1IfcFLyNB
Whs5jtyJi2ebdUNyzaXWu6hMspAPi8nqqkEfYe/tVwXZ9ct8Kh3iLveO+7zk4HxRLqy8/QTjuCXp
s08K9CLxnJrZkb8Y4C9/sHn7E8PVBtOqzhvMTa32SB/rTxNzjCj+ytv0qFTKhpCnDaRXBuz1W2L0
sCHZP0QmiaW1dSBt6U5XMVBlev49n+h6u/NjaaCxnriZpGVNg5VdjCUhVkDi3SgK2TRD5+QPQwof
KbVhkYmF5TKzTPOIjvbTSLyCi0Zmxw3+vpHGU2bXW5AKAwLVmUuxeAEP52MD9JevvVn45XIX5wU6
UrZeto7HPN14HimmvQMn4tUgnJb8MOJwvtkz4npOcWxyPLh8LtyI9blj6dxIjJSm2MQTwAzlW5W/
rOkLWg20tsFclCcH1T2YXLxQH2kRm4mvxu/4rNhpmNyTNKDae715zOdjPxo7+Mwgr5xdbsqLZZ6z
gXSRivBv92o3942aHxREy5ZFF2oRjxO2X8WBJ9mzdclpKXtAgYYLV/tOVLxTHPj7aGUF9lZPQoRb
UC9KzmzjbpijFyRvweJNW7RxG5cjro4lMSG23enIeBpVWCv9pby4/R03S24s3Icihuh2fJpVFNDr
5nc/Lf17Dq6yi4ZVcfcYWxoz2R9xVvsR4W3sNgQ3tZ7FYqx+FO8L782UX3DJnuco3hsWkXarCVeU
sEjca1dHF7IpcqLbWM33BYIizeXtlFnMepGa2MqmYpNSokcmjL3QQW6naMPfNA5LRfRRehFge9xK
wnpRVS7VieA38YNMtiAVRLkzcnSqR81979rEdxuxqY2vbUWMhveO60ZGbkhDsGDfHyxBbjyTqEBq
huYP2UFNc86b98P4WrMHs5D/N7mftv0usj6NQKVhdPHHcn/peVajcjOYxBC5mY893lVmf+6fR7bN
atb5MUtFpzxZElIv7K6iZm6HgXckXaToPF8t3pYm56YMKw/nYDx/VpSC4+md5PXJnDhYVPx5kRf0
uGYFtBxEp0HLoLJWy7B1L6XqfYwLW5fC2UoAMTnAXrZXOtl1Oc5k7dmS3cY0LkP1Yect9/NveOvw
ZeUbo9unSxsiMjrQ+w0WBwKAF19aGqoIY/1cPJJ0cmKmaYnhuFgrqaxfxfkhb4yNvbw7bOH1Qtt0
JMrabLCcqiQcZWYnSdpAz6mn6850b32XZUee3erRSpV9TmCJDXzb9O7b1tli3b5qcC0tVHNe4n0e
1NKfo5xbMu5bth1SqQHS6VedoA769v4ghgOt18AoXnXzR1sskKxMn4lzWEMvSuEV+nqKGIKAlGkQ
8HFEdiDQ7S4TWNPbJtoao/JhZelDodTgJ1glJwVCEd1iGhFKtCMR8Insla2eKOHcjG+OxVrQ8Axi
NfPrDPzFVE8PrQPSSc9ggky9cicHhutq87V0XlLGCvve9XaCzOE8jk6u0rA/JBOpkFv8K6HG6WWm
7xoZP9pJ+GxMA4wID5nX37dsOL3MxZ6IarSVe1hzC7SSu9k+95XNjbNHLZRyw+5CGG2+NXncWpR9
Yw9r2+BBcvdpJzPsc/bfkvwoU/Xl164/LPRdDE5XgI7KTPiKyeostK8uqsgyL46GZHNYQcfgGfK9
+fPE2qrHhNNwRvDIlVkyf1m+Yu4GIVWi6yu5d77PXBsqz1tdnXqO9TGxaFBo/dYwrqpSvrEmkGdz
0BP3uxBdOAFKsjy6V9kYaHW5Xcb/y9yZLUeOnFn6idAGOBYHbmPfuQWX5A2MmWQCcOy7A0/fX1Ca
kSrVLdncjZksVMyqzGIFA+7/cs53gJi0ORzhhgeFTOIqXXfEKi3EfJjg6oXTmzeUChWnuyqKNxOU
tuqqRQWjdHDUJpIuu8/pOuf+PkaJhvB+5btXjGn4N8ViHH8EzteUfU6mwseZ7lrXfWh76NgmS9K+
XRU3QBdIWlEis6vv4fdxu6crq/TPidF/yMDD/W9jS4OmND5mJqsLUAsjW3l/mYwfI91rYz2yU6sP
Rufu0kqpRWfmm3Ekja0q0Z5GAM6N8XdRymiVYZBbFSZ0JdfqD5NjmcdzwgH3GxxXZJj7q1c/K/lp
Qk4qR8pO4jeaheGFIF1oXGMx5xBUECxGBoZnOz3Ffv1lO1+2wvPusJik1dZYl0tYUgnJNqKn7/fm
mWpE3ntTs6yp0XM1viel8eIqn5sByTGPt+Z2aExW8da2H/dl1h50zTSrrjbeuK+GCxXG2tQVRfG0
NXD2zAYzSm/4HUcZ9baz78WhhPIV2dRgDEPH/B5/wlNtp7x5TzPmVsv7VCn7ZIAjBKAbfrhiMLP2
hx+eUy8MApiD4CFrk0eP50A7XPKVhjiFD2byyguBk3wfGQtQ8xqKCnIlJW0W+O9TDZQqPJgo1h1Z
HrBBf9KuL/RcrMwxuIIyIesGBtvKI06wfq249kPjt1e0pzx8E0a8ocX+vinNWkFpVdvEoeE0s52L
Tzh1qCDcnyLp1SJDdTJ+JVpRMUqqRJNwknbe9NBRhrPHtpQJGoIF29pS2190cxvI0qLJ+S2kex4o
8y2Rs88t97RDi7J9FNnkLCBh8QfxabjvqpSZWoyyPq2fI+MW/YZZYeEb8rlJmxdbtR9NOn7VTbew
GzqzGS18dbQLHwn/u5jBvSFuyIk5BfaONAQB9IKrseZZCVtGGQZm85m8MxfVHaY8QeHBGBZTRfNa
VMHZQYHHbz+aKn0ZaRlNsRM6AAJ7mlR3khMj6u6scxdhjaCgTVZ1U8K2TB6c8CkHyOdSA8fdK6bO
Ba6NBe6xRZhncARfnHGJkBHT3mVornnI3UlPmzuUy3Jephpn2AglEIhYHB5FUg+LtKhvm2cWb6EL
cxzbsohwM/tW+tyaPc2gex83+VGQq+RkOWQC92cwBUcjI9C1Lq+Dzj4rJj6GKJ+KoINrEK1hLKlf
PZRsi+lZEOMzLBkjMQEo9nFrroeBGLW8XfJGsPKbjmCkKPIayu2eHxoFrGfTy5LAoh4c0lHNEsZS
vBI1llV0p0V91eXIs/Erd99bUaJ7/8Hbcey87VS8uM5z6vKkKmhk8iMv6/WUcm0pbyHietGa7MTi
gSx5htaB3tMlh2MPRoFzogSFNPrLLGXzmCHdwMd58UPJyfmuvAfgAAu/+YU7cKvmjCO8Q7dSf7m5
tXKywxRi18Oo6LXBpm1QwlkgT/gRieARrs46McZne0Dlmq7MLFp1FCc4TypEKRk+rimpVpN6j9KX
mZ4jdt8Dl8PPB8hhDMtWfRUsFHCRbDICHfuIjYgfPwWV+ZmMyd7r+mbfBw3CccttVqnns9AjzKwl
osPCLtmnL3GmD1MFiUJi0RFNusgiWJEy5LG3sWG1BXfvKBAJZxkqm9DmrbLazNoUqS8Ok2CjYdln
5RuXOvKv8cwWgkacp4/VdJNRqxnFuQSJwDDPl6ceQDo+2ODVUl15SRQnQ1K8IaR+6fp55Hwp7p10
o4FxMciYPsY4WcxNceDSnB5azQEP9ehVdnAYZ6koRwN7TzaRzW2GJkpQNecxdr2Of4Fff5eTNWOh
jLLEujdKTmRs7smEQLY9ZE25KIjCLZL+9rvB5JTrwuOu0dGwZW+1jfzp4ACFz83okDNxMkjibKVN
Aypfmba2zUyyN9IvjXgzYqYnwZAJ4nY7US2MImNc0cyvVW5gYSGB4vuFaSoUEmWeVBg8JLZJtSBO
BPKmu8geVoGXbA2K0QhepBXOZxGiyxjQa9m/SFP3WdPg6GqqbY+RfIP9+y7wqqvHqdIcKlm3i7Lw
f3rASYsKFQx9CKlr0W+FrD1Mj1VevDWJ8SvtpnUVUfswwRWMRCOCyBZ5nHN7K/2stf/qx325FAMl
4CQKQparVREwdOraXe+7G3PdEpmniRGueypSLlY7XrX60PRcc5DxY48jqNLLNhxPvPGnKa3XSfJW
sHELlAuGrV7iGkZfVaxrhs9sloFWIvTjHBoGgpp7QHvggl3SIqhdS4rViQeCEc+5kQmKcsKGSLxZ
OTDkV3aaRrsJU5nrFdFWuMODVRufoaE6ht3cX0YchieJYqk2OxxdjoleRY53ndEAFCIUDr8RiQqW
dQUcvnK1V+wY97urygX56jfXdCS70E6ZCoNSWXdpQBEczftxMJhRa4DivhfyZGQ484zcflRkYW1E
7u3KiYHhLPkG8CvGm+ikSaVduwjJt27DVT95j3OE5iqVv25BbkxPlbyke8LrUOuExWnSG9eKpxMY
y7yuScaZwx+6bVqM+9zmtaR3R5r0/WKWPO5GTdN3syiaiRkcvTl/dmAZVDJ7MqHWl3OFEch9sGNH
ba1ghfn+bI/DgCx/+N3BS1104FlzK7NXbS/RM9dYVsYeFAbsqkUdMDHykK3ePgQNfF9Ua13CqmJi
sTHUKRKcKQQFCtzyZi5Ny2qAfJh3y6izp0Pa9avBx/dZ40XcQrn2FpL3Yuk4vIUg1rZaVs9uLOt9
AMQ9xTiG8QsnoAegydC1u+Vbe+k7OJWmctcVaR0LJa1TYIQK/ELBY53R1fbewvUpwEc8uOsIbSvS
xZnZQUKS4oQJdYHRVJH6C4RW6mwT2L/98oY2LdtkEVYeU0ddfki2myovqhUuH9Bq9njn5p1/CDMj
2Xeh+kUe2LTE55TjGtD8uXzsj37lvOW4aU/BbQiVUfB1o0N5NTJlALUbedRKKdVmOfTz/Vwa5T5m
eI5ZXK7RXrxkJbqmxhLQeSSr6cLhcz3EAolNzE9OBNugYqsnx6zae7entFmPHpn3FdiqRWbLkokz
zggyAs5GHCxUMc9H+GRhfFE5vtnbuiuJkp+eDuxNWNufg/jgRxG8pL6+LaXF0o+K4uREn1lkBMAh
AODklN/YQ4owe7t5qKXLDZBWL/5gONsgVj+SweqXbe+1K+HwDaWKGKfA5hutE/s+aThnHcLsdnDw
JqYZRbJNEcxvvZwhBlLnlyQfMCUjz5fsuZD+IbKG/dSX/L7QNEi29eHdtmlzxDw4Y3+3VmkRf5Zt
/kSlHyw5l5HCyPA+CuIPw2IlGWgiH3xMsX3Np7B2wolGOr7LChZnQSzug3wmYlIjDtBl/DzY/bD0
egDIyg2xbQvOfYW9xO4pAOKZhVsU5TPFZHEfRm0FdKb+SKTfv7dNgeu0Yksto2rXCePNlmRkQ0rw
WbakJ636V8BaKCe/3YIxT93sPaW+ew88QhEwMG90JPq9KkbiDSKW700ehzcxUb52e8kczAyIe5+m
3yHaZYdP/j6r5pU5cbLEvf3bYUVOJTreR7ZRbqq24uwsO9oZxhHfL3YsASHomhkupBFLO8fuNuvs
k+KXEbW/9WKMbTgArKaSGGtbU1OWYq6gkrNjTeseHnrubaYTnUA40c2cXho0XGk/jAazqjBjfKvr
7jx4q76HAuvj8Vu2eXGvfL9dJkqWJ2iBuRXKJcchbWw/LSEBREtVRsbeSJt23TkAEzwYuubYrG8+
xFSr5GjnxqHUdbgzvPKrnbVkKFfUj35vMH+sjcNsRnzWYgTD5o2nEKfdi92ENTOj9NCYGc9ZDyqO
XWsKTH9huBgOPSSiY9Wv5snsQc663LdJHm19XOJQv4iRKOAlG57alsb8XLrDnV2GAfcJMSK5AVi9
OWZGWmw426I12rg1E6/8MNzEgw2Ye9MFEu1HP9ksUXPMfBjyHIG8IzfoRD4IC4FD7xNAGlv52uxj
FmpzUy0jFzNsQSMtsL6hafCB+LOjIuwGrMKcBhvukG4btohd88oni6Xnja78ct20MMBwGuYrOyLp
oCO4PjWafdP4r5pR0wKqH3ggbrI87MM7C5WKYAyxSjv5FI3tY+TkjOaqcR/lRK9Iu6B/SJFkjJ63
CUr8bHkumk3WEKAEaSFeNqzSdyiSeZ8TZJjdHlxMfUwSmMZe49+eXdu6ena4bsJR7J0IiIPhyCfD
KL6MIe0fSwm4WU4pb0kZCd4XcE05AMAnkYTWo0sDA+qB9cAoem9XlwKxtuuiqQz2vIPGdsI8kHHP
XGK/fTaU3+2KJoemU7iQa5E67jSnLXKd3D3I2YOsXUAVJIcoeFADaZAuM3RGDta1QRVFH5je1SBe
1mAw3TeSdVUZ6h8igK+Z2yh1hqr8FQ5h9GNW+btRfsqhjM/TXE9XooVI0+35CaaJ+9INjbzaE2d2
OMQIa25fVhOivAxC7tpwkqcktzlhckVplLS39FTXYCTGeq5q4zeeJsTcE9EEihTUa1JjhAIbsYis
tjp4acp/OqyZhWXWCCF1RdSlG7hAG6CBUCGvEsk9C88gQVmaqLObh9MqNOJx6ZH7w+yFgUZgxNbh
+0Xe/irBPLL34wv5GfJgNgUzYmtgLBjGNm4I82cuyhgnS8HOBfudMfn9xZkJH0lxb3OpJPdSAQhl
7gw1lpOgYbP1t2QHFUfDEYVOSv0hi/PsRzU+Hl7ydsK4r7ByhYrbtleTcfHapLuOcbiJiQa+jg7y
Gtf7sA0VX0PHYbEdGnKdVHa5zosGVLWVMp73CBFAkUCEHLrF7Qi/8ViU9f1gGfLisjbR3SbMhDhU
DWOBqaF1TOYsfbBwA9Rd8WkEdUOwmDpUEa2mBD3QeYY6JZ2Kkcxku6YfhotDd7e16/THzHjt2x2a
A6O6p1Ar7udK/86ruFpFGWkNJK4VL3OEHSeNRslj4ToQauF95bg7hplJn4zghMMUuRbY+0cbdXgH
UXLfcY28uJ6KSX/pMMjFbKzNvHxsDKWOUIO+bN8rHv10KB5ZyoLuDNSSSJpmp1wtrz730sbuyUYs
JMYa6mgidRNvVTXCj6APkKRgq36DQtTGbln4m7KqINLjeibsL/s937zMqt8lxBgDv6znVT7MiK8J
FcGJXh8o1x7ycRQb3XL7VCYmwrAc4ot/e/EG+32GLbuOWUu1jRHeEZZh3Fm3F6KW3WVqOc+K1gAW
Qqnv25v2VSiP2RObJMcOxvvvXwdrQPM6uEBDJgD4VZuSaedKZl5m6ljLJA18WnwXK50DK+jGefS8
QT+4fgTKwXBe5lYFa9vkEkkrwBZOoftzZQH8XOR5AuqtXUaBMe1AjjINAfN1MtO+ZQUA90D4bosk
tgeKMVBob5rZtS+BN9nMiHHlkArM3p4EppfGDgPmY/muqJS8tyfjS7Iw5dbKxJ2rAw+ZnmKcN5Tv
EyPoum/oDdWExDvoTlZd0A8w9WTJBoPNTEl58cyWuPmEvzFkEfAM3W5GMRk/OrpZhX2/cihlxxFA
DJMXNvfoA+oQo0klDeDMLQjvvnEREU0u6705O5tpASByhFqTkVgKBwtVjt+KvYXC+OD1VYj4zn4j
+bK9K33mXBFURCqkYjwVLjuNyo7yeIUAUi75yMyX2kYD75CGk7RqvGurRCzRvSV3dh+u0krCJr3x
OOMZW1Qkwtc5MtHjpGgOeX5/ItalTBvLuzT0xhc5c41wA+2UHTSsdF15D35E3gchg+pIGQz4lMve
GqXeNbK1+ySyZZlacHksNMpuEPjXQjlg3Vao3syz23ZUZQjEoCUO9L59RjFRQon3TR3RdPs3bwoV
/CZWHiZe0dX30zDWeyMc0DTFFsshBkDopJvqjei0pR+w7tYIKec8me5lyhSDP3LETTPZ5zyBi9e2
0QFCKIY0u3mPQ9s+G2zo1qkEcCwClT9/5z9Tkl+jBM9Bh25tQw5SurQKILsaDRkZh4ytpzC8S0ZK
0oyZia6LBDKMyndjoZ9SQUSS3yjMbD57Xid13pJE4HRiBj+5jbVwqoxRjwgbFqLDp6wz+RYF47kN
vTvfgzkeg2NGGZCkO0joJEWmLpymWtE4rj0xT9hPnVWqzWETd/5XkzmPuYsPrZ4zDz3isMq50hel
du9HUG95RevqAXVdjwNeN9vIm1Wj2dt0KCiICCw5pcfpzcT98sxvXDSleVcliQPRXr6KsPwoQvNH
0k8vvEHJUkWhyTjehoSNMCQqWY3heb0UZhU8e3m3iiGLvU+DdbtyuDR1wbQ8yvvgwTMBpdtgpvqy
MhYO/mtTWJhLfByh8FexrZE46g7DD6w786EJCd1uMvcay6FdGjnJafAdzorv0VBztUjjAtcTrukF
600/TSmkahMtGYne9EUML3JOA7PH8tONtB/E/M3LrjHRtQkzP7pulpE6gvIL6D+9Qu/g9rfL/OQA
lcKgXBJ9gjokMtivuPGK3r1ZknyUr3RajVthevspBzroEyFUpX66T8PXIOjchzj6QEr7Ao0wxFTj
nwiwHZ6CvkbvwM3ZRETFWKZNgQodXLUHlaLR6bWO77V4AvCR7xwi2xPZyTMSJGDJc9ntKx9CSEUs
0VrbyxSLELxPBp43UGLDqDwKmBKm3cnPOSv88FXSni5NmdqbSYgIXiJyicxkwo0hwz6lFc3jAE2I
Cq0BnhIy83XrGiyPAsZjoNQpwr2PxAzHuE2GamsxzaRZ74tsJEhQFuuIsGKkIDa+rJiVgR9fwZMD
9UUuwP6ISAxhjijK4t5E84KGs5J2unAzPs6TldzlU6Tuev/S1fwAHEbDC90DFxyNG/somIs9BNSl
mzGucR2IjrPvr/UMxiV1Ny7f8CmxPqbSLi5pZXz0JnirbpIEBY8S5ME8+fhAk58668xDDhssw/1W
ZQyAu+IEr2Ggv/OYXJhRtQVwle+DaDjYw8MAaZAFt+OtrHpf6upj9lCB+vq9vMlm0tr6EorYHGNk
hgnITa27pBP8g3dEpFYk0bFF8O0sXwp2YidZB7cJX6fWRqabQ6CbkzkEd3lpfnUm/KFwYpHfMbDU
U3DJHLR8bszFiDzOJSmZFRNs8q3HIAfPX8+0KPaflc85GHrIrQZGImnXFax/tb32E3wupTUZT4ye
FiqY5MItnAyNQHnTHKTtkflZhw6Yae5oWDOfPcpvJiOOTNiszZZBkG+vdm1BPUrPfmnbuWbb461C
M7A2M230ztC2t6m9lsSC6Xfd95pYPUefvsOEA2FsqsoLgXjOtCKU9/hfp2gdOzaxnJa3S7KkxkVr
X0GhnSiXsS9O9DNjXnF99rW4zJaYz2365gT5OnFCtdFm+sjOQCOVmaa7ZuyYE6jW2ZZt0K0V2ENS
s3aDKgQghJsbLGx32unB+SowHpUz/XYyIjtmt/YfjHJ0N9aI/4UkvEvfJtF+lEm8YMflgP0wfYym
eL7S0cLsZi41w82DfY3M2Ty5Wb8unf6HGBg8Fb61UNUXB3mBTbJFyePqD+WzWleV/YkBLw40yyi/
n+9mf6+6t3gEZC5SP18lhG+KJrHW2dQhyxySFHlkoKjuCmSJtMfaRFYhi4CJOFd4XbWQTfEUBoXe
T+zQU4/6ZA5/wfQAUm1ZC8+y0uWcW+bSFHXLWJ9+uwrjF9t5NV1EE2Jgk9Z7G9FhN3AY4SXgDlVf
X3LIz+DTNT0rLhC0ghT2rkNnNRpQNW1rgt50U+E3YYuUw92AonYWCQRjos3y4+jg/60dKyWSSIXM
N2lwrAwoV9JmyboWpYNUQF04u8ZVkrPuDg0SrWrrYOXekyi0v+0q8r7NDFfyGOPNsKv8VOftE+vP
cD2RbLZwI9o/yDanzg+vlWfWSOH5D/HRYHnUkUYcm0srcdV996vHRvyNsEfuwtB2icNdbw1j1vva
A8XMSGk7ChSadm2zj0KXISC+LCIKd0h1elmG+D4hR+lTIfLnoXMehUq6O2ckJF5HZ87+d9HOPxNz
htJFXacJLgMXeNt5MMxNbzvutDQsHhgi48ONivxk4xSfHLNkPkW4LbLBq3Y09aeSocJhoGBB9szS
Tdgz46QVnoEG+faAIBFFNFocdUSsne8m5kttY6E+MNMBHCHcAb/4bJD3zUGzsnOkLA4xAzRzo1x0
GKQrb8DlGD2C/ufysnLm/22bAHzpscKwUbSmkg0+DvloPuk51r/l8KPoLTpjCLznIPqKypDxYjNR
6cXmIphFuhkzTAgJA5BlQP15azInfmTo+iUrhClw61XrP8R5Rv5PET83fUhvW/G43n4bR6TZQkaA
pMt+zA6/EpG7K2/ccLtbKHPUphq9YG3OBB2RS/s5RjGKDWHlC+kY5hJ5r7FtyUZUWLq7BKWSNTcr
KzHUquhKUoUku8aYvdNycuaJoq8+N9RUR+Wif+icdYiXYemoa53UJJfKKFjY9M6r1uOHr8HLolRR
cjOCdQIvj/5cTvHWnav3psPxgBLFhVmlH312ZquxalI8LT3R0nP0NeB0yBiIHBwSjsi2RYwQwFpp
m6cRKv2KoXYMy9O9w8KcrUcTbRAAUwpnD/2Fj28xRJVK8TUsQDts07pgzjRybfifgy1bjiMcvdPw
q0qNdq1qhBdsOui9k8A6EWg8LjTmVESlr3Xew8jkEPALZdIB3PpZhsUx0Up+TLwokEU0NckM2K4k
24DahKGm3YyLXCB6StHFt0TP1xzFkN8Z9uX1RCrX/BoOHj9jpgT0bz+M2K62XfTVelFzMuDhc3P7
Izb3ARPw8LOzvOq25QHV8yhKMa96rxyh/DHu9TO2iy4NeMTuSY5gkPoRehv5AZSEINxMkXdrv7Rb
wpQe6q52KcSinkEEP+5gCA32en1+Cf3uNBJXjEe3/jAF5vS6MoKl6Gee/Km8OgZnBWMD3qChtS4S
sZ7j/kKH8JIEWfOjtJOzkwNKxaK4D+ynANDqvYYEemVw93PkoDpFuAb0mD1II3J2WZQfRAp5Xidj
+hTX432PC2Al+9jbaiLmd0zFIlw6xc8sFddeJ9ND51IDFQStptPVC9k6BOxuSWV1H2XSlKei74l1
0eVPpyigat1rRXiFG/HTb28bdFiUSB9pBZez47IY5rnkR8LYLsgxQ9ieYTI58qydaLKXNKz8o+WB
MncCMGCimVFeWv+HjPJ38+JfjHn/1zT5p7USyyT/+9MP+Reb5f/qmvzLP/W/eTT/P7RWErj576yV
T7/i8evz6y9uzO/f8ndrpfNflmdikATDFXgMGkhj+pu30rIwUEqMm6Zv2zDPb/Ezf/dWesF/EQkC
tusfhkrbdomGkPwxkv9z/58MlX8EfOAIpwOCvw/bBfsmx8tf7ZRti6/LsWAxmI0HFCIhUy+mZQV1
1drnrkGt3gSFhAFilCtmYnIPHlIuM+W7L5xP9Qbj9YR+18/vZz8M9+Qk9HTYAztWl2TzNE0O34E+
ommyhyg1MF4yr2YzE15cEfI8o+F5Gp2y2FgpbLQiEfrgqMI49E07rwaAhX8zBfOB+p8dpM6//AcL
z0X+DqHb9+EofrOw/8k/akGbdWBqxRigzAKakKHvA531p6L2z4V5f4uF+pVX5D5qgU+cX7GCBEFJ
bcdPURYRtTwdUU0ivPYZRc+g+/AUNuFisgYgnmHW3sEJDvdGmT0SVA5VvqUSwXafrNB6wajFNLRL
KqLrjLIYEa2B0x7tvZBDtXU8Wu5JQXpWHTVnJOXWnlBdt/zNF+Q4dIO4/1DO7OK4Hp7+6YP69wf6
n521UL7/SgowLQlLXQrbIaQXxt+fFPhgRgs7CYnBKQwwgROnbE5teBm+l8Rx3B6bIvr0LEi/s56M
DRrI+Sw5qTasH1s0MKrZBXRxizwo5V1QZYScjUlO+BwWE6q85gNEw9Z0rt9v5fcLsuEJpwhWRgXT
+mky0paqafrxj3/CZPyOUoS7bazA/hRiOMH8FIA7/IlxsFO969CEPC2qx4lT8xI44XrOU/NiFJhT
u2xmUeB+pahvfoQMpnZNWBGtqKb6hyXzl8Zirgl3u7gTLR8+fft1tDkFdh6iSWujPaDHc1fYc5Is
uxSJWV/sytz4g0WkL6vSS2ZoltOhpNYXxDjdXoiqMkDb9ZskhUdte+kqQliFfrC4OilTqRHzwAE3
QnZnew6bjTan+zdwkOSoEHw9f46cC89uUEEidHsyUgnXulid36zMOHV+0PvvbeGFn/nYv7K7GF+i
pEbiNksKd/bUYeaK+0oWbwwFrYMTNMklMumukLpfmCoxorkxd6LyS0v7vS8ZbzgexNLb8MA2bHlG
h3iPGgiobcumfJq8/MsNrq5DEobZmvMOnwMS4zjSm4FPeNs5JhWrHI+mfh28Y2cO+UfogfPxsU/s
A6+wn4ebKViF+UfvQ+p3+qciyeF/xGZ6dGL2FN8v37/mBQy9pTcnl6pAGXFDHw52o66dRCawy0g4
9bLkhYwYuFiOl5yHIMzhYhnTJkrs6WmICQN0+6j71Pa1YwvNqCb6HLVG++n6L4z3mIdjE78A8sVY
mChmearuH0AngLwIsAKJApFJn4jVgIMWpifY7TqY3Vct82Vrh9PPFF7LsoKw8GA4EfXGjBsnsJLy
mJT6mCI13hQuwXSa0uc6C/miUq//yZ6+WtQ4rR6mBNeHhp+x7jhtNm1FjZ57CR9njN0nAOjjYo67
Szp3xV6XtrVz9ZBcJhlaa4IA3Ee7tDsk2qWzDrwa5UEWuc6ml4ia26x/coRFWC2aYLfTwx2JEyBa
2q/xNtov7DbG98uL4WXMgb6/Np3bSOj776fCArIcjL///Zni/Xmk0D/eAq1My7dvt573x+XC8xpo
3WGEZFrAiVaWBpy0oGYBHfXTxYl942XGBZHrDAa2I4qtBTL/kckyK0JAUnkTblLV8sY1ebOELuxu
I+0QS1+y1IiqWb+r1EB61ZqCSwuutA+nDUiMp5YO/reV5QA/UnMIppJ4LSb4xXRyJIvPorXsk+12
9jMtzt+/VOjVi1C+mr13RI0lz+L2krJjg/6VQlm0DB+Tlyofy6Cur67piqMuZb0IOzFfEaE3D7EU
dBR8FQ6DeTXwSIo0I8cuTMzr0JYMZjrc1vL2ZTyFJPPORIYEuogXKUTu11E0HPKYIM/fX7avxHV3
u3//I/mTB2OaLj8RW/qmA0hYyj8ZwrFWviwzF/tgsxHVjMDDCl/14BE9A1B1k5fKeHW7jsU8KFng
kYQv4JswRB2/ZPGzYUEedOyournAKrI0b4xp3sduFZ50YIpLf5vQfP/VcPvSLpE81BFdYQ1ldFci
Q1hkpU++gQBgF1dd9xrNF1Z1FUFdnrhjrv5uTsJ7iRCiBpF9pvG7m26Jq73IsMa0P+ecO7PyJArQ
qOueU+lG5/4/pZr/GT9HVeSy7nUscau0zOBPDC3CC/zzAc9S41sh3bMnnjsxDXvyAsSS/aj97AXY
rOrvhUns5ET/ZSwO46Rd+0246hCmtmNlPzNsYQEFIKVYump0iIZBWTzmApbD0CeSDNGwX3UWEPNF
HDRchjI7VpphsNtn0S40nZEb83N0Bos2Oe+B+WbOfs47DUFSG/8BniX+5XH1uP5vRZHrusH/AM+q
TFnZBY4CVxMBhqvWPpH/BhLOx9vjqrDewzJ8TuLJf2+l3qeD7z/XQEp3QZowUcBwxge3OxVx153a
AcVxkzSiW3x//f2SmIiZx8LzX+vA+iriyXpEJyAOhlNDM65wWf77T/s37utvXJgbCEXyc5QOxbYj
PFuKf61poGJrzeiOyzNBsiO74IKFTuxVCU50soW9glWjUANkIfKyfCLYSd4NA0SDW8LIP16qwX9X
lWEca790tpWDmxxrC6iwhPFCFDPvV0BT+XgOj36drMQYRffNzAbBCobb/AELWNkl89nlOm7k3HCZ
9Y9OTLxpFs78i0IIdt5QvaWckudCOhFc/sPfPhZlN9qXiuQo3K7+eyDBBfkJ/oSxZH0Fy+ecu0x+
gskq9oXRlC/kbyxY3w8sTGpgIQATTv5IIECqa+OVDd55Nuz20w70K2jn/3C4CO8P/Brvty8dUxBV
YgUBzQltzD/DWYxKZ7JAxrKqDRaxZSZZp+iRffU8jKiOE38EslDqx0T7x1oO9itDSgP3IGt3UAjB
tXesDHcPRslUdBnk9sbul1qDdGUb9DrNg3mybmT4KmidPVNpRkS3TGbfEFfHHZ8rP5VHLtRk0WiS
OUe4IU5DcvcQ2PcyiMfF2HgkeSVpxPAwTg4sGJGWNxVr4dszHaSiWMWVhaDG928KZfaQVqzGfctW
Eccaew4hvG3Njm6J8oWx2Q19VAKe8RAn7xM3k3szaCGSTpRRDCmAr2TdMWVw+ISKi1Fd+claN4Ue
5YiDbyh7r12So6Zs3pOZHJ0t18uXvj3sBC5JVlekyHy/DPMc3PEhbioozMV/83UeS44qUbT9IiLw
ZipvSlJ50xOiursaDwkkkPD1b4Hus4M3UUjVVhJknjxn77W7X5WBOabqApy8Q/Qby3HwUoOWBtpE
hLmfCZYTHWlTr2u+vypy+9Oaaanopt/IBsFEkVJMa3rdoT2BViynvt5Lg7TvZWUrLMh/UUDjVkoj
XAsEAGsLwcI/rW1f4mKYx2FhLb4IqIihTjpvXQocDt27feVY+LeVMXJmrSmuQQ0owI0/QwEP1Ewj
YgIAmJ4sWfBXiDLvL2j7mgcRtju/eGk7IT5MO6iuZoSGtOv6Edt5gQBrctyvLPSx+aEyIAaHOXER
D+DIbGxCkRTuI/uu62fceF1ehKsuCBBqZ9NT3jGqrHrs0mMSNM+VKz4r5Re/GAWWG9or7Tki6u+1
EQNJrvy8dBl30tlCnY1isNvHTZatEw5O4KDH7oS+U7zbdsSerzsNGQ8RNPbBV/iaqBFdMVskXNKJ
rLp9zmJzY+HASOCjXAtyLeC7zKt8ZTANdUR7DusQPzkomnVCfMVzUwHiwhjV9MR74zuAOc2/7QoX
a68SCRlKAj9MOljmiRJkdutm/aNZ9/bb1DOLbMIifU3i1tvaMK2dDP5eEvjRtQ6cfGM64fBNSbAK
9FRui7SjN+jnpD5m5Nmb8962vDRhvkUZVdN8K5T/6zcAQOtgumDM8jzC7Nt8HnVy5xKiesSpt/XH
sfxlOyBucaYkKAFtbtm8iUGYoLTCyuO/pE1WH10TrwKbxY2wpeGKuIdvyouS/DO3c+LSEiu9SVvb
V9kQbqskZNnSwa8hP9wg80KK7jGpGioLj/yQ2fu69IeLQdXfdGIyNlZZtqdgBNueaEhj295mKokz
7E/lSnJIJyu64Hb2jjKGNL7caiogfYJ4K3O3rCAqFmv0A+rRR55Z24F/6+Z7bjJAizSsmLuqaHDP
zb8jZjqo1j7T3R9t7EICyGEbsdKFV/bl8Lo86xIi4FwmfhuzMY7//00N1M3/y8AyXJ8QCKa2rmEa
nrMwsv6PHkYXyg7Z1szSWD7tOHMtdPNNALCThaFOp/41n9z6AoNo7N+mph4ffZ0hLSN41Msoyxvu
7U+8UnMhnv0LmFFXONXg5PUXfOPlo8jFS5SoCvrTAPokm3cpNWc1Sz2wzvgNycqzr1qS2fg8w557
mM5EGDRPxqAXF0vYJ1xTOONt4lFqyUBc2OVbI2Em7CKUHdJpMCMPH/f/SgZpl+JGWxPO5r3kNG/X
A06WdWMExDoq1t+Q4S5g/t79nAba5ZPZ/4a68FgH8m8ZSvthdDLxbErtlw9HV3lpdjXSgQN3iIcv
yroMIIYN411GWGci683kILWpDfOKJcjeRg06hhZ1AMIGd98HBZ9TKHO6F/x+d47tKUi8USqqdynz
+iNT4PxwXwdlqvtcdmi0ZYIdfEIJyM4XBFuB1Pa5qAu0RGkN2ySn25sUyXPmj+Yx8Ytuq+fdzU36
7mH5vEPCMuC3gIXpWyyO7FWX+zLpjRw4C3g3KYKhX05f0PVtBEZlAehLb2qkN10fP0V9gpjQmBN4
UZqTvxcxnCJ8gwZG+m5Gqrj5WvjHQon8AVVOO6jSfxLoC+2j71dPkE4VhCtuasTsHxkjIKYZfIcp
C/eml6YJ6hAcUek2zdGFEpAGyPZq005fRl/9iTloPLbu9NeqDf9YdMBLBlYPCe0ksDb3q8iIrM/l
PutzTgDIKa89/TS0HsN6uWzkfO1I8ltW97ddZiyTujkgCRv17CNmHnYo5rooao1graWVPiOFifm6
38sDMxF8RMHWkD3/cNOMvxZ9ajkwroRZA92jTAOaH05wS13Rn0ti3cqyp2Xn5lO6RQnCNNaKvysn
R0djpw22P4Y6hyy6qLkKaKZoOiRNT7enFvbVmR+a2hBbtaxjo6hR2kA8XW6U5cHlLLm7/2pVExdM
mozJNWAmO9LG2m1oIvzHRBQfIr3/QLaqcNzJ8rPE6bHSeh09b9/Uh3pixabMpCAspL43s/FmjL61
jUwZf7lWg75pKv4UVIDNAJF+btXdH0wwUkhmdl3SzeuSVa8noeKradqMgQVGb7uy/0XI3GTKpgaN
gsEXxsSVW+09r7t67uAjseUiVpS8D/KISjqpVlVnPseO6b1lsWNs6WTjFowR/LaefGylataO/aMb
svyu67/t5LkI8Lx+F8nfueO30IKSGNS3JMsV4RM2tqFh6gMldJ26ffvbiocN2YLJgeByVLQwN65B
hULfROICr5LZXEyfYseheUUvxr4IvlesdBgGK9lyoajEQvBQ0MILmnn1X76ZgTaU6XC/oQlWh6xF
V1uifthR6b0H6dAfnFG85qU1XArPhWdtdUcENRlGuG5FjKC3KR0f9FORJEiFpHeo51NdMyZv6dj8
7YuE06EdTqR85hjc2llYh5VsOAxJ6WwDZW3AtlvPlGWKzBWnXJc+SFOnBku+9CTzHt0BKIOuwFlD
cNJ7nwWn3kmS35rW/WE7o8/RZdvY9YffWt8j5vDa343OKiPKX6pA2ZfVREnpcdLcEEVrxwKHfrcu
DXK4EEtpJs8HMT5VRtNvRyGfCJwWX/dbDMHf+OjMVQ74i++yxjqYtp/L3jG1XnBoWlshypu3koGP
HWZBxEjQx1E26B3cE9bRIuOcUXjwwYeQYmVeKo3+fdKVOqo09J/aOZi9wkZwrTuuQJW17mngLt9O
xOEshWSnQ/7VKjPGwoausQGsrKuk/hqdmPRwTX+ZAis5pMJ+Tfve2LKi2e9RWFKpe/scded1mBeO
rn+txurbNgvv76iQEBkIWooxmKBNhMgnuGRurVUPz5bvPHp2FXwGjG53ZDLn+zp0/c8xMi8uiTZN
4c4QCz85WqrGX+p49a2vLP4XvNswcvTziNLmEgdTewPKWVD+MjxWnj5xL+fmQ+102rtGFknZx+DY
XahlEQ7baHKbryAA350FyEuz0No2thlgUuYOMuc2VEGS0X6caD02DfS/kn1Bmj9dyzlyBJHohgoP
XjRsNWlbH1VMgytnuVjHQiO3G3LQ8/3jHLwMsbkyh+dCihvKyVeKrpdWleKD3nqJEIzjiBcDWeyM
jspKFlq99yeK0KqwUIu0TrgtWAD8WT7SomcvTIsLOp8OpZYg4mK3bOxe+6VXhGFEJv77ufjyUvc9
hID7GIwNbfMoeQ1aDGI+7m9oGQL9WQO8p4KyTa3LZF5ZCSCUxi3eLS0jPMDRvxTJeytsw254xvfz
uBxVrIjWT9V9OnTEY2QxUwtbFqVLag7tDfhlcIhS+QNu4ldr1GTAYg15jCbuu//9bCgdl16p90Pp
ry7Yj4xdY+T9OY6Tf0Mdl6+ay+05cw109CSvprS6CxYhVvn5IjFRFGwyq3dPppEYn9mbF7XOS9Vm
jxPNnW3ktOGpzBMmWePMyejj+ux0krPv0hXCYAL1aE6BiK1qLpNbvJiaA/KR9a3cTlHxh0qLYW0E
XKTQOd4wBubkOdeQpJb/V0gaBT6VNsaAet8No/fKhiZCLVz5cfaxPJsm/I9NBaMaEmKIvH1W1sNA
zRT/zn1HmxfNWoxZ8iRyDe5hjbCLPM+SpIEUWonKfXfrZ3Hz5jvxX1rPOKbnlUKE3pOUqYg3TQig
X2CB2dhOu9UCB9OSsEl6qFviPhGWXlH82ZhQ6nrthsyrg+SdCC/5qlcToQsyCA7YH+yrHmo/vq1J
jII+USrW+Gm7/cqp3Y/KjOxVGLs5zPDx3E0OJEGCA4rS988ghYk2gTAlY6d90blRNWQeQncecsuw
avQAvnFeHqrkqXF655xFMQAbL7a299WuLVEvxjPz3Z2h8BnW5ZWlkG5kxc71eDOFp5UsUzow6C5z
se5qzwVju0tm0c1IRNB9Q/VaDzILn3F/DquGPKdVbybau58C/nNJeX50UyODwU+xV1i4M3EDDRsF
uPhk103zbIBMDHCxj3r+RjsfIAbdXTvD9igRsR/j2ipeJf6ng+iL36EOZ6qmd38aptr7zDAkt6nx
ME78WDZ2c3Z1TFTYI8p30d6W01CmZZxj3VmH5RRPuMmhx8xFY2/qJadYmhzS7r/8JEsvkmYe+BYy
m0TOQYWdwjsIp8EtWNgawTHZraW0vDD8UMeexBnVRYg15wfhXy1USEJi2Ir6wuXmASRtcEBqHAeu
29yN8UJTXl1bO/MpF6x+XcE3ATmBiac4kuaGxWI5n41IHLauGEdSVNzfiJb4H1r+eEWJUlwnvaUL
QcPsUlXlBKESvVzfkVKhj+OfabCZUDdptc1TjsX3qq/wMs5cQ91vJUQeHpyACpmzbC3Ch8YYLhS9
b25IHViLynmvxdvAZfzmlyJ/7gLn2BFQgqk6ukZu1D6Fg72yJ+D0GltNPXeTOGhH5w4fL29Esxm3
xPXlfquLzOiewxynTgMCxeuMV7v1jNchIbFTaie/akjyykS1o1Axz7ZGdHAVxdTGPsntHMySB6Ag
3QYWsXdDxCk3VFacrnKSf/FN03HyPdelQSzty4hTe9nzfNd5k9nUn5dXtgrUQxaRaCYExFi8/TpB
IXiuU/72i3ANAlB5C2Qf2y/O/K4qFd8I7ET4jQl4dW8+VUEyoKmrsHvMDamgfre9PH3J2vlsEbjt
MzLpGP03LGM3rrXdcnWR5dX54mE0GRXrkH5f8ImHq1JNw1EL5PQyyJyyeCrMVRzyMq9gtHWTJFKE
XkC5S/PiEGkPrvsViVbbIfTDiEJlx2BqfkoCL08VKkhe45roXIVzObA+kjiH+gDWUamagPL5a7ap
rfYIerZGRagXHRyGyyKPkaxrRenuUWPE69hJqfnHDP1YILxviev4GMbFcahGxKte5tvzzUDZ1HQO
tJc0jU6mGyGeDltOAnPXq2/td9eRfbq2pPOBbVInFRt/8IBgmXh4iK01J5SsmtSDodXtoU0Vfl7F
dxiHwbNfAXZZokZDA8NFoZhSxQ25ETHav9XEFXqwe0c9656KnjKkn4rTS7HOBGn2dixRgsX1tWrT
hHTBsoNPZgmQQVbytyPftWwHKDBIIB/q2i4eiSD95QfkXckkZ4m0YueFAmndDliO7p+DyPm7c9xG
ZUk55HKa/6jAiekt7iExBC+6Zgk0beDgErL0IAkTL+JB1KgXebST/diM0h/vRYBV2+oxK4JL0Lrf
5B6Nv0ygiIAM6VIYtp1tLKTtL4EuiMUqjS8ZEoXTZaY6sEUCjygK6+LPALfG4YKtsprzVaz9xrR7
ayNNvNLfLpDuQqF3aQpv86IjxNpw+TKDhOMd7egXCk2BO8QrXt2e9nkd6FS0QxPtfD9Lt3TC0me7
MvkXYDzwq7ysA29juFOzlppODeAkvsfCX8azH3X89LAlbZrJqk7TrA5szTDb4F40tw4DePzsyCCt
wf43MrHkb9RvWUreYxoX1FYh7ZjInrZC4bzzp3C4WrRXvNqGjB+y22y6Udkc2WYj23wIXX7L/DLL
yTcwywSK7DyBcP08PFtUqMc4wiLWav0x8UJiaBqt+gZL1vty+tbG4pVZ23dEh88XeTgrR/wVRXr5
7mVlBu+Qtz958GdRzVsXU6X2pWt6i8wJMnKMUnzXxuCcnRBX5fKsG4N8i3+lXothbJ6WD1jmGrLV
Hu2pMxjI8cpAf1geKm8mWtfTKajjkzEwXV6D/lGcBPelS0bZ0ljHBopW1RY9yUA6szPTqP47UJS2
QlfkoQ/MxgsWN8yDhgcy3LKSbd+a9GpGLjIUgYoVQz7qjKceVYhoE1sobeaUkawIO3UNZooeaLI3
RSbt11K8jPiRP+s22SSOFb9ndHkfMB1W6zbQtU/OYFsXYHpsekCvS785lGVOWR2WycNkEiymtMpD
SdzEF0/G/z1khnPG1hyBUO1/afjBf9hyV20bTo/3yUCoogQc3IBnJtL/kDRMILZvNe8MhhglOvNN
FoxyVURTdabDxSW0PDUHztk4o0AIws8h/deTh45ik9E2iUG4suGA62FOujkevnIa5UFM7vhfRxla
a8ZY/Knyxxmyqp5SqJ8pJR203Co+6U5grflugKB4dPDOwfww3svArIbmUUJjJBz+0TRJaGudZtjK
tPNPE18cqgWMkWHroLiclw+nQdOaQbXjnDOtFr1I9F5+EC5MmsWEZ89vp0vsZOOjPsR/70eSyLDe
g+Vq8QsqMtzuK3egPy9HWnD9wAnFZIOoDOPdK0lbWlYOz/wO8IB/uhmuseXHWdi4qzHsMbpYwPLP
Ft3WBAf9j20gVza84QszNOxBSONHO1feutactc5Od7Xszj5D3OyJmE2mYxEZxj4bkvo5b9j9HL2O
/hrac+L7O6OL6/+jgaNiX98WNdr5ePC8CympXC2onDbLS3TSIB1LCUxNo+bu83jauBpkUZQUcF3y
5jxgIs/moU4l3Jd7V3FArQxOO80PVQ3VZD7HjFwwaqCXXZq4rIreb3YejdoLbq8lpogZKXajounX
S2CRH3mEQxjTBkmrvloaNIx88kvayReEeWQTeMh65dy6XgZHRZ9miNfnKZoVx9bKzWsNyK1j4w9H
E9X6tIMaDrtD+xQ1fbz1nai/P5OQCNYWo7sHIjyp++23IodX4hONZaqSvPim1K8ydP/A9bOv9ACN
wzK4XB7cCU+da+BA15LA2pdmBb1sbg9YddkjvDA+A2yOzxEeo4Y4P5PD5YhOCO4N1LT5a035PhLs
7YdlzxXSQFgxB3SPJOnIJntxe/+LCooSVTUdjiPMbojCX4kO+L+eKeUjTEOXHba6dTH0MkLBUVgR
8qNqt/xMC06Jmg+VZTc8Wiqlwdk0N5JA8pvZX7XG7xCIad3x3sZ0Ru88SbxBiWmtqjGtUfWGZYtV
g/H/ZIXi4EUTiIv58EFaifFQavofL2gNkKHsSzhAS8BEg3mOdWTltofP1bZtAikiZlpNaTdPhe7C
0enmMZY/aCQ4ADC3KNaOsINbiudSexrgG6+j2BV7axrCJwbr6eXenRFgJZL50GdQWm9aPKO35UGf
nWXo8KhcgWp7blA+LpIGGzuaGxvhrRim9i1NzKfMD/Xb0tuZX41dNj3cL13ffnFd4jLTmF5DLA4D
bXKCM1jMEfgQGu0mT8uPPMsITk6Wdaulrx1gMgwhap88ecHmVUAGRPHJyo7KUY1hciRLi8AOay8V
QeRLqzULQvDGNnwDMmWcl2BkOIH95IzVp7riNfmfk7Sl9hibuKGf0JAe2sKVtDqpY4PnQJm14Kwb
98fOXlUbs5LyTdz83HK2Pezr/TK5aGcRfqpgZhZdSiRN1JNxMWjHUgFKFH1kfFWi+hI+aZV0XD7b
qAwfygCfzmAEzbe0DXI4SrD8uQV6g3Ey+WweCn6icRNCNOo8yD4o+jamSRxFjdP/4BUi1/dhoHbg
sQ9Lo1bP4uoywQU1OU9u+wHll+9OzhZgVvvgkGuxu3/+SUuy3uTTO175U0CQ0tKOu6+IJb7m/ZiH
2T0OOZK+WnP2pLUyj3K82C63iAFbMM+6D01fe7hvVqlmc+EKfjQ1/q0gMOTFH+iPcs8Xhz6kqTD6
qE9x0cUAxjWIHt7gvDu4Lg8OqZVbs7CyF2OCXb9JcKVFdPj9RDsXnZLPFSlHOw8dGg67OfGemWX4
hNVKPboq+k4k7h5nXg9oU8c3GjorVyP8Yyxz0gOTTe+AWghSynACTNQt1EDsLbOL1kcVWVTTyxQ5
jBaXU+T9kzD9sTwsFy6VOyzdQZ5KGwukTpn9VJCpsnNm0SJspSPzT3yrUYt+zy9xrSt2VgRIAgV/
mxzpvSEwCwL1CKWBnL+qyy+c9/S9lrrOw1TgqHZqzF2zUsMJjf7oJeOcLYM7xNUkJbYGU8yEKYqV
Rv5oTun+1RQxELZ6bWO6by4zfcwKNvPQgsmwHbMUZ1W9X4TI9ZD+YDT0yAppCKZs4uA4INhZ9/SG
HxzYK9D+2CRZcr6YonrQkKSJv4u/clEIFKQmlsIPHpCjfofEr9xM4qmYo9XDOQPV+ITCbGdPxYNW
2tHP/ES10viIouoFkHJ1WR480f/3TH0Z9SlJ0+TUYBJ6Gv3sOXbbMtsxmeW6qELz6HY9CWhEvhZG
f2jmRO6iTn8wVk675VUAi+9+Rmb8r3amZhkU96fl0o9DzKoANY0j3TScmm2HrW1ownPYiz8owj8d
5JsW8VcvIUIOhtcVUz9YMEgCHv67/GMi3Jaza2gRJq9F5GmiyJGrSFPerqhhvizfU9cn+OJGgWu9
NMKLPZTp/n8/s1PM/1lmIfYU78vpfXlICpRMDNxvBaFr28wn8zJuU5yXlpu/WAN3pgxJ3KgmcHt1
Yz+nk/xXUgq+Fk6Pj8yjUpaQDpY1DXvwGEDdsLtEO9VzOzYf6gvNJOOmafYlkrG7tpUxFWtb8z8c
IC70V/XoqA386D5y0H3zLSnaZB+5RrRxGv29KmOPFjINlxGjLHnm9qGkC0sfMW05nM4ii6kvWAEN
fVfV5viLxcxr3PgrMgUBMo79LzV9+PWqYI5c+M1LR8BlNWvWe2bPQKQdNOuVdhrQx55Sq6itjTH2
JLUiF6GxqyrCFRxrl4aEMnQGVkq9ZhIpYsQJSS7bize2HpUDWFy8ne65S6Ju03TmfqlOlus1zsZ6
I2uEJwGiyA3Qf/0igie3QhdW68MMRvZeSl/rDv58UWrzNernk723DSJKlWnkwFBQP7dDGL2Ivn5z
5juQ/nZ9Ix/gNOjB1p1GkpdnYcBC7DDJwluloRkeMNRXe8WCR0xBoS5CI20Xp6bDtjsZZ0dltBXr
oP0JSmMequIDbopePZdtbO5CZCznJI04Dy7NgmqQP1Vi5me89wLuBs8mYIY8k8lBxdanPccHa33i
tesR+gFYVsa2oUGsg95sAA7rJ9kMDxGY9LPEr1vsOmRlyMy+qtH+kT33hun+RbnLSFXzTz1AoP8m
nfe2WDvQ8gkL9TDVjblVaW095SbFbVBDZQeX4zHT7MUYn8Ni1DeZHuFRGlVJE93vNsKv032gAlrP
RtpcEBDL/dA5P2IiDbytK8IX6ynmoDg3hPPQBoA3K7BKX9SAdkvyGeYRDH0mRUOYBX6Aa7tebnB7
EtpOG0aSNzvnc2l5gl5rH2wXt9dcMSy9aD0Daq2lOkPWIbji26RKXWQvS0dBunAHiEWq1k5JxIQf
MtMGp1wfR0PlVw1i8yrOs/GzV2NMDdmDDej8c6PbydXOaBbOyz8Jy+EpYoi6WuY41fB38Lvi1ZiH
OrwIiJN5NecpDC9shvOHgegPAN90ARXLxA4YHldiFZzKgSnFsskM1qTOy0tR0gzu4L+tlpNuJp9t
AMUgNZy/vgwfsANUD45fVOeagORpkNPbNCE+ThTk13y0oi/YdQiHrImAGp+8xCZW5tlrtXKXTFSj
MrcBf8V9dNFB/+3vt3Xdtz7GwkSASTdNML99tU0WgRCjlfZ0F4Us9VHeTJ9p+E/M3Q4X7M1zM9nq
KMsYgEsnwPMnEs5MKDRyzIFpkH+zs6Mge3MGLikP9Af2fdizeh85B2kw2VeeZT3aSWo/2s1Q3iJJ
drcpzJxTcptflmf6/PL+LGj0TZzH/S5rI8UgB7iInerfXadPm9AD9NA6EY7+jMQmIEDuuqczVHhQ
hML5sIg0HpzNWJ/u58cRk7WHUolvUYmvwQXEBv/WAp2dRiSc0dVapDdVLy5DTQgFOQP/4oxDeqWe
ClidSO9qtdKm0XhBxqF2UGtPozVu7tcIYg/k41NDKLGX3pZuqQm8z6jm9hthY6cYQcAqsq3xV9mq
Q+jG3UfuTva678NDnGTjyaiDcR0MhEpkaU6BbkFn6G7R6KQPy6Xh6OW//+r03o+faIb/5uAMVN1g
PLiy9OZJBIW1589ts2Iqntpysl9QZqyWC7VPqQOqgpFyZr2PYY7Dw9JJvxbK3WRJXTyIETXkiNfx
WXXUfgbKHlzSvBQ+/AJsac2Fk3m3GcuwO9q2UvvMwFJfMSRZMehu6XhAQlzu8uC8HDbdOSy3IZfu
2RG4bkkUcE8UIupSahzYugxSYqKRyqB1wXPtgClKMk0+JsxWEb+W7c5MiVW5v6Rrjbg4feuchEGG
bN5yEwNkOZdZ+CO1vTFfUcN8bcXJaEAgH4vtKOk2eVhaN2ihnBcVq6Mwx+GkFdlF5ibbkacZ66Hi
shk8/xPPGaVOqcbHJOkQnY+4jdx8LB/LpI32Gn6k/9nm5ptedjiq42Ktc9YiEYuQ0WzUyQgJ4Uc5
hkdyMR/ZqtAE803MT1jXiU4a5+XEjwn9qSDMrEmySZD/9vWvaBgSDoSjuD9bfnb/1YE6sxI2kSMd
eJcOjCjXh2GAy0i0p9apwyfX9zcq3WLxrVXVfQxOx5y3IsG97EZafVAhbwzpoh02bOOGOtvbuJ4m
vu4TXBPAnZz34kKU0Ia4qcip6rQnZVpr3nf/mjAOe9UmmKrhf0VBbv7tnCDfWItWZkjThuQq14X9
JV9igOWvLN7dKkfxKEH6QSImOCM4ZPbbon67d3sbEXLPVRhW+DJzyD7GhOs0/Zep5DFRXUA+Ulue
2p4zWVQEMRAC4gMuUfay1A1uCy1qIrFQObikHcbRIPfyjZZDfzBgBAeof2AppM2rnfTWPtIgO5UI
vZ5FR1Ezaj2G+I4mSD38NixXbZIuYI2qrKPgja5qE8CkActXDqO5bl13WicmX6iNqhT8Eit406ME
ARSJQxw9qamYr6Bt0QVYLVc8CUZXG026iLOrw5gWKFBCm3l2Ub3YE+bwLClresr1S0DeIyk7ZO64
ZRmtLCPeYKyZQGbPmVlu8jvOrI0cSDv0ZLRqkfReHKZYtPTDrZaA0IA2uQ1r41kDkHri/cQliWuk
gmE0F9hcoobv2ohIyUFiMeKHKPy1SkgpFnXJOFjQ4lHuwbfqfg0hW7QBA/62grJgOH/MvPB3fQyX
FjbC2hRNugn0ZkI0NdFeJ4l1FqZHEZTPqql7Pv+LlRLukbXdPyMH68nJ13n3nUV+M4JO4PSZz1eS
gpy7izi5yD4aUNQDpHY9gzT45IFU7PZsINLaMaqnCTz1N7dLvtgzN40oh7MV15LPfkxIxSB2dxLf
dkwjKvLg4Wf5X8hM1wmP3VYhmmThAvrkAiRJo73t8Ik0unccLbIcUld2Fx23uVPt4l5xSsVBCZv/
gzNusfMKIN5djQaus/tZiE0fJEEzj8IcS4ZpYYsWalfYqA1tS/+xpua9h8ebj757Uo75w5SJUE90
Z5vlQZOMjyyl5QdzCo6TsuIHSAs3S+kTOW/Tb+aFydUfnVsDdK3n4DYBTtt4JmBL+OwPNKWHU2eT
Sd1EQ7sDMypgGnwbUl3rihrDGdufPqT3g4Pm31ACeElmOpCy6eTpRqC2fTY8q8kmjjLgxDyY6Vqm
VGqTw3qQ9M4vRRyTlxFAr0MGWmnth4qAGyGo+bYaNpVIDw6IGgGGthUUBu2jUwTTkUYObkVwFDT0
x1gSRKXj72cBb1/hZhAfUCGCD/0dPjLjrDJ9PVZJQatg6K8i/hpKxGkqNAiHhjWMK8JjItdTzOj+
e1MTMFTLzt8AUYVcD68AOKp3VQZW/5bIiDayz+AwtNcY42STkxFj6P0fkqhC+OJb3Sv3gUe3LMwN
MqCH7DVA0bA/erTUj41sXxAweE8pJ7EhBXVZwqNz0GiyXon1KJj8dWnirCspd/xZfUejTG5NYlvq
JnuUcnrnChkPCeImsBqIuMvID29doPE7O5BKGNmmfdYb8hhWmgUZMu1gQMPE5ODPGTmxMFhq3yF9
VBbqFPR3ObWbpiAoCxEEjBTpO3vhxWgi0pn+ZprVcXBZd4Zuk/S94Fr0BvIHXc675m6KO3OTZl61
7cNsPxb6N43AP4Nd7ekx5vQNG6gyDHFVjSHKyJ4GJdMNmF6IILUeEeNRB3tIls9jSdZVlTXWRoA8
SBwALySW/TI92JF1k/8rBq1dyUGd+qLK1kMxVOw1nlxzP/wzIP1updftVWASUSB5T0D71IpBRLEt
5yADZ7T0jUf3mVs++et3XAs5kbybHDoFDJOClCHD25g9+a9WTOmmQUhuoxoPnW5vqrjeWhpAiS6M
zUMS5dkpiL1LHrLTDTZTRYe7Z9PofN9JYYmL1//B3WeeGY3zVh0DZgdxfUezfEBteaL7EV5Nb0RX
1GTXCCJmDhnD813/VBblSWtQGqc5ZzWrgZUB7uxaxcwyuqDr1uBUCOtBGLuNB3Fp7Rb5WcDwo3GJ
lzNQDRjIBkka16/oA4mDxDaLms2k/+0SEIi+wySwFkZlhlvbstxHUlvz2SVovrIXhBvcVP3WCDNr
LRJ9PTGrYvc8GL2HcCgMfxmyMw6UquYOPBvUKrv7GbWE+zaOko1vsgyk40eedjA5EmBGTZdiwy93
vsYcEmggUQJfFcN1Wi9q0wHJxxD6kBS/9bDVjlbXFpvebQlGGk04YVP0yKSIuMeqB4RWmQ+K/yn/
SPUng2Xvtwgw5JyF6XdBchAZlBkUYKSohUqcyHHq0vC5M3t/A7+AeIf4s+oadW1hgE+eQWiuKD80
UgpKW8RvMrV+qjr8G3Gc2Sjfv/p1EJy4kzaVaIpbFeveqh4DeQBr+KVDBNm41AMrKU8BmTRbBGpE
sQ3ZLrexcLZidA56261sc+r2eFez/8HceSxJrmzZ9VdoPcczhwYGPQmtU4vKCSyzKgtaC4fj63sB
dV/fS5pxQBoHnMAiECIjIwC4+zl7r41fLkMw1aqjnYQxRnM2Vty+TCL+6Gw1/MgohRJSThJJKx5T
kV3QieXHPsv8c9nQw7XbhDxGlMhgskzncdbTmPPKxG5TFv6x8R654adH9OeVwQlIZdG9ZTAmrzET
adIZnt0AgnaFALPQhXyoX6puklu79n+osv1ZNMGDEbOYxoq15pKBozVHUxBOnr0dqfokskYk0zaE
ChSuvHSOf830vjmXOtloIxDkjZ5E9yFy/YM+GZxHLEoGyGj3rdHhr/foN6dNod03lJy2JAwqAODh
0ZNZcEhdQhU6rHLEwaqb2/EtUSis9mGKMdIKGLr70AZG6st9WNvTZdJg2QAgqU/AQ/9YM9O0tjeu
44Tb2PRpbdGFxySUnzMo+sBp96VF2MrQMslvM1muO5V+FUAw793CvU7dPX4hcz8arH0EV9RN19Qv
pZ2id42YzBpFcY1bwDHCjbA451DexDHrs/rUdLhWBqHt/ACisiWzi2N69WFwB4xLPSsRZnjr1I05
bCywUjqtn3lEuGmyODF3xooQI+Z0Qu9oqh69WWZDwKXuQF6qwWCF1Z7p3djcD4ATtxg9MKY6pX3z
Embquu5F28HVky1dm3ijida9cxRX8kmL8Rh3SKmCCb+8MO6hczAZ8ljEkwq20YsM8Fetyk3O4IWa
kwSEwE3VgU75S5OZYucmwLkKOeC4z5qLE0/DoTeD8zRjYlJtP8Rg9VZyZufZo9oX0ryaM4A8Gl2H
GGl/p5tzvTrBItVNxILx8VB0Co0gVFDjgUY+YhqSypOaj67s6l1JnX/Vm0xq7TnBztKmtaZSa0Vr
wd9AtCBjNay/WHAcQ6O3X6LSc9cj0qy9zB/LBsZbJNGRTLh30JXb3h79zMnTPeCoaUrjxhC3wSbA
0G508rblkJ2LcObJm/qwzZ3OOzNtWZP2ZZ0KfFvrngnYpqd4s048ny+KGSaqtjeTHssGOEKLwaz5
7bLUCwjrc5JtJnX7lXDuoUD4NFiQzpIcdS1soqryYCi1ENTj1psDu0nbSdrd2MMbyDGnHV2Drqhp
kp9cPYE+b06NmxwrhWzcU4cyBGPHQXim6G5cyFnJdqkTEX4ItPwPSKBOf8lojJBWAZX2ZnU2mqTN
ZJghVc2JK5ChPt3Bzw4xRbNIOuIgB9JA2gpObGGDVC7idcM6YVNRUthmKShNO75jACeFo+6+Cc64
Q3tkrUuTCeuMRA1s+aMznPjkB0hm6G2HGKWNZt9S8CIJpiaj3pLw/3K4blnDSrlyxm7bazNwwmgo
4PnkYyQasyU9O9SieGD1jis7zLwT/ayD02bp1R+58gw1S6YR3l1Atgq/ZXQ3darauXbCoeogfCmc
cxUZ+OmFZq7wT+Q7Wtsf0dh9QWLK1gUkuz0oW5nct3ENByJLsCxL6JAhCRelh7gBJ7cs1GsF3G+N
nrHYI4PhDJ96Jm4LGxI51rppHaBZImdxjPlm2zTR0eXwXMWDkR1CfvIt1EuHaAfWEm6GJ083OtZ2
HRZR377kPWxkLwFlhQ6J2I+6TK6Wbb90Zd7dUc3vAQmHtSuObTQSFMLAhwSkqU7LRje73TRV9THN
cpqHhDCxQGSp5urIbizNhGQajOUuH/onm/y2jZ4PbzR7snVgMH56tledgLZyTi03zUxUJxj/nBjz
I8vd5VaOwi5bLTf/cb9c9rLyrragvb7/3KW8kZ662BPPFNm15xThZ50yaETzvbyew5/L5LY8lmQs
bzRRWievrsKXtKdY4LShv18eBflK/Vcxd8lMNTyS1I2cCtiz09Jaq8hv4agJOAU9AjrDctd3g9ok
kLx1pC7XTq/3pItNR69MO+Ldscva3q0wnzEIiLcxamEvlKX12jvMK8P22cEPeSt1hMtDlNdrO+4e
LEy81yFxUX7jcIjiGVyS0zARAxiO0ivtU56zOK66jfSa+OhRYd8G+ZRs0MLgjaK4+t44Z9Tq+c4s
Rrm3vc7hLNUzBo/yzof5ep9kIjyQa/RR9d3PJmuvtpsgiIirfhZpvNZMFy61J/pHeB7QwojCrPv6
YnrFbdKC6GHZ9EoYd1nwjURHbWlUUrmzwT4PoiCTOtD5z019jE+UIW51D9FbVgnM1MweWCfGPmwI
X3szNOfLJyjCCo0X+mb6M2UVIgZe+1Cx4kzE8FRMUKydnkyXKir3LIHFQxApUgWwua4KMUJMoXB6
nIoK4a+kbWSNeXIoDMrXEwplTsv89tZVhjyR8HOLqLHsZRVaV73PSHiygBCPQGtxLBUGsld1VVQh
jro5ET3l+p5+XR4golOcTTkjFXja3xt3BrAuT9NG+l2oL+Vq2ff3U5Zby75gwGsFXVMHP/jvd1ke
EEqzoBMg+uioc57+lzdY7uqNzvXa0vd/3m7+YP94aUcq2HacMzD/fu3fH37ZV2gmHh5IfbvlHZg6
jQdD1Q99KEAwNl7onKIq5mZoVc5puQ8boLO4APNQMOdLWVFPMSNQCLHnfcsTlwdGEUfbqoOOTu+6
jCzKt3QFqOW4AZJ3gWmD5oT3W09lfl6klnggIkptUONHfIq+nz91Kmz4fM6Gy413ASjHmqiyh/r6
52ZuWQZSzdTdOnDZs32iqe1gy4+AaR0t1H9vhkoW11z6wcG22iukT2sjfbdY61GlEAXUYbMdO5uM
WKTRBFjatncsA+wFTa/fjO5UFQjrUZDVX6oik35AwsDwAYHD7r8rT89uZdL8zMyYuMa4TB4a5RvI
Ptr6ThrknIlx0K/Qjr190xfJxR7S9FiXrjhJz0FKb/TVETihfyb/ODpY2FiviW56u14m1hpKr3Ps
5spk1XEJHJF++nOx0il0E/cceRRUFE6q0X53uTfcNfNmGgZcXSXL8mWfMxNoCKuTdzS4IfOn5RtX
9mYTIQnglGITsNq8LXejUXt0vFHfJJTgVwYKh9toFe3N+u9bMvopO1kcLQq/Q1ZHtzhrM6o5oDVv
TtO/ZxkzgMjEpo42DraOJFc89oPnuQSWGNRzRkzUWhW6u0girQCH4JK1oW7ZVCHsqXSsXSM2pNYL
nuK0PLEm8CnysrF9Ft3KmPPL/3tf21q/JaDtE1BxH4VM8uFZeXGu/TvNTv3H1Jb+oxZVR9A45I5i
s8N3ESsk52wmjdgWOrD63ikbZn45ALR81Mu7ZQMYp7qze4vybvcUY5r/YRlIH+0QfZfW1fkz89/T
sh9t87Sj9kcAs5d1P6yFJJ8GL1kMgwmzobkKFDZZVfo/IWd7sU2ZfEjyXZl0u17B5OIM3ocu0jky
UAG/4EyJPBR7sd8S7qb84CU1Mqp2VM9Wel5jiQvcfKcFKa3U6rlyy/AiXcJcbGp4uuknTx46+ikS
1cFMmCxmcvC3UeBWpBOppNhljtHhGdasahVp8Y8M08pOBUT6LBuNhMaWlfELyLAM+uFUPuTkSx8c
2ZsHov+cexET0BrPtvaa5b8qwp/kKB00lOHvsJaLnYZ059QHmfcQNw7mUxiRP12UyCNN3Vc0P+F+
dLToGMmSgAcBbWd5Dy+fXkQSZy8j1X56ITI91INrPHdu9b48wfS9X8KqvXNCzgNh6+50rlpPY4I6
30xNI9rlfk7ozki8kZuboGZjfWdlQ/HQaln5ELddvvKa8s6yiNlzHbt9rKO+fdQDsRN4Ie+WXZQK
q7Po5a/lntYTRmkkg2BRDxhJo7N9IptreE6xfm71hIy3Zrbk6fzuTESycM1oVrL4ce2PyvgBTiFG
uVTYd14pHoMo1J+CZvycNDr2RRra945vapchLFm6kar7mff9LSTR56URhMdQIUFxahSC6qCefvoy
Xzl1lv+ocPTPXf9prxm+/x7r44qwhR908gbIAQ3iUMOPH43WqQ8pi+RDrHXlodFd5oqwLMiPtuOf
ZSvOsXJ/9SrVLjRG4U1oYpNFun2I7e7c227/xLIeMz1Lvl09eI+UZOqnWJT9qfRGom/mu1Vt1E+B
k+2g9zDfz8wbWbfBkxWQ6+abiHyo3ftPQSBYCY9M1Rxd/7IAO8OJnQOUPfVJ69S8abb5q8N3stEq
olIDvtpbU0201zoMHqbvv8y/stlbqy516/d+HH5lcUhVMhxesMTQRs5teczwFqmSkHYNEeM9TJB1
RlEd+OvwJOupvK/n9QlMumTVz3eXfW5ZlveRU77UnIEn1CLl/bLLyd3wwM/OMD8/4+8XjEB0nDEP
zsvLl/1o8TmgwzmNvaM7RswE7x5W0c5taLEsr6dJSshgOaTboZPitGxEbouTmjd/311uVYgimcv/
7x72qwBzIZTu5ckgAHny8jbLK5adywaC6uc0dMUZjt1VZHF0icGpBPwEY7IZksDeak2r3y8bX2Xt
sWWWvnKcmWDr1Ftt6LL7SadtS33KOoViVCfLZeAtkKk9uJxi0hjNOyhfdGrSQP/RNI67toUGyxdt
/NpKyVhWAA7Xoeb0L6ZfM0kbCduo7dplkZujMQsNkZ5o8M8N5+y6bMZQ/+vWcldvx+EMN4dieBuf
0c3/tWkGfhaCYLk/Zk50diug7+ARPgiiLlZizMvnfA6toGG83HEDxR4LN0Yf2/1FvtfjNB4IuTQf
8WGZdwHkeTV4xuOy8fqGL4DZMfHjPp5b11I7M+Ha2wUkizte29y7pspIg8fhrMqq+5yqDGNa2L/0
tVYfx87FHjjv14FttsVnOsHTJGyKiAHZWy9uaUOZnPzXxCKEwyci1WlScReAckaXaSJUanTjLWzV
hUKI89NP+dMecUdgdUx3LyBNkbsx+o++hWB9ecr8Rn0s/ffGo2PecJGm+UklWKVDc9WA8My+ifZd
ZcWN2UhISoq60xoZv5MRqmE+MZNr7IBTcoWlbwcT3lXjmW/LUxveupN++OHTeN6gCxpvvctwy/Ch
drVgWOqTzmN9yjyg6AIkC5ys29zD3JPELunuINnuHeRVpMoY0bmkbjIjqH1svTxActVvt0MCsTxj
eW7YywP4KZc55EedRuYF971DlGvV4Fibb4K3qbZqpAVE7QBKiw/uoiAGKw6RZpdA+HrqTuyMSmcg
rni+yfffXYb9ctvGK7UpvBRYsTZuHNZHm0QNza31s18Ni8wv0kgeWcwbv+y8OnrQUPDw4NCvotjC
wVcQ3iyorxfys4/aKVoNA+7hwclehy4/U2vULqVb/LWZ5rvLPpZte6lT0gmTxCfDoHf/+bw/LzPs
lxAn1kGqfGCd71GGS4cQaU6HKHfZhE4cXrh8h5dJmfahNG26C7T6ynR6D6c42Y+dGV80QeXyYXlA
Sg9A8ZzYt9wt7Oql4Eq/x68zA8YdAHNj46pbgetehcSQARGqon21LY3BvHPcF8m1/D5tde2+imvt
Pq/HfWJr4/Xv/Xk5MzD4koQitL5RyQk3RvtgkPD14D2hUSEMzybBKzUa8zrV6B8JqNK/0NWwIGm6
D9d26K970j4hvKofPAnrbnmGm1WcZ7H3QnqYtU+i8b5Qlr2ROGtfBkdHJN12X8kAxV3Jkli9qDRn
vqc7Vwa7LyC4Gj1n0kcRmZbYzwfd2wuz99dFHTcH3UNzJ5FqvjJC0THK9dkMVfcbH1f5g9Vgm601
8tWqWH/GLZETvhiJbTl7CUerSk8avyyWNR41Y1yjRvvB2v6p6KryvRiUvZcZgkP0OsU77jXcXpHf
3zqnMYhh6o1VWY/xQ8Q6ZkdJj+5BJeSxkBxuLL+ZU7dps+toDe5ZmkR0GPV+Q/K1/9Sj8VlHydi8
5g42SwyINovOTl1yZd9Mo9B+e51Ndzupf4VRXq1E3bWXtPEQ0ZdxSlxrIu9dJik71jgohLVcoyAM
Rj4eLYY7jYYVHWqTeQxjJ0feKfWwabT8bjfSKFLKG173rIEnJqguTMkZUtc4Mv1whTYcuU9M1iwS
AVnFE7q0Nsd5SakkEg25RBJ0T1Llz1pcZucg6OUsXRQfRqpf23bQn3UZO3yntM2W/X0ynjE+Fusu
EBJcULb3Wse8h4jRPSMP9FZBnRUn4cju2Z26aoe3o9tarBwoEg7jhoHK32pMlPf9YE1vHhW7FYzf
YUYcZ0DX1pqfiTejJSO2BEGOgiGY9phK+n3h2/vACN0PrMYT1VTR3vsGncasBiKgm6l2bXPqKSh6
1oVIyi/CQM65DKbXdOis/dR1zFytvH9l/nBZnjAmKGx6hM13NinsVxpbER9PFF8pjS00cvmFQifx
lsJtdvqUdccsTsoDugNmP0b/IygpVuthWp5d/gUznB66XFcPaeI6t1r4BKP/exfuH44Dp7xbnrDs
T0JbnhDRsC7kNcvGbUfY8yhm1iQStZSPqI5xHUzTC5K+O6my6KGfN7A37LtC//h7T1I64UMhgo2L
1Oa27HdI4ji3Rp5sstjsd+FUDW86itaVcp3hggB9eGvauTrUWc80ot37rOUUmXd3uLCPptcQ0ja/
KPFziSygKo7Li2iavub91N7LxqlezJYQC6f0NmhwFM6DEovlOK9WAMXgCzUDax0mFVaIeVWDXPHb
dpmMNhhZdwyr44fq7+vRsT+R3XMIp5RrMc6ox9wOfy/7ZUSerzeJ6CFO8/hSI3PatPMLatJBUEOb
71i/4n2Q6M1BI+H2lYPoZHuN/am5Dr661jRPacSkhqWg/QIiKceJFYfXLvKtl8GHeGQMZX21YYq/
UFn4rTe5/ufBapjJ2+RDKoxxbk/cIU33eE8YzviOjuvZ0eP2yrQuhmJrA0jzo3Hrt90hLKGfOKLH
P64O4HZ9jNjNh3ShfVV6h7C1jFi469nPDMbH7D93k3w7QtmJ8uQrl+ZHVPa0uDpKxgYW0vmyu+l0
9WUFXbtqzEnAYku2iS1MdMDtdcqj4kzFN2Rxdu5DFv7YSajpNYi1UsIxe6u7qrYzDgb9MJDbFqGn
uIgDjtHD5NrDcRio7lu1j4lKO4/2FJ2We4NZhxthJqQvoF+/hTobwUCwNn2VbGeC2mmYCu9xxvAY
KXMKI+43maVr66HSwcvkxQ9GWtbTaMphCD9XReRzaiYlKUrje65ALlYo9LvAoqOUjk/gSbdur76Y
CtuGosNkBDdsn7CAg8Qgj09ufduEjKMRoFvWH56TgNKm2LOONffScIl809PwIYy0ZBcpquQz2+LD
dgbMI5jGdEKfT0VKyqgTOhvXSLQXyBXnWGbGp9FjiXWkZR7tILyCRM5oBuWPRGFn69aK9mYWF/us
NZ7dYnyE2Li2uujFScarpeVnZAeXWLXPGpkrWRZ8TY74jasTH7+YzsEkvjBmXN02ra4+8q/M4av3
dMIX5m62jZDn3BgCNktcHjUBi0YF1kH2FdK8AYFGLvjJuxK5lpcktLMJ6JL8u+A3cqI9aXPKhNaS
AB2/aj2zXKPD3CjEp9hJSSYvNRSUpXYDIuJv1RxwZZCEnbs5GYqsEBriuzd9i+3b8BXUDGy06xz6
sWcH3kpolGJAT3obT/OjtTmm1L6ZCcIeMveiwWuCJGRisA47YqpFcyode4Ml0KH9WjWrnlSSSC/j
ddt3ydoDM7BJlfxufKmuLJZ/5gGcoc4e9hKOTsXwR4y3JbaxLZ8TaIMv6ZQ8F48BfYBToDFkuAL4
wtgRTES7a9hT3nuji2dcQ5eiQcI/A4sQAPvIQNEYVDuzjQox3riJCRItNZ9LNI+rhBNyHUQT4eae
oM1nTsmxBsGxij770glOumLSYwjw0Xb9Uxa9tgrNWK5LRRSwnb90geegeOOsgHS8bSzsdU5RoaE0
vLU5yAuLJm8tykjxzuPRz4BRUD8FyvAYFSYiqtBOaNCyNtflVJ4MmTyaPs4DEagjAW7dpgrpI4Hl
2jDW9ENEP0GIi4jkcEHxCiMD8R9qmBPhiM+ekUUQOY1pTwH8KQXWtQ/NnhFr5gu7vvObyVaxKpzh
O5//ZZTqGzNKQV0362ikVehE/ntbJ78tWzuIKHnFdUreXkOnrYq1Hd1OB9ld7W2z7MnViXfLRfHs
iTo6RDW2M8PKtpVbobeo8p1XJ2/ES35R10FqPCSUx4h0DcG/r1mt/gR9fG6RgRV6amwtQXpsNsnL
IDckLm4tE9wt7pgCoyXIgtjPXxnrOtKhnWKtafIoquAoGLEimN1dF3+LSaIYGeSLkJO2ospIvIo/
ip3vGs1pCMZzzuqfDCZ3Tc853nlVG6yLtLvRudmMWvTk6yHm09q8+lpIl7kTPxjYuYIZ90pJD8oX
cozKQSmYV7QaE0KvwGHfLMrm1rAuSuOEfgGfQyBw9olNF1tfHUsVknm6lzhOyDhPR5QHGdGrFNm4
0J+nvqpWRghp3FDhTy2tHuZ/UmXxpxNcgV2yClIrfZINk22jOJS9+iCDU+3xIV6qPqm4aCcpxsEC
g6ABONWyYwMG2CVpc9RuDeGVDmV+cozAFeUr+iIduVCkSaOcCVZRz9XqJDz51sjpV9BPzGkr2MtY
8hzp//Z0EQDYhJoBXbpftRYnqcvRnU76JxdWlICGFR21cCz2Q62fjSxrNlkHcyDG4H91rZu0c7U6
mCWfQ0X+c1fKC2ktwGRF8dTdMguQYEmX3fCyZq5c/KxNikGpAxVu4BrMom+eLhwBQR1M1LYYpLYZ
zK2wzT89FzHx2FnwpgoyHK0o/6wQUD3HZnezPeMtKNVD61bXKevpAdVatBoLl68YbSmKfk4qKz1U
ekn7f4heLcmVhdp+stJi99ER9a9R80nAEQigsjfHNw5D14pVUePoQEsdBXgTqoJUIzz8mIHJEDd/
mEAFAQ4CD8tViwzCQuhiOgPZ2M63NtXRWotpH+EUXqcyONddNpJn6P7QEEkYXXqMCLIpVX9xsEGP
A29VSW+DceVI0fCSTfndRLu4o79rdf29oipImnWzprqyiR1y06tQw8QGEzTCuJ2Fl9Etr9Gc6Gp1
wyPnHNENviBLJP8F6TLZcwCFqEvWZHM+JQg1ENeKmMW5w66oCDeWY57moFgq1z6e9WDcTQWctyrO
dm0NhFUHStD6AZbFVqBga36hwqAe6qO7VG21j2V/k7n96vass1EEc5KSwWHOsocu+GS6ffacPWJI
fphHCFrriIC/wJh0WBW4fscByjJ6zz4eM0pyam0UyXPfW8iNStYqllZ/SYMsbD7tc9QM5yCB/uKn
x1Gw3AK2E6b39dwWquS3m2vXRqs/9ekxrK07GyOEHctDHht7zQ7vm+ZzMtoryLFvu8rvxBB9Zqh4
s8GPdm0K9Dj8RgTv49aoOb+t4FWjRIaY+chHk0h7G8i65bnRufYChwj3SPPjciOIudU1Ezlyq1hr
8zugERkwuigtcoHeoeTwQ4TOZpDlq8lEv052WLybcnLA0GXolH+QINljgVGcSkcsyMAs2347NSnj
TS+MVcsoSOy5tReiWuHp/wZbAZrFEWqV+USOjuBJhNb8GFKm9r5W/a4s4pSGaVwLTzRrX+zLukZ4
QV1pWxFHP1BTO4Jn3VTMyQ6tSzcp4ypvedpXOw2o2fzikuYhWmnKPlkybApqwWeIb0zkh1ytLUhL
d44oGhIpe/8tsPLXqG3a36msyY8o+48/xtLeVfe0aiI8xdlajU2w5ic88F1oOz5bfpw8xDZaDtXM
nB1kVp5XGweLL45XlpkDNKPQ8+gfzW6VQrIojy0UaZrluS/hfKswNDKQ50dzzfyIdWPvOJb5eyq6
g4EA6pM51ipqS5qNIkBfqzQy60fnhzTQC1GBVfya2bcx+5bMGitnkXPsadL7KmKzgedHydyjHWFr
8qoqQxzbFm6FkRb3y0aGw9rQH/9AicPK7u86J1CnSk3aphnd9qCjWHkNPYBN8JM/y4FYLlo0bZht
ImW7X+PvJEzyn4E2B1eC5fuorOBd6Z65SUwHK9lM0xrC/PGP+dOICQwgGbjep/lQ8l/BS1vcBH/s
w7AbiouvFa/JJNVHYtvXPwDfZlDNxdaLYW+NFIstZxqv4CXLXduUHoeNlt9roIKvc3DtMRfjFoWL
eve4Rq8yHAlgSGXibwoQf3unccFWt1SPdb13flUWizx/ePVql8kMSKi/N83wMJmgY5zMLc+FAzdu
UD8iuk1zbx8jXTWSMxirVNLXUlgkPKScZNmfe82gd7jQIKoOrA+RnbIL7F3ct+pHweTTy/TpE20K
QjQ6k5uqn8KHjjY2JppeuwJ6+/TnxexIQuQbticGDwBl2ELJP60ajLWwn3dt5f9cjLVW/mvEu6i1
rPcAj6oLLWHneewnh0s4RP5StvYzgqR25xaDzaiIsD5xY4uP6zYPtoHyyhb5RnlFDBWJae69aYOk
AS7e7pjXwaRpS/fadOMzIR75S2NP7zIs1P1YT7hE2v4Ym6p9xQkBJdOjMCvj6SSCpjqbttRWGZ6V
LnSAWs4QhEz4V7ugNtB54Fe7jM4HqrRjnxSPKf/MZXlSg550hS9qU87MGSv3jFNFUrFwq1sz04SY
TpC3aTntXqkECSrHaW277n0bJeKht4BUrwcT2eESnTHW6IgGy6cbAWhgQhmzG6E/HESTKtwieAbN
smHoFgj2ANl/tAXG3j+2OdBDK1LwcPPMn2OIR3tP2QGqnmzkFWzxK7nR4lTYLXEfHsbrhTMbSOMD
i21/rxPyBx0W7IRzBcUpLuA36T4lPX/WZpUZK+sRTrONgaERaxl00ddEWq5LY9MOHheuWBvF5hPG
PibznPgUlugEUI8zjXYTJkOM45dPyGKm4KISzYfe73KivtPwka1Sm36F4lEl1mvRd/KLdv6rNljv
ePOaR3ALzhpqQUa71YIPWqTVCOnIE4euruSDQfkqaQcircscqdVyDKShhbxSQ3JTZGN3F9D8X8xo
fvBdmFX2/MdPOXxTv0AHwNq9niljfc3VLSyiY9Y52jV0ZnVi3nuQW0lREV7yuGxoA0fHXne/M5jw
QmrySZF2B1i56iiLxeWtRDLH7KQ7DcqtfkyR76C1zGqMqBrQ1cV4m6e+drVC+xOxXLACGqJvnO63
USoPCYVdIaIQ6baXGgG7rn3p3aDAHZXX/CoHSUzA858vIpS5hdOpsJ/yjNkEPc94T9jpWnX4Rhc+
Okr8H27WjfcW2WTbP/CsBnk1vMKc5ohyAS4mku8UG2p4quAZ0dhQT5NOc9RkdXxOPPge7mC+kVuQ
H7qJREs5KoA6kC+CmtaH4XzmlUUfbg7AqZuJcls5QRAdYKkFSfWgOkkCq9W/F44zPiKHiFZMXdSr
SR5JSwQzdjVSNzEU5M9AgswT1r0b9CnveaxiCYGXuGkHFdSWIFGfwqqAdzRTMRby7VBiiel7WK5d
jKmndwbtEKlSv/wZHRSGxKAsrFWbmt227kZ422TBDyvXKKyLWG6Ojiupotekxc0nKwRLqlwfeq0N
e4O82SIcw0MR9slZ0w4AXvz7ihiMNV6bfFdkP0ke81hkJs64D3uOgQlIJpxo57Nq+2Dt241BajZ6
HQlxc1tL6bxqvf04lLBaI46wnmjlR4/LJm7Zmz/4s7kOHcDyVULO6/HeM8gKPc5oEpfNk5ylbR46
cwKJvVNftvpBMStd95jMb3VNHI41w+nDPE8f8dgmKFJhWKostTb842LtzilD3RQ7B0MvIG3JqQKi
KiElibLb5eZB4EQq14OnSDmHqfvHtOvBAzPHOnrQWkXAreZRcu9dDKY55AgB0ZFyGL00uGaGsNz3
SUe510Zfknrk2vMGLFaZOtJUD18HMSL5ztbVFGhvINcs3KiYrKkqQY2FwvJc6UwGo3xAYR2lDPoM
LyGFF1jAFvX15eR36H3tZ//+DXUFEv93nBQviafvPfiYJ3t0iGWmr3EAZEgHX/X9M9xFfaslSUXa
1gyGTwLw0mGMAKnRS46LLG7JUDHLbR+O+Lu9lsQlLbBfB4PBBPoDdoBlkPVC69k8ehxHh4Xo/fcG
nI29F4nzGSUo2wvTjNYsW+Id+ABoneTq5KuFpP//OsVy/13ePvPv9v8u6vL/wxRLBC3/iBzYfHaf
/+O74CRR87/5n/9xKxv5HX7/TymWy0v+pFiaOoGUpAR5vq67lqk71r9TLK1/uYZt+YIMAIMUS6GT
vfhXiqWr/0vnBcL3hGFYWGd5UVv2XfSf/2G7//IRALqu5eq+YXqG938SaKl7/C/V35k/ju8S6ojm
kOgf4XoeCQk8/o9wBCQnXV4oUCB/TuMk7Gu6Qj+56IGHrBUq9d558DMTiuxMXApHMiBcnaUps932
Lyq+2bhiV5k6411jgFQoIhKXasJi0qn2CBMCgtKj9kGWStL1n79TaxJbnQt9wIJauvI1nA9lgoiM
dMQ7LtPtnWJ+TnjAmvpndRP0Ya5Vpx0CBBVNz5U/zgGusWbZtfPEoZ83o9X/dQuxPSsdsNwtOLoN
4Q79jvyqcVM1HnNQlFNk28Bm2i0JlMCEm1thfHoqQLYlyYhWbouGiBnneYDDvBoaUkLy/yLsvJbk
RpYt+0UwgwqI19S6sorFoniBUXRDa42vnxWRPNNs9gxp9xoss9iHAomM8HDfe+3MIKNEhv6p+L9y
ie1zTtRI3L48VqwQxde18Nz+zidL+ctutcLXh8N2arqXyZ1woWYTXdxJ01bMc+AyjuReHNSmQo+/
5mx7neWt64k8Us7y0kmne6V4ZGJhHpAuYfuEt7yx42aNFGS6tD4h664KqzAL4l76kaO+U5Kl1Mkb
rm5LLPKrkcSfclbL50DTbiJO7Q+1ke8dIw1QPe8CW5awhErZJUtHMLbafipmYzU9SvjW+OuxXzuf
aO46VzYXnpHRNtcjhFGGEkna7C1RuQReNBD95L+h8YaCVExAWpIW3xQekPM2/Tubm/paBX972MAR
+Jo6Tmk/vLpeZK2F9GlH4P7B7C6k+QUJ4K7CuqjKUNMqc7sYYlp5IQHgkc+DtVEPlbqo/0aRrUa3
wl6mOEuuh8Wq0kIpymD7EOlF41RfZhXOSFBPho9KpR5pAOWcpKcQBrEqVJlH6niUY5hqx/owqnuw
CD/eaUP5BZBoRxOeNmOTjDmDAkmlq7UvUT3lO3U8dTjubixGZXz6pcZkR4A3qDHnzzHkwYT8dYEk
fW8s+LewGfy09Pw/cknlavLvr7NrUg96LCwWqH3TkqFlP3+dyV0BZGL426GyhH2o+/mEKiB6N2BI
1zBIazVYghbc/JpeUfV+zMpoDRfN/VDoBfrycp1VNPsSeUE5YhAn9JKbi7Z/MMbZboBWb9VnmlDI
nUVr9AFqvRkl0WVi/HPWvSEnSwmvMXPoxNr3MmWh6Ih0Dxs3Pg6KpN6HZktoUm+ctco161UW0kad
dIptOn/ppspm5lXyrC5LZYve06aqfFJTvdm5zezA3oZ4NfjAOgB0P+GLpn4lyIdwG/ol6WTx8tYN
iDqwruDGR15DYq7W/qV2TwU5Uq/I21tWZuZi+/D6r3/4JGRa488Lq1zVHctxBUusxb2WqTQ/fRIu
amd6gLSVNeeYeO5w8o3v6IczLL/DAHJRb8OtI2WOwDyH7ZTDHZti7fDoprAoboIhDu8Y9v9SbJIB
m9/J9lrqUT3B7Bn073KjKC66KJgqj/PRT3ETD7pN6mMFtxgF+NPYZ8ExKhtg7gOinMea0y8WMucq
RAgzM8epsOWpZUJd6Fb663F2DcZOySd4vVCQ66IkRsz+gCYWj2dTFyyIk0vaMRfZWtjPxfS9YAC7
jZjxGn3dQXIvukQaC3D4ZMWCdnhabiQ37Z2OMRX945fG6/CZqa9p1pv9VQVYiJBhoNM3zaNy+f+m
GBtsiv/+MHAjs53qwnHlfssI5JcPg9havHWVucn94TNoF6QMJo1ScjyqFlG23NmmpkmeltDDIc5Q
yXWBuzBhaC9R7ZEv6ixPCpvszA4SjLruz4oJqN4uGdatoprzkyLAtsDk4Gdh915scVdcHqJdb3g1
WRMCJ9jEJFTsFvS4ZtrapwUtrFrDIoMwFrvplrvXhliiaUod1f/a02N0MXmWvFlMhgebw0UayCg2
0gCJS9OTozdU9j7Om1c4WIQi07j98RzlxBFsFbLFC4wTi88MxIZplAJh6RTUpg8Gta+t6B0on3kN
ixC/jw11WkWlNFq/D4YKdov1pVqa/Oo1RnIpiawgFe2rSuvig++3pudwSDABHfT+wgMdWvhh7ctY
Cf2dnSNhJfe4kqwsddH68PTYUOadXTj9+9H3to/Tk8xp2CED5/HyZ+yTQtjnCQmlPJLYUbtmHS1u
TRjxPY8qcnkS+nIykosOoHv06H2tO396asqxudHd7s/w9P+m+dFB+iyDTS0/Z8gizOuadBtUTSSf
biBZsbuuhr64FgbHyKx/IXLcPSxVMm6bVltI8vZzbGamdsddo++wq5qXfnLNYx960ZF1NfxDEiP0
7v88sMT0EhDoGEzBXEv/ZfXQF92fhlkSKbRCENkZlSzYUXtOEJF8yDwfShjfMg/I1GPBIAlA39Fm
n65wmesNpk7jrC5LG5lnpm/mtuFMciB04q1Ha3vJ8jiBLVXY7ydrBXtvisG3rYaWHpWJuWmnVsnA
C2iCRMxycOT47tkfNI9Te4ZFFndacCZYz5PDqvZp+FZlLYhHzbGOuPqhSC0+9twRqWYXFisSVWqM
/LwtaQwcw4huLSC9fkNQWHBclpETZBwmbNfyKQkQq/FNIZzGzRftUmU1LHMf6vCjFhrKhikVpVBZ
DsYGw8+4gSsiNj2rLaZK4OZMySKvKglpkOF+DVznlfrsSx8hhJALTG6WAF7Nykp2qlXBWOexDKpy
kplOiDIc/ORkWMSyT+Hb1Gioh9LK3ZdxE72VjnELB38Hum2d8nClUhJ4wkwAx3wJjVXVF/banltc
prODoikRt4i/FWNa6+BHYfpK2O9TCCx+W0kM2OOYWXVFeDaaOXgNBPVYnrzwfVvViKMwCGBl75vS
P9C22w7zJI6Brf8h1dwS/840JcrU5P8sx9c5kDim+etpoOyissQMk28fNW3php8H5GTWitbjqmzM
eldbFQpAezQYqJNsddYZfde4LlY99evGHrX+1FM8PZkpUA5gWD1ELOAfDoGinl59kPzT1bhM/WnR
yOGQpaK6GKUxXXFzwkzufNquBIxb4Zx/63JsaDCZPiRjjB15TPZGZBBKLquKZCqt58fjH8JY+iCW
xQIZXcYH16vLT4A1cz0IP1lgaPhrxkXDBEarT2HH0ywLQH3oGG0CgCTK/b2TtcFeVP6P5LZYns2t
OjtaOho/L8RClrYWq96pxzBwltm1F9QS5TkgEIDRzwj1HvsDnCd6yuw27k1dFguYx1iV2IBSzUEl
tVASTRSDCx6qq6t/UQDgVhLLMjd8r/XBk5bl7bkc++iVMOd7oC2fH5/FwvnyfTjlyByrQ9Zpa0Xr
gnf53sgS/eZVAJoD6dcguW14T1RbvHfTQEphuzElNxmPS4Bj8NEKJEqOiGi5vc9JBbV2ss6tR6bj
BB0MsJeP3SbojIs9G8Pazg19I7D9IxSBATclr3MDo12M9ndLzNphaTgSwgWBxqAH+qpvJ+1rCWcr
x9JE2IvgyOP0Xyy78Z7tdFnQrbrgsCvHODyQ9EZp05rPRwQcgUYcB7LW0XLeHjuEkZnzu1yUP5i9
UW8cNRP6fFv05rGjQMEoDkAlcqYnmF8501M+WEGmXC2jiAeTqbpYOvM9Mpt+o03ISsMsJuunK7ec
CLO9m5v3GPj8VZPdsmoc5xOsR2J6ap80N61ZjEtT+d+Bc+WvWViWdA59pjE56Sr8JT/Sus+QtY1K
x0MmRTyA4M6ZmzjTRApjxo5Z6yWrZTu9ZnYI2qCKvqSpzWrntdbZi5O3Og+tW2YhhpV3V73jQ/iI
JMg++4u5MO9f0mM/BC5i/bY6aUneH7UkxiVt+/GncIw/u2UPUYR4cHi8wW42gQ6pbCVKCHs9h/Vb
m8/g9V2cX+ultc9FgCdCHpbVITEm/wKNe427nfHQsdaFt1lkzBDLx8eWCchzWiyrVpjdxejH9mrf
czTs6xLoyO7B8ybM4Pujmuz75VORD8NXGpy9QzIXch3QV3Y9nBckU+R9e0Ow4xA5M8WGX0bUlrbt
K5yq6q1nlwmiO/RW5P+dytJyvqdT9ME1lv7NcitnO+tysKwajt7kXma3KW966lmMdkCoRTI+dE4l
GY+584D2pGzD+qz1/3ulfuYm2FIf5xArZ9rjxAyZTIdc1ToimeTxK6JwEclJEnu+wGNhgJghDe0M
luR0QB8DpsnAoBX77lXIcqWV5UpLm/PHypnA9k09rE5jnX8zsTJ3sbFvAuGdNOjeomaUvirUoMqN
0ot6RWXdr7QUXlCrm2JrorHcK45vwP1lwm7RNuC6LjTEMyu3SK+PG9EJ8VIh3Nu6Q8lEHq3941hu
fQ4DAhHIujg9DudzPxJsJ5+yNNboy4iSjLxIN98TxOPjwI30vWfCpDMVULuJLTmuMumX5tO+KYfg
bFe106yEV3zzeCRFPuRkjFH0qapssNJi//jSLrAi1t0IOXzsi5cEqNC1zvtrG5j2ySd4+oY8J2RF
nNd5nS7rfDT0ownO+EdVIWYeyBrczooOO5uqXOutsfv8OF57lQfwGugWQ/72uRynj2o2+vvTmzqd
/Xx6k9ug7ZIb6vvCRQAvz9k/nd7Sae7LeED6lQVOqa8Gv34WIQo+nDLWh9Tv8SrR4KVBDYZBRmOB
5aPuHpNzsTQwO68YlT+MZNMxYw8+AheodyKLuqN85xljgRGDA/KiZ41HTZuBYc+Q7XisCzhaoVSh
SUyYeVYAvCaQsLYZS/Dk9C7qXWZgc/ZiRWzIcsKhIQ84jSX8qAxAzyX0w+bkklL5+/vhyjbgz/fD
txyd/7dtz7AM3TV/uR+Lbw5Lm1tIBGlWnvSBNHuVbq9eeVGlbxxu6aNH6BGi63v+PSMbfOtNMMfp
CgY3a2pJ0SXFflXJtxjnEWvgD3ogmTUH3sdiUyMpQrPf8C+uq1rD+kOZTzIrPEtNci6BHv0d93V7
1rKiObpUsDB/KSpmzfD3ajs1FwLAQ0v70Wywyr2R1uVt1KwzCkkGKbXzXhh4IsZkdJ8j5OYrO0QH
qTyF6pKGXx7rmc+yjHMOEWCX/OizjXX8wTCm+hA6X41FT/U9IqUY6vW3KF3IERJavdO5jecCyBDT
UUnENVK9W7e0VlHocqEgQRb3f1/N7f33n5bza1OXu2v4jk1L2ZS5t57x76cXhYXAYbUMP2jSUUU+
aNAu+opApOFFXbQJiVoDK+Wg3vZJu9wL821cjups+MgNH0FjWkF37dMJPWELuUC6iNVl9Bt730dM
xW1Lqy/lpOvYoFx/C0fMuT4uAi8N6OJiM1HlPz/W0ApW+lFV+Xgd6KKldb8z2s7fIjcbzwyWslWK
zgsTBolcmT43n1O9vpYxAFlAO7dG4qCN8kaIYP7mLPd8LsZ7X8h/HySnPQ4W+0kzerQIld9cpnK0
z6ZT0fdqzIZ+4ZTfWw4fK2dpqkMtg4tjoe0iFBGXOW3bS1fScRU9gg6kab//UOxfexC+hRDC1Tmy
+o6jG6p199OSknj11Ds4xdYLEgqacH64zmTzM6Xpe1Wv1KWY+U8SAuFXZgflWHZv/imTSVayV24A
zUIR7EcHHBdSkCd/9MLrQqzdSmiRv+9SXCR0eW+VQOz1WJStpXtRrdkaqlne2u7VN6iEAvrYpIsA
bvJj0Ky0+rxg9jbp4KRvlHPiTEiwOBte+gwRov4EKQjcTeZX63FBXY7exn5mCEmCGRZt9W52jPzp
97fOMPz/Lj8GD7XuI+X0XUOdW366d7Vd+XoKb2sdT/N4VoFmhumO5xbPYp5Ub4MWON87G2Eb5dGG
3EiOfcmIyneQtE9HblJgkuO1VfvaKrfG58apwJ4kPhw1/LqwOz5bcwl5E/SHe0lKlFd98FJx1D3k
Ywzd12mTfdCaFQoIZAxgjibGtBFw92JoDxPuC0Z4wNRXoDri1eIEOoiGSFvpmUAmNvjWXV1Gmigc
hmAtdUm7Ud0iq8HYk2dUX5m1vDqTmzP+YE9ux+kVhx5NKAu8gquP47620Jc28rStTr86gepbthsw
jqmdsBJCpGz7Sb+kPp5+kkDxv9vB6+NwraXDK2fwkrU3JKGkcwmFHLICWbEsbIpxCtep/GsCzvNW
/TBb+1i+tadQ/GgUNg7x0diGyT+IQhqKdF0y+TaFc4B+yTlGmdPKOnujLBKtEXZHwQHw0dgpvWED
FItAF8Gk91Sl2Z3Rpn5UnWG15g6WgLYXEBpmuP1yJJirW7ulUd3px0t2JVq7pXhTOpM+KEkokOOC
RwVkOIN1HOwSeJBND60NCn1vBNHX2M0+9AQAYZCNintiffj9Y2n95xtNSJpv2bZwGeM5lvvLptjn
CK2Aa3VYXCxm+8KXSti/8Yr3u6rCYRanSXgmK5Q46yUNVn5BcoU1zWSa4euGCtR0q96b5o+cJvOt
5pce4XC8Rc+2izjtbUWHmtJyzWtkxzu1hymlWIOg1gv/99UMy6h8XZIsxteeXZZCRhdZLnaSdN6Z
Td3dowQydOW03UsW6iSLoS3/Q39VyP3k5+qArd1zuQ2MEG3fYnT57/2GBkFr4gUYthr0uxXueP9x
egcXse1dlg3NwJ9n67p2sh3Cyf2ElnfSSYj0FI07w62zp7gIgeXIV5yPOKuiJKVrx1v1M6MC0KwI
6LUGG0Tt8x7iMnp6zTm3/k45qvEVjFISlaC/JhNhmBOp59vQgKPK/AkYQyfgLap5/hijeOqQVG8G
Hx5ZA5tz9/gm5DjI1qNV+bu8xRYZa2GxHUchtrkG8I/ZPfC5MgSRizSQYERgyLI1+Yfn6t+B9Qxk
SSw0ZPvPBIxk+b+ODkI8vo7bg8daEhO6qOjFAXxFvnbCfE+YXHAfSjbWLq730hBOh9alkRpk7ZNv
g5jq/O5ZHXeTbtC/pn0QnjR5gtZx5V2MoGyvQW7at7TNb/SSTnGWWBdnHujtD75zkyh1OdTy/O4C
ScA71rgq/tDeVPXHz88LS7msr2lOeL5jOI78Yv20nIedHzJoJeCspcN7NlN3OASDYR6o97+1/fzK
WcS/qgZ7/mZTpK0ZOIvnxTWJNnD0O8nW9jqb9BOVBwJvfQmPJEFUhL+U7V5vcKz2XqKtOzeJIaS6
40sYjeNLDWIjDgYPLyrvktnLj4PebKFjvCVjYF0hA9hX9UqENeq5FBnaGHn1ZVyuHDu11cLHQTAK
s+kWIME2jdgnpxFigkPACewTSKHAn+ImP5MUcEyBHr0UYXVGL2TeWZi/CC8m68yyTIB52nIMjXIz
NJBJJ2Zuq7Ycj6p5MXW0TqrBOM9m4l5dULuc2bovtALaF7f7POjwcKal1W5wKb4ViSAcWJ/Cap3O
OeSqND6Ng5k+9ZX+9uiFWLAv5pokDN8HyT2Y9V0v6+zt94+saf66QwskBJ6JHVh3TF+3LVmS/vSR
olEsNLcsCLdI7W9qoOLASN04ZGzswkoXh9EQ2goNaHLnuPmkGO+zwSHmR6exK4rHGISvu3fgT3nM
fdVkJKUXss/lZqMylIjrKlA0vKoHhOlqR26cvyvcWjzzpehe6DHE+0f9Dn+UPDcp4sTFJbaJLyge
6TRafl/vMf+ci6yOyWFtq7WKB3MwdWzyySPDB98YerqELl3orMAe0aQtsAPNXj3vqHun+6wtL23g
+2t99p+HlvS9LG+Eh7uIrrxbEUQKORKItjxwd2kUX4vsinlwwbpsd5eF3fslQLmW4OkNIy/7FiHq
W6YKx5EazJUCO/GIAOPRj1LrzNTWFTaTv8Mk8t+Wya3Wj/VMC0dsHEPfnOZRRCdNi3ZVG4MEpCPW
OmRCuD7hscy1fnTVIErYB3Wkr+S53k06d9eKyjzYaJ+3SZw8GUhgn8O+uMO2sj40WXVzGbHYxwV7
+1GVH3NGNLSVLC/xFE8vFmSkf6L/6nw8POoO+Xup30KLNTCmtJkOoDpvg1d9d5hUk9wE8FgbLN3Z
JxOeap0YDHZGV7/qxdyvOsd4JQws23oesERP6YVBnqwmgVxqVm5ylOCqGOlJot4URn4i55VxmchQ
H2MpONcmUTozfjoSU8zoSZuH8mzEb0p7SS1lbUfVTooIC17/E52QSZKk4QIuktFFWY83ysTVRnIC
Sb+OXcec3ueRYJJpjFGa5kC5qUCx8nzVR5Mj/dB/BCKYgEmezXtFvb9LcaDuH5VpKsLXR1nJMzQw
tvHodst1xY0vQeottyYWBZJaez6oRjWhz2Qi+ZhbK/fpcUhokukYa+hQ5bgDB367ipOxuYTIWnBZ
uu4OVncAHHB0aWpby+nRJlcPUUj0975XXX29Hr8zzIcFogl0NS6SSytM0v0yM6dhmBarfFzXYfKm
aQ7kB6NudmaxwDJPCqSdfNseYgBDB7pG6cwmghGvm0URbdq5+QDku34kMhDX+IZHAKmpnOsL3qlA
BRrRCGEKoyuIRyFKRl3U8Tls5nL/+1XqP3UKG6tpQyQ1EPPz4Qk5dftpkUprTYjABtc60cp66JQo
CoBj6UcCcKsnekvFrkWs+zSKiioiad6PCa5quJtjtC5HnykXYW3W5FcbT6luCoThm3BE0hOHw0ml
C1eimYidsJOdz2O+lUKug87d+xi7+kEU2rJNcgQzbSYYFiEyvyzyYlRMKfkKDwy0aFdKe4J6rBeo
ZkB17Xe0oWl1Bc5prgf/IZb5MfrrDOs4Y6HDc2rRs8buVGTjOyON+M/0oXmu49H7Q8Xn/kfdQNo4
5YmBCRGtIy6pf9/JsGw9f1iwA6OLKg9V1WLKXIb3sKW0FxHCw0X0tbHMKd6r6XPSkHAM4pnlEDcp
xIZXEFrBs+YEK3fB1aoZzN47w78Gjb0ZDPCLedOhZZav1MVuAmM/9Em+9oqWKCB0YFd1qUC0PF7F
DsUSEd7Ga5jskyw6JplbXURX2kcmdbDkp7y+G6A1jg4pbwe2SRlxE3uHGVziGgOt/5gqdnoEQSzH
pE1/dteZCE9CO3pT423V7tRAyjLmDge68XzEHJjIwDuBNsdQvQR7w4+/pNXE0+s1TQ33UMrHh8kw
VxMVxFYgCF1zdgVrJfqerFbpzjVL8tu9lvafN2tPZT8/WzlDXhC+1R8+OfvXjZoZHzoIqi6O5lTs
v35yGn4UV5p0f7QhWFdx8/WA94Kl5dDwRXSFfVOXmFE5A2eENjQVhxUDYLJ9m/gUoblZZQBrn2hl
0qQ1BLnxxpAdoObw/LX4ncKmQFYibOiyXU7yEFGngJGxKQfTNXWS9qnryvwKnuIoZWzbKXD0936T
kMBtsGINbcnhCQAMdt1kOefL8uYuVn/D93erYBN/LVo8d0U3047A2GS1AhtXECZb5Y0Q4QcUyOGd
GjD5QxvU/rWxRpVDU1j3wI54PsXrL4+9bfZz1NhTsHFyo9v0Vlnu3JnJlypFtCL+8VatygibbvB4
oe3CgNGm0d1lU/0l8NyqffBeiL/ipYLCEGgdX6B9zKceL2LlV/hGB9kg7JolWC1ahlNevnUQTpNB
XWsbuo+q74g/dz2ULtbicP7cT9wtRrVI0qJTJXWH3pC9HyrotBaHwk3TAsI0m4wo8QAlGzCSHKxB
FWDR8SLmb3KcEixgLn+/7v6n9SUM08CcTO/G56Cou7/IbzobtrYODZaUGnwbTGeuNTqvqy9fxW3/
V2aElGPyR+oXOUiTlDba0eqfPUG9av3aOUIUXocjnbpNEQTHpu08QO/BzZBeAHURebdFM4O/UPfs
k1Pk2tVimrFvDZjzBichTVS7NggwPg0FWTui8OcT6ilx9AijxshgaG+cmsS2bokes2znWHiR/pzN
6M4ctCDPaVXYG7as/AWX+LIZXXyYY+SwdC/wbn5/79xfz9Y0P1ydx86V1bVn6780GVIxVVhrwRo8
agc3A0bFNJLEpsnRdy14utM/l6AjDqQMvlTGGMCxtN1Xg7F207CDbXKAeB9tv6swClt0s/n+wBzU
30+DNZx0TWvPo235q6AlyXdIGM/CrysO7Ih45xwPMKuL69yp5vk2BkYM0pLwQZzkV1ZcaF0eutJW
KoKlEagmP1MrdONoRiABAQ9MZNDkGhpAEsePZgVBUUsPNo/E05AOI49gC+KlyKpvMJ+XnTZBDdPj
3jw1mBDkm6T3fIiBlS1bydcQ9PxFGRbGADg4nyRMhxFRS5e7l8d6W3qGvdN1o1m7pvnNZIawm5ll
rkkWsDlztHl6+/3n9Ktygj4Q+6GtC7Q6psO2+O8N0cSFrOWOy2HNsHJYqwu9oIIqrob+s879b7//
0/4jaFN/HP1Q0/YhfdDl//cfxzpgYkinA/sooPqs/BbPFT6K1Ba7wLKXp3F+KmbNeXX9+HlJnXAT
JE22R7cCVmjj1QGKmzYOzsmQVBdMTH9BJE8OqlHitt7rMrbz450Z9kfhRfiFI2u6L7iK7xyNSPGt
3f5PfQH5LP+rLyAMAnB020ThzujC/mV5TQvHxnJVdevHoZBWEe1dYrUv7APDSq2qtd3Mq0iAoRI0
su52O+P5CUdw8DCH8sl+jmUSXbrsrRLEy1E1FIXtjoeyMThLebhvZ7YKAqI9RCrsKlehEWq+EMsb
ZU34tkhtb5jaKH7kq8Tk9BdBl90pGa0NCn3S2+MyxsF99FyLJGXd35st0FkoHnsxmCDlM8M/zCX4
+agP4l2bVNtwLgjS7kz9ycmxybn6Sxv1h8A0HOmlBv5ukmIUvMSpReIGGxxAayqHyRS7SMa1SZvK
DDqcPQ8BoEwQFKYhGegDvj55guOTvCwZrnIPmM2g9c0lCLSvhdRapfhvaO77RLSOeX8ew/x5srpy
lSYF6mzpBW3QCaAlAzHUahuAD58lhuJWjam3+f1T+982vuMaKDBN0FoCTLn+S9/HzxOG1TGSKTXK
Fe6I07nXyxvHhHgF/y5460b8ugEnsifobOO2hlN2CCdge02OJQY1UCCjY6w1X8aarIxaHPu2Nq6G
Xwxbzzr8/u/LZOaXB5L9nvkvDQ26rLZjO798zTx0JQVTLHeTxJQpD/l/relbd+owgjqivobQOjDO
kskrzE9OkYpDTloW4xAPZlIM/E7OOgevzzZYUpNNrRwIQQkDcGz5vLSpE0eUCpuHQMnEK/iYSCSs
n+8M20sZS9rGO6hC7p5ms3VY9PJJN0v/ntv5JcVvSobktNHGiLWmcT9PiAWORGlWT3MUwjEF8bYh
NCdfwXyh59+54hRaBMiqisUIWWe1Jbirr5Z8Z7e+fzeX4xQN6V1oVXtmbvLyzwTDqNzvSQFENXHt
Ed4tVj91qLQixnC+512ncnD2vZQBTjQHNuqfr+6IukTQj/MY+abX1/E6oVr/3DsfCwHV1XAwYas7
jL/eZZ7qhKex8c6jVX+sUco+O1XW7Ms8E7jK2+7dkn5Oywj6XaC/qEsu8MAHiJT3EJ3ordAA0fsm
fsr8+Zk+vnmevJ4W1Nzic6czQvxQRiu1LeyvUDqS3ZB0oAZKdkA716kHCoEKT5TvfA/DgGWTUot1
PzyrnxltFp+6iEVR/Wof8hWLC7JeoGDhJa0bsrnkjE+vEo0Wf8ZQIkaUvwYL8imkNn7YZfUUmNXD
8o2ord/1eYWw0mu2ZtrUT+rk7yzViYfrpnTAQx33T2ASbroP1NYtWgZdRXsc+4BlaKm1uxJCPJZO
lPrLUw10ajNaIr73g1Uc/AWIWGU2kNOW50Y+DtGYDk9qbYhzuqYVi9bWc7V0E0VWdPdjUsbVBYTo
qa4XUstmxP0iSbFxTnn7XJeIczlzP5bmKEj7jRB4WtTDtXjRl0bTrmOS+y+cAhMAEeWlkdG8bS/M
Xegjvql6qz9rwO/XtaOThVbSsYJDrA6NnesVHLrpXCFGd84Otx5Dzv9eqZ917sD4NjY+PH6xtU4T
SMyNbgasp8qbkXSopYhhA1ti2C+Z+KbkGpivs1M5JN+yiJMPkRrs03xrK+erF4ATAQwcPkGeRfE3
tslwEiFTtqUF2C18K6eSQP/ElHnYgW0rOf7HeBYCgnIa24nezdaHqhhWY/1WLgMBEXwh74kXvkuS
CFOfbBPpax2rxMoIxHcX++sR5cVXNZqlCvd2Ysj7Ew17wmaV9cfPoi9VFQI6kkOHvmjCLePAv/rF
LNcmKug+7otXEN9bZBjWc5yVd5XZ7Qb1sIP0uRAjPAy3pkjHWxDOJx/U1QnjAT+SPwe3LHbM2pJz
54zEli6FsZkx9eAeNe/dBLnBDbVmUwniTOnE5a9jDR1ObwS8eLJmjo/hcltFMz03bN7z0Ic7FKQk
MLRCvFZEJ2YBzdO+a/yNkuxEpt9vXHd4VhsZo6qczhz2moT4ulNqAGpRpZ16ReFtnkwi2Nac+Oio
dk43wLmQwe7LoplUtgi5F32ZtqyI7rxu8ix874Xac1V+s6QGWplM1MWszOXUk+G0yFhK9XdFAW3A
95NrQEM0QR1fdLclCiV9oj+Uf5cvSlTiuKxHnXlyg5esJg90O5VUC1PXd2c0VM/oj4PnAvLAHgqE
RcQmeM/GL7Tnrhpa1NObJtbNSxCPy9nL6noX4iMizIws01kWU73fmBfEocdkcfULEj8eVYdSzEsE
EQ6oXhaXVLDUa+uVrefLafRH5yj/akEOqCVtm+jpn0skEA47Gml16mdDCpEjLy/WZLUHh1SPLarn
+WMWOvkK9RTJrUaNu9aZjgPTEYBWU7BGrElm6afR0pf1kMXpaQ4FobJNbewBQgZ34X3FTEbDOV6X
9dK/PV45hGXMaf5qiyXYzjXodL/pWrJzl2Wt2sXq0rvLvqJCMrO2eIhAsM5QDSj9t5ruudI3LpbM
Yl5gOXchuEtUcu/8aGn2iwVwsxhkLNfiuRI8NoBUc9O7i+lqZUa5fYPkerKXmCRQmOxPKQsuAnT6
CrpTPSfjYL9AmH4Yjk2NTn9DiGWwcI6Rwl/1qpwDGdsmJaBYv9i1JZsjBzLpsz4hkgVw1LpivpV9
tGzqyWZGPaTvykRzdy7hsBs7NhAaB60M8eM4vQJn1q/E7Lvva6sPL8ihY06vzrAlGhTFRNPADGnR
P0ZgX3YF2C2gexxkGRq/6/DPpFddCzGoUz52S2NTuvHbeSHZIXHSDCe7HF+VjMUs6MY/7qPfaz1B
xLMB02ewt7AEDGbomKEQiUSHWa+e0bs2F1GLqxuEr7Z8fNUl55mdw3a4mPJHw4DZxLRCCHr+uI0S
ZmaPUb7oJ34bOZwioN4lPZgxLlVzvwa4+OTWdh+tOWSKHTilW9GXX2086Kgs9QrKtlIbpJlDSpES
4Deu62weotDc1n0yYHAtGlhLd1mFZQzvnOzio0HQsPGxknpnpeat+vrv6AvdaO1gK9lGH3Jw10oS
DOPKeDemaAGU1Uj1P62wPpEWXWzoWeMynRtSD1O/ObgEOzNqQydE8FZyNibySUOYVsP4VVusELIp
F1e3XlWVXEXAq1X/zyaLgxpVh5GQfo79OPwUdyOJSklOCjRjskPip8WzFTcfNaPrXoCKOvSwwpy9
LNb/UFL/p0LFy2R4HAFd2VZxrV9VRbTLIGcR7LWrxOge1Tb4KCUJwixJimNQ+dgbE1I6EzvAR5It
WB9m7eKT93Nmmh6cTQ6vZ3Z2PadMUj9pwWScw/SoY3J7p9tRuEHWu+ttnyoIpaty56Qa0SrEE5TJ
rpQ1T9RBpH/4/zy9To6zPR3ayRtxWY1jeisrvVhhu6/2ev9/CDuv5caxbct+ESLgzSu9E40o/4JI
KTPhvd34+h4bqttZnbfjnBcUCULMEgUCe6015xyxzJxEhzAwSXwdaqM+sZjuHr7XjZCotEyDNOWb
3acPuyLX+KDJ67PW2FOG/zIUmKWc/y46LR3Xs+yK8m/hefhb6plCRnMxRA7oZ6UUqMabum9R1Cy6
zvNo/difuFDQQUFv27cd88R6gMbpFVwm4kkgVOFbrlrmgLcmiliuil9WiQ/FiVyMSJa1tF2nX3sJ
EckL1jndbijt+yC4PqR23D7Z4FgTx1l4aAxSZ+iPTkRGm1w/o1A0N3ZMEMTCb30Ssx21PxG4oDKG
iawDiThcCeLR3drqZDKiHEv9kokMaGY8APWynP/SidKsv8tzPilMDFjFLc20kHn8Vb7ZllbYjBfm
axfXx1jhn826H0HqRmtNsc3LvFGd1LogS3zThtrZRep72GtFuNISEkdVP7q7aUEB3Uj5rJu1t9jr
ooVOSIORh/l77BJcTr0e7hvbWRdN2d1Crb07SRV9JjmJPF1q7r6XVL5pb7457nmbP+bmQPZFP+1m
OxIWcS7qSnGjg1cufcNpbnoKFJa4LhOy16Q9VLEWnnVlug12Qyh15eJ7k+1PMxm5BQr1scjQCbLa
Osz2S1MvrVWfsXSaN01omQcl1D98qxL7rCEbRqnUlkFAa2yNHButtD17k4GJWgwk3Sne16DWw1kf
6vJal3G1COyf32unaKSla/TdY+2YO7K7yOodycEtMERUcQO4IN2Pbu2doL9rqwloc4ODG7/sbNic
ZfxBoh5pTFe02JHEijbiJJAF/0Bb1J+Qnv7pjSYZH/QcvlI4rXMau6B4+D43o2Z4bdukXCF16jY4
VpNnF4+Z66Ot9ZXIe8Bgnh0JAkuOrkdTwnMsYGAoy/fftwWZoP/9EQZ0F6JWsU807Ij3AHWyGBXs
621mVPeqV5OdXUO/KEM32eVGrq+YBQkCDhWZ7gyScejQ3mcws7WFh4Yei30RUeBuifop/6W2Bwix
TEpNP/O7WktcpATCytaIClmy6OJHlD1Y5RmiIgsjW08JcLrnAy1mdN9vIQWIW9PbcZHvI8hlRj8/
RWn48z83EeYewV/XF3hEdDsIbDD57vzV/BaVEL3ouYc6asdI3emAVDg50jXat7NFj7ZTvgYh1oP+
YckaOqSmjDjIV0XpSrNVadunRgw2WfX44iYnQOUfdMo5B/AHENqILy7Qw2WhESBolcUV5VK5ZGTH
DQfg7W6U66cBwN9ZpUzVu5JEwSzaG1m+tGp8IW3vp9spmp69BHP/vMZv6gyyXGlDAhot4gVl5rHR
VuMOonSu8sbz6d0rxbBSXOjkgWM2V6+cHua78+DA1bFEd+w9vaZUyF5mLeqAzjroVeMZlyIp1Irm
npJRcV+1Q9RjbdKZo5HuI+CRpvYSsXL5TiAOrDGFqFHRT9dWB8L1n/82/1uIZHEV01RShWyNXs/f
1367zLw2ZAqzdNU2upeZXy/1Jswv3RQrx9jRPvFaKBvdn4gLJZNJmYrpaEYi2o2981YbbXl0BMFn
etkiVjRGfVc1uXcmeGlBIcVHIid/rhDHWcZiBUTWtO7FrtzsUlYG3QwyJo+FH0bEuhp4v4lzfYBd
Qy77EDHMr5JrKIYW0auFE46w1KHwlY/CCL/MOgh2zEtwuLijz80m/R04fnFIHXyrBonLyTjoT7rk
3yku1ru2KG+2n9zTMevWaCRDhBz28KBjI8yL3vwxDPlHPoj2QiIfp1eWcYsLIpuGI4KdY18W9tKl
ocktOTcWJhXtsVC9T8GUG5FJoqzR7RLtU/kBMUpFeJ4f6fh41ozHu++oIL3yr8Ls68PUS/BLz1kj
C3Qjq+7/+Y9qydvQv79wnqWhQKIDyKjOxkP7123KaKgEASPxuekTeNS54ybMNIKZZa7Jh1BXul2Z
r2IioJ+mANzqsOmPltJa96QQqHa06DoYoXWnfwqeHBsDTsbcW8Ypk83a6pSXsMeH0wJ+JmsY2xUN
wHfXFRiP5YsNeCViqOGHALFUwglVtULSBLAM7vJKUmCEWKah+pZmv2bjTNfSdSEDUl1rEKwWnmf7
SxI+YgD3HYtfMxRb1GzlcSiMbhE7lC2mNzpvVqYdUStzqOFcqE8ixvHnwsCjL+LW+Mj7asudpftV
ONNTOTX/TUsh9RL/S6fIotMmbcJCDgbT9O/1gJ4Je0hwNCy/R1O9qxKxMQac7kSCak0HTFifotfQ
jncZNvezXoUEk0hFdp96z7GxdC2+dRl83Q0RHWhDKzw/4WAru1nkEnvpuPw2GiNdfieqdjfLubPW
+yytPL6ZJlP6ZmpKovzafusXMFwaK/5FEHS7SzDwbIau+MoRglygfX4ZBbd83Mj0jcP4ZtU94AQ1
ZHVnkmXcJQcsq09ADBjjmUF0J2feksqYqQ9vetEpyzHUy9cp0cgBs9t8b9XSG63E9PYGJSNbtQmc
Y2GlRwRX3tWsMLaw2iNvpP+R4Ap4pts4XBE2PRFYf9NIEXsuTdCRcZi3h9QHf5agTxyizPqOI7Bc
lur0/fO1offP3zKfkbu+W6OlKwvWXWP7SNVuXlASIUgjTsEukvLEl9h9hIryih6wvCO9vAZVh7o1
Aik5v0sxsFpzKyASSCrWXMPyp8wi+r0qucj5dPmWXeFnR+aK4kMxJ7H0SHrd2D7hiFoVwg/X9YR5
QucuhEhJk+/Qw6sjDlcza9FMtal1Hx0lXKsElC7yPtOw6uvllburti6VsNq6CeQyA3jYqgPn8cRV
3VpEpKt++LZ7n3S7+W0UlwkLhqidTzLF22XKulLGYVS73NWbXVGgwPByh9JQ6O7VC0GzjWl+nb1Z
uclCuqyly1gnWKgowxIfKO3eXZWwGo1bGI5KZpC/4KiX0VXNhUZYQSWlT2WUjSdrwuI2ml/VxIm/
CE3KzIoShBlcfypQ2eymtsOD2eDjQxKEteSsYRVkAac2h++eunzKh3xMlZSRutRnzUcQb7lyWiU6
eAS/3fOoeZrb3w4q5VXZ5KjwGqdaxpojFuYotB3+Bn8xZwfVsUsGY+r+8mStNpdn8waFyA/6YcdB
x4MwKyOTlC9Q4fQPCoHbYCZbfmtHxisVDU0X+b9ilzCEclwcq5TUtvOfTaKET1Ryzcp36el+r74Q
wbknTw3+uYb6Ndadb8V9Hrto8s1BrM20sanl6IXlSc0n3xJs7gjvGCdD+QrkRV+T9OdewglfTojT
dQ7dI35zIfx+8DcBcbffl2OlNJZR7hgXs2BZMRtarLYmzNQs44cAo+knOVbcV2c5TazXLxMz4dsc
geC5hAkXfu6fknQiSz6zGF0U9mUWZY6ZcfVaENOuQmRG5YX3UGHFbXSFTjZ8dPexjbxq40Arwf4n
SdVW6+Ay1xFTbUeLzCnETqtiYEFdWG0iWKlXmIvxLiJ2HiERUcyNaJJLMEb0KSfzrrjO8MI44zKH
aFSZQXSTmIzF3NzC5GefLQcrRjtVtAnigMi4rixeMrVcJWlSvcdVR7BnpTQ09GmzhmFU/iNnTRMR
brGrxqd4nCgXfeMcTe5PJYmNu9+vDbo1pFOrgrRdq/uyDOUn6xfnDellsMSRoBz1scywt8QwhkDX
LUlCSR6TEroy6PmneZL4px8A3xync9EBee477D/vCPrqf+S6mOboBOBcsaUdpp2Q5M6PksnYWw5r
BGTQYuPonBZZH4++pBG2Ry8Y+rNeWCGuOIIhMBp91EasIbHA4NoFFRlQ7aC8kHW9HhrHO5C4rS5S
rSIUVSafVn51j52A9UmMWmtPvXEUspcr0rhcAnNstzYU9mPrZu9FnHSHqkug7Rlt9zzo7ZdRewyt
Iz/4xybM8Ip27APWoOEk3I77bghkuoxR4ZXNJg/y4QkGo7FEW6sQ1qgOK7NOgp9YF6od2M4J5X/K
nEcOXbsY3l1jQgFRidvYOLVW3zgFCAdV1XExiwITvjrmoBF3XGcfg0m0uDp18QOmmu4ytsywSycj
lbtxntQy+j0K1994Y1eu5x5UbsfDBnIF3WQZf+n3Phg1LIbApvDfYDpzF028aQOgFt/WXUtRv3oc
Gcckr7i4lhbBN6PubkEyn2OcOTtlQL5Eyme9jmrCLdzY+GUmsBjsnAtXUJD7PcdS2GMV7L5jkIO+
5NatPNuui2ZPZjqmoK8PCgpm3bDiW4a4oiQ47WjO3maKnq9gHMr3eSYFkIZVpO+gMfXa4KxCw1p5
vru3G93+6Y796xgTzClFW1Pex7eIWDhWaDQSOxpTByUdgkMwZK/frgtapnSZkM7N+TNpcTBp0+km
ALgoyb4mTFiq77ULlBN3TdZ1hlLAy/YveTMNDyyS2nOte489Zpn5n48QIyqVDvK4zegnG4Z7ni8+
iSECHNbmcr7EDKH2O8dC2dGE72ghyz87MVXa0snGF1/tzKfY+20pE7wS6TVRIrKsWjQUSxdI1AnJ
HxmQGSZ1eWnNw3Xsm5dhYBaAsHhTTfiBXQOQQPGU21DjXUL5swmWegFJcBijLyxuqDb06awlXb7z
sb3AX+j3mh4utLh21gTBy8RvGXcFtCbAnIbEcjVaze9OpoRPxIUPxIYnMj+8kEnincwUtwgXp8xa
VISNozgeFkqrEmQuk8hzIsnRuE+QpkLSZEaQ0jK3vJEJ5kJmmScDa2Eh882BNgHulJnnQ0X6OZwF
ZxX0BVknRKNH1gPd7W0JKpdyBW9v2ITFyh2CYFtpJKtrRKzHhLK1MnPdInzdJ4TdIIx96kllp7Pu
LZSfgCmiBe60cDOSo4rH50eaFZd8yH4pHa7y+kdgB9c8IlOtG3cek1mlNC/q9FgRDm8j/lIJiy8J
jY+D5Ko5wdFztszz9h3xT54/HDui5k0XHsUwtZ9TEhBdNLHQ0tv0KcunpZ9D3xYDhXheyYiSDPMk
bR2ub4eUeHtRPdpkEnj2ltHTSQkQJ/roqlSLdl+pL/IOEXgxOtwOhvOoIW53asbydUqQu/3Tp5u2
bOesfTnLcSdMyDo4NKVv6OqlgF8dBA85BnSzAR3u18HKGf1w6ZoGhaVJYyVDJRBmy6wzg7VOPMGW
3JKfY6Pve49+QjVZQNDT6aYh8ixtKJOjeFdACRA0s40lWwD0MAYjxKCSOmCBHwiJfFJG9WXsiwuk
xhPj1L3Xe6AfSiQaRXVChHCKABoYgA0CVTvAdHsXRoXkmd8feumyJvl7UbNwozT0fqFdX3KtQk3b
cW+KDcKAalgDizb9MFVF/jXJYi0bEPQjn5g/6WRPLOuQpnFVmbt+yF9Hfk0BssEB3TAxSvYyBV39
gMy5BO9QaXAeTIAPE9kUS2K2g6UABkEmH0MfyYdonRIxgbjhXnmNAUhUkiRhgZSoJVtCSMqEh0x2
EQKeCKv+hiFzbUogBWCKBhcwEJfVALAitSFXwF8KEGRQS7iY8ErwFmVmJqfyapjlncDkaNFxOyF9
+cmUXIw9hbvA1n+OyTx7yCQ9w5AcDb4pxyCErNFKxsYgoG0QefjDlXAZEw5HKIkcKF2DJalmXG7B
dfRgO7y24+wbtFuf6z+JtnpNu4NnPepRpCx0i2V0yTgZHyeQK8UAs5ErjKfIlGikdqV8GPoMVD12
0rWmorXQ1TJZaxFG6CZoTyGoqm2hqB/9rPrzGHEQF8LVLAaAd8Z6ylepfCE57QYi+0vXLH3Za025
iMUxUZBVcFFAIR8W46JizTJ2/XNJ/D2hYPZnDCylBJrCIKNaxBiSaZ0P2UicJaEAkrJC0yFj/l9e
HBMCC74KJINAWRq/fQw8/Z24pGQxAVvwJb8F0MI9Auji+N25SRlYupL1ogJ9ySX9ZQAD4zvwYCiS
IcNIRgzAHZy4/fCMPUOlbRr9igDKaLW90ADMBMG4b4kRIIIB9oz8Je1YMOSzUHwEiU1agWavHdyE
pTgNoxrCsaj0tdrEpxCdvjwXQG0B1DxnYp0bybasSQTSQeI4oHF6EDmai1ZIo8m2Tov4mqQi3HXw
w4wkYsA13jV+3bWQzJ0CLIMnKTyKCo9nAsxjWMquBtRjAewh+gd+F/2pEJKPh5gT2hYBGkB+gpn2
Y3q/W1JClwGZNURS4Svz4vLOf6cthFPAO8nwNCGQSAEJqZIoNIWwhfBknjILFFlPLD3iuFXKikWC
ZEhYxE826RBliJsg7as4uIXGKMLwY5pY3rgJ0ruK0TjU6/DQcqxqpYILugP6IBOnHqM4nQi674ao
zqhC1qXRM+Y00CxWYQlsrVgXWT4Q8SlgNVpfugkiyIrIFiOOUzloX1WNLa614AL7mgXIjDIerAbR
IGaFFMyorSdF9ViOU0DtCj9d5cpBJQVtS8wk/e+qpyIYMk7gyHiYjOjVFvGwZQWa73o7gj1YaSNo
szQ81E+JlT7llZ4/24p4ikOuLJVkUo0siAxJqeLGv7fAVjWSX5UCskJDAZQN0cQykpSrHgmfiaSe
UyW314Nlr4TwaHRpMQPBtp+WCPI72u70tylVlnFMDJ8bUiw4to5kLyUvyNWBEyOrRfaa+9xzjIpo
PqBbtBjJJuWXyWj5rVqG0QvbI4u3kAzFOISWXf3Gw5+hJUgx33RIO/lTyXamsyj83jwI/ioLYIg7
wiUdRpvaEujdKKt2bCXEXC+aHtIYS01nOQEfC+iHLcm1LUhrU7cEYqdHglhWnmSWZZJe5hOC4kqe
GZM8JqTqZwjoDCVCsaRV9Nuygq/JU5bC7BCKqCdwbbjLCKVrw2cBOs0FoZY1+hPdOC5+wNVIQCKq
R88ebcldswGwMfQ29lRnYhkPks7GZNLVY+V5kOS2AoSbLllujY7+wAbvhinc+ogk8Q1KVLzRgcA1
kgbHQJ5eCJ1dT5LibJBxmWTH+UDkmK0DsIMqNyHzIAkOtR7soGUcnpjxfYaA6FKAdJ0k0/WSUZcD
q/OA1lE2FqdKcuwU78nDGHZmVQHGN0Mtga6cxEPod7nk4BkA8QhzexskIa/v+/hQayb4rz4EUcFv
c9blJgnLYTWpfCu4OnoPXumGh74KT/OzSdiosKNh34Wxs1M5bQPKb0K1WI3YOV5ZaMekDvGZeg4X
IOqddcvJvVciOIB4DYTkArpO85D7Nh43LvVoE9UV8cZYDkrts4/catVh1tIGrF9th724C+2P1ko/
W2/AU1qS8xo6G+b6elV8TXESkAY0wBXxpHJPkXE8OpSmRN2JAEBAlkcrhlE7MBKoTCxqIU2yESu1
gcETNk9WWQoQx3W0zXNF3xjy6TSVaxRsy1CyGSn9tAfQetRlRmw/d62oHmoXeu38am01wYMVdEDW
bVCNCfGLVHvAHQMXzKPtAnwEFnwI/L56Ucgi3fUSCxkQ3/dWQ4psR5CRtYRHxhIj6U0AJUfWPYta
vpBDm8wldtKUAMpIoijn/VN3pR84fjQzrhKF6KIKx18uQ/3j4MO4hGNlLq0U41ZKBMbRIGWRG6Lv
jatYIjFNsjpGgiaeyXprrnYFN3PGa0qUZiKhmiAe+ldTgjY77i77Qr6aNdW9HhTn2laAORsInfMP
TUhcTrrDPWv+IQQpHdYk1vbCrkNUTkN466esPseqsuqJdLgx0A5v8/4p/qHoEy3Q/7uHZKeL28Ln
8nQfwmjpalwGygxNG7ED0D6gls4bu01/90Y44qFo/tml69XFmcLp9H2A3B9hkHOn1Dn/2aUUizFq
i6MiAaml3r2jFDIAUnEZ0iVG1VaB3LUSrSokZBX8DIY2sBw6WokVSXzRQy+hrCIGz1pIkmsOsTU1
s+5FbYG4oqc0t7kEu2r0xecDFAl9bcEJ6QYY2KxSVdTVdMV7CYkNJS5WkeDYAoIs7kggB0WmUgWg
I+uGyXoAeqK+oq1OWQW+4l7oscebCJEliRYqaweocPTIflMBe5WAbHEtopScgNtSxYDdlcBbS6Jv
XQnB9SQON1DTbScBuZzhWJsNcQw9T/3gamjQ76vtA34q7Un3SHeQ+/WCDsMUj+kxH7TsyWuVC2/d
UKQzDoKXmC1hU0zvU1w/NTPNN/U2MQaqAGGj4EsO8jcQwH/N0m2fVAkEbnXQwKkLJDhLwAV7rPKh
qWJ+UOjbxFwjaWOAF84kaBjrtnd2JXw4njHEBUBisqnqfULD9WTm2JHibKp+NrHNoNZQfuutA+JW
F6dWxd/gD3Ra2tSv6d2gZ0i11rtbtd2ttEoHS2CaQFs8rKNRrdCWVLuSVAF32A+F5ZzScBw3heZG
N0sZ9UVng2EeJZA5MDoIUyaQZqCb7rqQ4OZCIpw7rbpbevNRd92udGA+TypZRmkl4NU38jNtcxTa
tZNt5lejzN2YxBLTnki0W+j13QpkjXfnFj8uAzcqXyy1BWmCam7XCLzDvusiqujomndVuQFf7b9S
3VVO+1k3lSMvocYxYi15NRJAOPMLZNmRRqpZz9Rr1ioPpquOg2Pba7373Cf1lde1z0QZ+oVSRfWt
pkl9oKEzrvPaaj9yjYQXeQTNMGeZWJrxMCCnQHQ1TZvkxQ/a7CaE3aApSg+JSaMrlOb0nOjeRA+C
WxEh/sXUJB6ySWzJYVWuTdL62O2LF3O0jUu7EXFWh9SUMAUns37Sh8wT584K0k1JGOdicl1lm1lc
qqRZjVg8haUCfJj5qT8Ty4cZXi7AmOfwzOcXcsPaC4k69yT0XJEbs7WU47xpOenIuHNdubYEma4I
4OnYZZ8H4Nyn3IHCPm9IJVdOSiS56zg9k4OBUm0+RPy/x837OijuWMSylxpjPMo2CO+O/6Mh0J+I
sGbt6QIKvBdh58wLZkOeWu2Zmes/WyN/7HO1+nSn4qfiWvVZwOFeJT7MYrNUWEnQ5uCs7U/DloKv
Pc2Po5lRPz8sY0mujyXEvpI4+3mnIRH3GHR3vYTeB4Nqkz5SEkQyP6yZ+J1C88OqSucQdjhQCqe6
OulQXd0WkX6u178ruWvyLCTpZWI8ClcPj/MR87EJAUBbkALhkhw8Bex7S1mKfvmMVt0lF7bWV4Wm
EEegmfCfuKOex6LJV6VWhx/YenY6i5VfRkF4qhMML7RVmH0w3wUxRU6K2eu4PRDevinedJkPRTBz
zsu0fZs6znM7suoHPN3OyjAY2PcW3cIMmMRbzlsn3JC+RnyJiwYk1CP1BpLwlojcZoyDpzJgSjYf
guLtlDqR8UrerbtmLkgoUdarF1HWEFZ4I8cM/BeCR45q45jPPU6bfUKK5qaNnfxHeXIto/2RWmG0
8fHq7ZuBbm4f5g+23D/mubE0JpdcBcWor1ZD/y5W5Lxi5FNBxC2WjtmO66Qeq7VoCj5gueloBCdk
F12MUjUeo8oZd8EPX8Ws4QtOmrxRiid608VTayx1xbPu85OxwXOH+/PDLbVqLwiuO05JHB2bvmC6
Oz+cN7hboyP5+QuwMMxmAi0lDY1N6/r/PJqfYrTYmrmXHNLS1gdpE+O+ZjDHiDHjLgYz758pIrxl
EVToDvIkX6ZeYbDGUMgBZQn9ztemWATCNS6KrHUQY92YKowL2na4SGmeHFStoIQd2vTqVGsKVb4g
LeNU0ofSZh80jXadN0PsWxS4IwEmXqL78B8jgK0VfbO+zY+m5f2YMgv2ntwwOaXjIzcA0EBxzDvR
6Y8bqw3ufw6ZH83HzT8Bt+F/Dp6f//Xy/HTeoONM1qWOVLQnjuVK+YzDpo02ReMXV38YY1h1CSyS
KpiCLYr94jq/Unl4oDSrO83P5v3zz3caikRbj8Ld/DTG6HG1O5pWaVQ/z7v+/EAaI/mr2jjZz/sU
Y7yjDe1X3AX5wNX6OhU0nrPQWKuZNexhghBBGfTPWUTzvx/7n13iVG9mZzLkJ4rG8LznskUxXLLy
Uci6PAeVaqw6/JN4d42fdd+QLO2KHw1GDzJqrQpLmvk5gCriyu7rxzRJ/fs4NMamGGTQRTf699Ts
uaU31qKjlPHaqL5XlV7dqT462mUjIw/5NJr8R4+sd3JWJRLEz/u7jcAh9BmCjlGqrRJT2ep1p5yw
/v4cAv2o+0X85TEEXeSWQlE74elvUCPukKbUO9JR4keCtBmmUD8/4wN9j0hYdIA8vpkOFOLW97tt
VEzZOyniYC+S9EdrtepajUWAG06lbsv08NkvhrPKVPqHo0NpInOeYq+urauSTxX/m9MPsom0e9Lo
j20tWK+2RGu0yYcWV/ZH5GsFynySW8uCBElFKP2TNYbZRjUqsa5iDDFTBYCsBhQjKSgqaC1unnN2
qJpOP8GFlcf5WaLiCbJou+OBaB7nXTj5J6wn1aXq6RjQLStug7DzGw4QbeMiT12GBnCb3Mv2RPGH
m8hAcNcWoRwGyof02dA3mpV7xDb+sxN58NU55VvNjPsppWbaCYBBWxgs6bOXTc/zAa6Mao6GorgL
vifwoo1gK0qsL27mPYyjHnzFtd0saBu5t0BXgkNfC5J0QrABnUEHSf4jdgIJD4Q8UcJg81LLvopG
NyjRkT8og1/cyLuFYZ7GybNTEWYVl91x3oS6ITZam77n4yg5n7KYqenxQclIFWJtEdisnUrag3XC
pptIPHNfS+5e2iD2JPtPywVSdv2JmMJBfj9zvv4CWkEoL/sJt6VmrJRnEQ6cDXEQ/exQzwh9QvDk
Ii0IiWwh4Sh7Hgq4PB4tssTwNPpR1I2G96VPGbepBgRBY9pHaB8+S4aMHLGpfQ/tkIB+AvI2kWc0
74mmHCbS/Z5at0wfCnvi3JX7qUjvHmoEMWnlJSOE6XszImlaRKnwNkpcIo9vlY7031Zc5g2mRwTT
BPeuucfuG7LfHmNr8B6rggydPsd/lH70leXdBsfQD2rm/E70FjO43CAyGjaIouPVn30o3g9JFD6l
fsIEqLAZ89tjt/fJd8EZQ4Gno1RwktzZeEz6FX3MrmHrcUaVyhONiW2tmqRbG2a1pCoVO6vu3moZ
vxmmmH3QwbIOMLLkoW+p+vvwi1tGQztVNOf5kSYfkVwYLCx31FbBqDxCSx/PXhtDgGVkcZ6fRoQG
0a6AKWCGlNpKNlwsZgKXJsOpZ5O3DlC+T/l78HTeN9bKb7JHyQ2jpWXlhP+5tJ9vzthYDyjEDo1V
EfVp1Paeyaq55DR0N4Xidg8F5g1oP7V3bBy93AcTvioRJtrBAwy0V5whPqldxwyLXGla1aFJhh51
qqLHBiu9Kb6VeWGtBrP98pIgO9di/JXGcfRMc4waKG/Rpk3Vp1YTdo5xvKw77Vz61p2Vtsu7F5NP
r98yl0YVYLALS5mi5TEUIjXUXKVjR6JhCm0vs/OHrhz+vamr6aMnvq7SNAzUilk5ZDO7gHpFQDJj
amAC/X4oJt894c4qO5UXyqi8Z6NiHfmfPzaZwl+rt8ZHNRmyI8EEv9ES5hnSb9LVur6etnloFrTx
sFW1NPhaSBNrnSYQbhY2CiLQA5HnkIoZtq/mF+Z9QBdbPmX58nxgG6gluQ7yuW+ksFpoPdwQ4Yy7
Msj1Bx3rAnNIY+S8H/WHeZ8NHuyfR3LfkDbeoslMYz0JxeT6Inf+OaagllNrTT38eYPvd5GHEcI9
HrSMYcyfH51fnTeJIFnC61Fx/vWzf96Awe2w8MeoI8ef/6v/33E6ERa1j/Pg+6fkYSrWAEGQhj2h
ZhTfvwuarIFQNUo8q2q8jdlUJoxRefWIwotF/NwBHqIzZWdlMI6Oj9gqoPTdaYZvr/OxGzBmmu2+
1mnmM8ZCNzvZyWEMGnIgmqLYRkhjp0kGGBZca3zF6R6cpH6hqHLCgv7m1OrPZXUjLfmz85TX3oyQ
MsQpYtqxjP1N3WG9wyFwNklVPUw+sEm8EOQc61YGTtMZBEW0JdaZ/6sXqn5RFT+8zRsTAEpbddXJ
hjPqIBQRekCkr1HlJ4x1L7Wrdo+e0w5EnLUPWjx8WWP8oZAOsistW7tKZ2lpEpqmZYZ9dDpz2I4g
mTZGfOJaF711Xeke9MyMV65IqrXpTZGM4lxliKEGY7QOTVPAXXQxuml6k16kBaAuQ4vapHf49/pb
XVfVkhRrnVV4Z5+zvHvyMeZ2nWa+pFPP36lutVcnfo4t96zye3sFIT+lkUx7Cnus9IKADo0WqamK
VTsFBc5cIi1H5FOENjULh/Bb3dQ7miIg2w3RPxJeOEJUpE+S6K7y5GCeB+JiNiuvKoNnYvbMA7oa
m1qZV8u6iM95lb9F8lmdEEycesF6fq2LXOR5oyX7CGORLhpj+qUbBly0+ak+bxOuvId586/nJHdw
sZev9GRTH/48tZ0YdOf8im+O2crAVLLsER0/kp8fPpYEdzlF1FxxmISPKSShE+Xt92vzUYRnTy5e
TR+92/cm8HVAAx3WpT/75keECw2nvB7+td/rhHN25o3iEwNY6DUjiP95p2gMMlZmFtZDzHBMYYPq
FvQoT6Ih17C6qaQovxpwMdbzmddXVXTDEnfBQ3BBo+T/CJvXyTB71iG0zyfDsVbWyHAbE3WxpgfC
CNMQ6IiN8jGiK7oXY/zLcDB0YAC7+YRq3uIxwLhkpxufRdYiaIS4MdoT9C27cEt8YbLIBrFt3DI/
KQnfScfzpaG5d8l9jtyHsgw3Zldnx6rIL1PkFycnqoFVxWODII80KKcoWuDocqcq1H9ettOYbHEl
DK190/rr+dU/m/ltYOzEuE2eVJS58DHEu8sdbwsuK9q6ZTi9IzigHnXoZdiZeoRH5KLzYH8cM/RV
/AxZswldeTAL8xSbaLQC7TkTyOwx9nAPQ5rc6ikEnIrprz6IfqGW6YDxl8GEl1fTwWHItyy6a4fn
Yi00OtlFoInXkWYcSRWDwRAqFwC5tjK44EV3CgfvphPilOMovAj2ltSxcZ3JpyBsCwLI+wGnv/+p
JXqz8XyleVFGmo+tu6HIGx+az9FQxzc8VsHRGhJi3h3Nfmttg4xqtCcnD1/QswmULEegsqNjUm4R
53o734vHRUEgQ8gsy212Q+H8H7bOa7ltJdq2X4Qq5PBKggFMIhVtv6AkbRupkRoZX38H4H1rnzp1
XmCRkhUYulevNeeYKEyyHvxLOhlUWBoDiOWS19GORFz881L59y530AjXKC6elVcqmTBhfKvn4aVF
9RF0wN+QfnlewezfSBFMc7ZGoMHX/HcRdSZ32RL/Vlm1dnJCFeuHt17VMddY35e71wPnerE0Skys
7AzSDbANFs7Vg5F1+kek16BBE0BVpp7KDyZc690ggKgZyPBIFjRtYiv2HlsReqrlJhLN7Gnl01pM
SxlDNPf/dX+Rm6TV/c8vz1Cc0C6VpyIV8xld7nxeP/KmGF9yJ9A6Tfk5xNn19/4hNcYzOJwqUb5o
R8KVNqLfZjF/xREvrjrP3u0ew05cucYuTdOQjSM96m6XfjRi+JE2ZEG61dxeWQfba9TwwK8fqXY5
0lceaSn0kNLzsQVcEkUM5gzl1OoJhruOKBv8eZDVBhZ+k/qIHt/Uk8rgMomNPO6LyxjdMs9cGqvi
rOUwKf5+OKf2LeGkzHJxnCg9aG2WwISA3kP3YiXvq/4MRLTzWeqDRoF54Nq2eNLBXVLFuw+cu59h
QqqY8BpIsHBOwDgx3actfsrtfE9BpwUwJMZLr1bjZf1ovYzLzb/3lUO+9UJAwbD4aAqVbepdONv/
ewGJ6l2Egf4Mi9C+7mvSsGDjLnwyO3QAJtfuHWpxGJT1+Cddbq33F3k9BxqOjTBla50IRoFJelUd
8qm7Dr5zWZfhkcqXZKScyYCayeFEfMmGfWJjQE28F1X3J641iwxUHmRDzh4u3um1nnL3DGvwJ6Wg
qRkGZ/1PLDdZkFr6jyEZxcWyWoWe78TLyeuDHHV9rSpqIInezkr9TaOFfio12z1VZviBuw1+oWto
u6RxmT0PdokxrGMA77XY0WJloyFl3yyxw4XJsFLKAp1HgkFLITAkiAF8aNFLLNUxyBU6fak+HR19
U4JA8dNYS7ZWp38NffoypK44RAA+odEGRlNWW7Min76MQYvqt9xlb8tvpCMukh5eir0qkeQ4rraf
bfBuWuLcZwNIhaYsVsLxpuQQ/2Xo6dvJ1jUke18ldSCemEe7mJvBUJUprKgBKPaW/cHXMwqEwoWa
Kxt/LF+HipyR2W7AEVrR70yWbQByodlYTdds2ohUSH0kjwrbNNnnxSeOdn9ChT/xfkojJ9/Esf2q
RqNDJPNw6CAv+UIfMvQ2XhAP7NpKIeJtREE8ZfSeB4Yo7ui+C6tstmqe38lxIaMjaeytkaSJ31Ad
kWtZTDsceJc5hRjhuSlbYuidsYTR4tNIR6RH8VSX6ux7SXFtUsPa6OW7qMphr5Obkxc0X9Mc57Jd
aT/w5jF6l+nPLrGjLcFDzyU6ZZ8Lf6MF+WLsgYpPkb0D12K9F/j31KUHjor7mkdV9xijDuSaucuM
WqNudXsyOH64TVt8VEwdqdTyjNE+N8kDeG7Rxl/jf+Aj6gHaJHK8zABjw8vowYYYhl1Se91H2rSU
YJm+JbEe15CjjsyL1avlFVFQwUgwiFezZxoGY6FTKsuoPUaxAy65oXSFAtbBsd15c4MvGCwIgwUU
roLWzFTA2PYcHE85yQ4SAPxWDCaxKAVSV0dzn0XSXdSU7n8vc7+tOda7wFC7tnkzorLe1tmY+GDE
SVGMLbSsjCLIqiMLqapwQjTiVMfmP05ERBklOXmWNUGtaJUPTUwqTfebFngwEuEbjeq1KMM/0C4I
pGD8D39i3DUaXZ2QPQkMXLZLsKYh58u0LWJp0FAI3zGp1jgDBnoWA6rvqkSGr5rTazsa8kz7amPa
zdammAU/WeFKr5B4eeXwLmNPgYCfHiFtKbfUoPNmbZY0o9qBf9Q0eC1cNuREaVCh9kqKvDh6SNdT
9oaOVHvdkTqjx+3VMg5z3WaHrKF85vdIvJdy8uxtVfeT3yechxwXTVjaHPVolk+TXW+UIqU5GLmB
1nuEHpjxC20yZr/mvoyRwkDXP08KU0jceGKTmu2vxX5sjOnNnm3rrGD3HRDtXYpi4eoM6FIqFIGh
BRkOUArhI0roUwi+cvy9hdaEOXzoukun1tMpJN2yKQtO4ERkXLCuYPlLvQD4+OeoLDkB4+IIRuSY
Jpz0RcMRogy7Yi9Upz9YpvZVMFy5egN/0Exa2z4j2OCVyjZRkXF5+4ZBzyauG+UMafQGRXt8ShgD
hmLjdXRTW0WUD5HK4okp4BZD3K5gEPEkSrw5mpyVa8iUrahagvzGzvLdlgpPtvoMxCH9ZFzYXq16
bPamskQhxNNba9PVMXLQR+OLwctiEWxOlyQv58uYxrKjbfr/b68f9XOm+MCGlL+fGBT0y62R1th+
W21BhwTk3TWBZiSHRsJARvuB17uBHoPw9hayVFxcwvJsWl0npbOxSHnmQaOFE+SIBdDdbvIx62kY
Mw7VI+11QqdcdW6ChfSF2AmT5oOJflQ4QZipjOfZ63cTmxHU3hprFINVrKj7MvGWAY2NWAnjQuPs
3X7wTiax4aujoJDud93A9bIh2GzCKgNVD5RKVKHCGhCG27acEGEMS38sq5laySTdhmSwySItCM2W
8u7pwvDDBf+qEBS8LRNxLxE5IadomtuszU8ykdYmGmVGAJZiXnQXN7wS0eaVeMUT1kDV9pKfLO8H
0MfYeDTe6qCjepX3B3MqhOkdkzJ03Aczbo+wD6qr6HHOkbiFUQtZVpPzTq5r2TyFjiafwrS5TnzV
MVu0HblIDFwVvV+x7s/0wZGmN9hm8WYBg/JYIiMWX5SRwnQvKjBfcmytHw3aQbQ1XQkKGJlPxwTh
b6+GbJ5+J2vOCLjG6wtEpfqiq+E3pil0EkbEWS02X2PwFwdGSShA2U2Z69ksJqwhGfJthTpoRgTU
5ieifMioZP3s0aPnSvENOUUFAG2XuylCB0qfHKEvGbuRMZ1K71fFqHFPh4KHTOjobDkunTql+icM
c4czidcy3fK822wVvzttuE409h906xFxIm4CfWtofh6O4lfbWs/Q0FMSNV2eGkMazyxqcluEmjjG
zmw9DM5tkWffE6t6mLEkUzrUFUCSyHhI9aDfrgIymBpyapZbthzqp3ZMHCQjvAtklCGxURp04bGD
eqnGTuk45q+ijTgOifhQ69NTVwrjul6k7I2rIqtq22levsM69O8nbEZtzASWL5zMah86VLnrF//3
f9ePjJpGampgNP6//msMBAThelH6XWcZZJEgGf/7Tdfv5fT6rbZbyBHLf/4fP5J3uw59xPabOvqd
FMWwo2DYRQTlfcLeyzY6Ao0frVfScyMMk25F725HfTCfMThCVYjN/K73ervvZpX+SkQ+D8mwiyyr
eUMSP55VQOiCe/H5fAyJ47Le5fR0JnUTFsz68Enc0ANRfGixfIp5G7SmGp9qMweZK0T+My9MhN9o
EM96ndLAIpq6EXvNiueXSRV0Z9rBOtWVesYF5z1Vg6q/MqRVEcpK5bTerAi08HFAxof1Zm0ruPcl
rjakBONRXQSfEebRiy3z38znh1e68PqzlR/K+HnKXPEKaFC8Vnb2x22UnhwmbjWG2u4yTRV7x4oe
NbkKud3ktPj6P0acBh2Eiq2oI7Gp2n8AXTFSI23Bh/FC2mY7qL7StfemHpwT+bpbA/TjQ8HQLcoO
O1rBBmbXTX5Pr+ncFb7rJeNBVzL3EUckr9SFsgQIYpGKZXOEKvkVDdgQsrTqD2VPcdbLw8Iki2r9
16DJknM6b5uhNW+iavfC6eMTqBuY0Xl1AJkCcDpwG/vTxS64sZ3o3QmpKSHlIGcMGU+jlayr/MBb
z/pZeuE2lu7R0OPuSUTt8LagtDuHISb6/vggnPk4dxlwkXLQ/brCPCAHSv+Qovej9tS7Ccb9qunI
0MtrYebPTIqe8k4exrnm3Nwf0672UxxKZQYRXos/7Cb8pWlUQFqpBGVJ9Hcz3LBzQ4pFw0wi1kbi
DcmNco+r955CHWII/KhN+632yruMnmeapw2osu0M/K5zEvKnyubJjcRD108db+dmcv4AcAp4+r46
CuRcGnJTeqwlDcgopzkWdIDEYGBuuGPb3auVchKS+J/5WStmwJhV4ISwj8e9mo+4zyaG41mIUiru
HyhHqAdo1bc8ibN+UZ5RvKLYw3uS5bO9aQZxMSaOBuo1yeF/l251THX7syYwAhDBSzlU+YaxEmLc
3j7UabGHE3Ajpe5e05H0xPwrasFqfudDxWnB+mkZz+Agj3aiI3Ivbd5yGgcrbWuO6Iicdq8MNsHC
vfetzlfk6kEt9Dekxh9dAoAKc8u+zBHPdeJnZJl3rR9PjLffTRbM5XCCyOeSJMvcrt7DM9nV+Opc
pbkDl7FBr1XeMylUBDJcKsV52I53d3QloJeysSQmzMZ6Unsv6KuppI88MoWz2yd8Hu5YPYrJ/fSG
8YWUizs1Ed68kFK+3kM2uA8s/aZ6oC+NN9KZcS6I05BUbwM1F3bPHfkY5m9wvCfe5CdCtnaD1z2p
KVOqGOgNzicG1Un+o6RwRlz10pOmscEtwrqjsdUM6hJIgkREsX7VJqMFE5YEWjF/JMx4XsaVi/Q5
pl3m1Oq7UzAybpdm4PJ40QVqNoK31aZUzX8wPNdq91nkBbqXAtGbzerDYHmnLNFvY4sinzJ3aGFG
iaT5nFQvyLVkZ1EBQmr19UWkuh1t1FpUNilrYmY3pwqrbc65PRKg5T3KYQ+WJjQLy5kCEMfFps1w
n0Thyf01jHbAEECx5+fZy78ac3wnGStABbfNwnw/TuYVw+KuYgQedYy+rHl5Mn3P6g7Id/fJBEO6
NJn7SJ8Eq2M+4WAe1GuZjg/Vobs+xLRMDGzc3SubCGmf4dUdfjGhnQkD5dSa6BoEgfno9ukXFsAd
gKub0/BZp7IQrNB4xfLEcj77ZWzvZCeeeJt/5x0Ll2CclsSM6tKrUJOHw8vFsYn77MATRd6Pfqw2
XcLxtSjvx07dWIYMRqO/dLUZaJpyLPX04rhXTk+BBXR762QLvKP9LOzcOGv6P5Xyy0IpeKw01kZJ
Hjcx6ZAMvltd+6rdjLMT3spZ7FGIPlsWEDtnwnTZ92fPFj+ZViCyNCKE+/F1tNVX6uw9hOJD3YCL
HDQU/4ky/pw7vF06WiOaxj8QHhG21hdfyNGDyuZNW0u0lw6zcQNBNPm3i9AQE+jGsd4dHaVGBBp1
SObXzi2/UIZpeFRmKoI8a39O1nSSWMJKrzxb39iIyKoZbhobE86vXMQ4KXhfjkqL8uhSFiMjBYUY
2BLaXDb8mOoZTWgJ8Me74aO5W2BEebUukpP0QPYBaY/oB2D2RdE+H+abHZoJVrKMJyI+Fa11UWvc
CE7EJgH2ICE9rh9fLY9/I6aVg/sdz/ESyHGbPTqv45+CSmkmB7iVH8gqunMRRb/1MNxnYwZ/VosO
Xj3eLDBdsuDLbbQRvN5aWht93WEQqK8mx1dX0TDy57v5VgGG39moJJAHX8iw3AwWDQorg1DHQfCs
9cMnRxaEJloLXjks/TZO72apnAaD/FMwn8tuo2bhD01pfTfHGuOo75OJ48ihc2cLo9ywtxxIrbpF
eoYNTpE/+kb4k/OKXOuhjpq3r42nrLe+DNirVg8soeUVW8UZvg/5sxThI7UpIVTR7owGepiH6H/W
0TGZefOLgIBbhSIOX7/Y6XikFXY7QjI2NA4CAO3FbHyaIDbtQWKnbJxnAlW22ojyDtbLD12M4CLZ
3mEq07gyrftoDj8RA9AtpHUW683zZGo/rOLCIdjdYOmOcJ/kR4NAo01PUyRh2E3u+820rTvCiF1Z
DGeEa9jXW/DGdHr1ksZgk/Vf6QG2wkFS2VJXVb8UN/vxICMS/I6icexCfuj0quk3JhuX64rPDH8n
vbIb9tR3WRR/5jC5uwkxIBwyqAQM+82U2JyLjmz4xpQbB55DkdwSlalhzzlRlt5OEqZzJLfBn7yU
CBjhHjimhL7X6je9MMFiWxm9xux3ETdvqrOHzhHTqaGgwklzUxMjwUkxH2xb/VSriDwRfYfacJtg
l7EoxiOmFWG2sRUdmBa20Z8WxBsLhaIx0EjJkEZDWJj6eqdpYt8P/RZDghGpO+Is9sqk7poxPjRJ
s+9Shq0YozInInUo2yMdNsU+49umfKOZqBRDxn7ciF2nZ/tMpgv8389NWuLTtolR82sMw0ErNYzd
M8th4kGwSpOjAm+RshQHutUZ+aOdyQbbVD7qv108aD4W3oNhEvgs2mPnGLuGJOMmO6WzfkDrutfK
8BA7XwVnpwQNtI0seiSeSy9IzDZmeLNv/OxL1vBLp/1eVSYyaqMHK+NpIphwIi8WwuMh1IxDS9PF
oaHVDNN+dBHbJs6+Sss9iKxdBa5JZztrXN8op11WjoEunKPAudvTxshT7dHx0zXDJKB0hn41QVLF
vS6VY2Mh32leC3q5E9tHiDadpnAQZT1jfpo7rXqGIbEvDWc3gACFTXpklrBTSxPBaLKLqlvPFCQc
0qBVvf04a0G4NBrwDkS4Nzjm7QW8feQG6C1UNOA8gYwbI74D2GQNeFRhD/tET4LKtc6DXSER6w+a
0/pmOu2VxN4WsETiIiNi3gkmGlGSroFTP4GIOoz1vKdTuMPetJ/QXliclYFB+U3j0BR29pKY71GO
R/AZe6kjqCjdQ0kKtRK6O+JfKmsOPKieJlCslBaLk96SvNnNgFJK3UZl7ByVjizsVOdfjMn2tCmQ
SNGextA870yVA5jIDlGUUKsnu74Z0HuoLy6A3+XzpaP4z0pCkEyxxZoTCAXDs5j8ShHXLHQCDnAw
9B281fNr1PmLlVszzmprHBcT7qKa6v3l93Hi9MhQETzl5MedeciqMjCBmmQtwvzZOkZw6Dign3pH
gBNOSDvZFoZ+bAmKLvuSE0Nzjha+d2+SH5ccI5wrUWF8l5ytNF68sTodOss62GL0qRkXitcU7p3G
3WWK6idRfGvo1UJ3IClePRJl4tdKkMMxV63vLJv8rCKQWrFOAKTp+rkB719/UI+NIk8E9+wzHh13
pKxzN5nxz7hoWkRHwpp3LwfbzzDqkor80ZTNBXdzVP8a7Y4emb0zVG2XzwroXw3HlEIUhcVz6snD
YtigRz5bgPRJzFRw1SJ+WC+4KI9KKRh09ehmhWIEaZvHQcWp6+LmcXRgxvWLuYcJb6JSd5BiHM7X
RK63zFCvLZK8FQecQ+o9Mmy/Smt6Hpr+J0MjHDZLfO4KK1svUrP2K4SjVeb4InCKEARR/RiGo+zo
8gvU/p3NXKRlUnOeLXQeXSWcXRNq2TnGUYU/oKC1CneUs+4kHyYWNTIFpXaSRjHfxuKs55/o9jCV
lTA2+ynMTpaYvzAXTr9o1itPbuyVvqYCQYBHh9+EHkCQxwoHnXb4KoFipNFIlJR3i8HzXddEwRW1
itcE66tH1qRXhjXrvadeVAADF7OPPuqhMt4s2toIlV1f06N0jxVLvayEwBWput40kTIuheJ32xBT
skLdhDa9wrqVjK2WUBi7vTIKJQhkfRTWVHq6r/OegvGfnAHHJRrtjNeQRzQzbX9OPH1+MZNYPWnm
7LFddHRk8vhAsTnuFVYpf8XSkIscH1mgdiu4sSiK6ATSgQK8TIotq4+xaTToBWuEpQOnhNa+PaFZ
AzW0Tcx7uPyxikv2Nw3+beMIwHgL1aeJ1QytapgdOII/VQrnG9wI3QEzoslSwRA/pGX/93sJPQX3
69VbjvgYD9oR2PdywXGMDrtnGM9SLQDZkOZa0a2+/ncphm7CUizG7EMMHOKBP6/m7OwlymHITN1x
jeYxjV4sm13DsNojBVcJO3crlJhiZYnmHFqneSpUdv2/v9DUU4rH7SnUpt9xXlm3FONlv6Li6dnE
QQu3cI3JzpaM6PWj9dLWLRYcuxnhQRC2sBn6uTqrQga6J7unvw/MKN3flvPmEsUIhFVJqWS4mA9O
9f1VF9ERGkl4Xi/jVIfnwkk+x2S29q220I+S5bP6TaWZd7MWUPh6aU2WCWYvp/VWvQiYqsK+mXhO
jys/VlnoRBW6ToKSo89W6LXhP/6SL+JJ+1l7DtjrJU1Pm1WFYVhmcnbiJ8n1h/73K/297XZqtlEQ
iOzXz6y/0xg6j3FAIDVC5kUdPlF1RFXjEpLRTjcMtb97mMvHaTCWSamKWp5oKBSSnqrs7CUDesWH
1bV4luQbBOstOzK/47oecPS1I4ZBo/blwsTqTfNN8uAck2TyLr1d/5PrU3FYb60XS2tr6a8fYikH
21wC1ncnrAFpZXxAurvM4agfXCvqH6b+GOSo3zyLUSswImCupFtcSr2qcVpGmzCijb/ez+8eqCFW
wZG2tTal01PcSySo6NvXx3d9pHltcorVESLibsDGa+tyP4WebeJ3N1EQLZfBjJhRtKmF0gsZDK7h
sPXjWjfIDcK1sF7qAauCjrrUz1MBsU0zlmComl54Pi/ZnQBeYF6BS474wucyi16zIn5V2phQal0/
9vTCD8hv8V9WC9NnWXxkhvjK6enDEfbLG1UZzePyvVHo9EHo9Qx+vPFIiyF5kzlrsIn26S9oMrNm
iXWH9lDHg3NnKpruTchfG7n88UmIlt5Nv5LlmZ61ZLoRYlveMGwfqlIjiGlGNFD1kYK7oWx8I9Rg
hXVEQC3tWH1MzSvTG+NqquM/iwOfvtnwGrcYUW1K9WM3wBGQukNjuVpflW+gL/U9AyJa+PDspsYY
DpXShW1gsFMsPioArfF7GJsuwvf0GXLfqdPm6ZTAM2SzLXL086l3CvvsKeHAToIOhl9juQx1xDE7
rfV5Y8Vl7guN/rC5VDaeWsAqKHF9jzM/xMhibOoLELulZ3sZcpNpP2KixojP+gosLbbIcuLxoC0I
XcCGWyR1zvkvIcvWRbJj3sSZQxb01dQhfG06cAZMPkbExAnst4Xk3E29fYQY++EhUFYXHp6hM4bt
zVS8G7F7o8Mk7Tm5YpOurwUv8muD7eqctUhTmlItr/RcDN+kobrJvepSx+DyiOlUD4uO7lJ15F62
Oq0VJKdOzFvVNGRLj0gf4x1+Aw97BampHGroSNq14i5n/Pq78TsD/YOzMoDcDMG/K80/9QQ+ZWrA
1qdtBHpKzqRhdiN/es7DdlALszhXTeW9de6S0254rw5HpMhQ+4PuGOqxRQDpDx6wKDJfMl/2wkBr
arsHVdPabTHiVU3bXv3Cu3Hn4UrpvaEMVrJ7AuFwjhrilZtHpFrdCclWj5TIRC+33CzYoq86LTKH
Ckit7tMwOsHyG5P8E08yRowG/0CvTfqSRvrCdoParmmVkplT4xxcv9RLJ+gyJG3Jsu0bC1c9pzZD
Ee3idRdtdMqg8gygLs6yYK7O8WjpbPEqEe6n65S/p8ZrDuvz0QlRHnt4WbQ20zgAsdgd04anQEfe
0oQok9dnMdYkQ5ilOTWlX9rQUscv3y5KgSEaVdxfeTUSnG2W1UlXcXsgeBCXv08WaOviBOuzCuZw
2I9DdooyNwysRuvCvV3Bh56AQmzscZldzzVyZ0y+5/WjxmsZCzJw1PV+2KiNoqgbmeX1qWyN01qu
rJdqGdNFefJhdssr20uIWOrblxKJGc79ggZo7dqPJA+NjZV37bFA+BUyl4HxV0yBozJFXMsVU3i4
MRlpCIrB7ZqnqfWayUh1OjjCSdGWwcbVajvDMAmksnLs3ykuRSxt4LRIicuXGmGwQ/dkDhGYsOk5
rLSPaZTpk1qRvuZO8fIKgz/cRhMZZ1F/XIFXbulov1T6oDfSUepfRCOTyNvSSZJ1duo6HXWVUw47
LL0oGF2CPLI4TJ5bk7qSGQX6bdx1c3Ykwwzxa35fL2uc8yJZWF6jnp58C01DSwA5+oD1c7rVgkTr
dRH+u6CqmQdgSaAXWdfTEVifog/I6gY5/X09D5aXHwDW4vnWB8KBljoFOOFvpcUxpTSqcfWWCwLE
4uL0Sn8fNERm69Lwl8NW2QjLUJsYd6Is+HNKuCG1Xpr39T7iDPUgixhaugR1LWsfQY0QfdcPlcrq
rxpE8EZmN01aBhkCWJZyIexnz3SAFJCBe5LpaD+HIeIA1rh7zITNx1AqjprI9VuEdQo/rWd8RFMX
M93+UfPmeOkBSeSwjPdCIPW3mPfsuhQ4R0aX1Z+R8R20KQO/XHYBnyOPkrn0cdwWk/eFJix6UYsh
edhpifwwxA3qAqjpcmCvmwjg9xVQoH2eBjQmC7PBGWhRIh5I9laqeNf1Pg/I4HVMibAoY+t1Ld9i
CY0DCPl5AFRwTFlG6iVWb33aZCLQotu0BTnWl/K05iTZhuHcsOstrNTY1X/krmoc1xImAtGjknIU
rEHkKmXl3kwl4myzH+KdBXUYCzgDir6gVf7vnZIOj35I+gwAyLpyWcs9UrHYgjB2PFY8eJsypLRi
pFmMBJGuiJLIuLXyXkJIxtAlnNd+XZeg9dIltrcdawZgyUSW/RZiQtDaunOSivZvJEnl0Ehxcol0
BM/mq7S+cfS0u54sBD8hIOkJop967bNsayXU2BBjs40xA+m1FmNUsP6Y9TNAbXPkjKdOx5a1qaHj
sdHW4UlLGL2NVUbUrqK+qBXRznqSmnen1X7HCSOE42CCuSTyxbijIcahP15XPhulDThGN2wOVqs/
D9oYHswJQf0aAQKnqQs4atiuP+SpyvywNAP6Qo+1+EgsrFQ9pPldXJOlhS+OHCoFyLEzFI+chsd+
nlBVqnNoUdsZTCWW5asdBrknWtnE81d3yJbg88wTQh7XiybfzkTtk18laT3V4p2ADeNSV6Vz1y20
ZvroQZB3OxvYCTwWSPUwaWOYLdZXMsXlrWW0EGATfUIInNzW5cGs4u/1yYslrd82NqM9hah3V7If
MisZfNoUw61oz0zl34HZcIKI6rulK+Zd1/8kMyCV3tbfJlrylujZoNdfuNCFdq4BhoAIpA9nDwVd
rv59pew56ZJYPwg8XIk8F2r4aiyPNnDfLbGENzuJtDtpVl9r9oitemJvxCh3eXFAzFn2tfVStoQ/
tE2akMBgd69ZYjzmuOoOC3L6DtNnr5fa3Ulx0v59fkaJQJpUcSI5oT1ZWgzrdUm/ixOAeHqLdrRw
zOjas4tQlYt3uPDJ21DP8yZT+ndph+mrpg58OfkD+oCNoMhKHzeJ8oji73iJSakZdJzitDrjgFBv
5iwUn7Cu8IrKEiwkQHUyCq2X0SlxVmnRteyblHGH5b5H2fBAwTI/x6nl5xGhwCwaXam+rIfg2Ehd
ujy5urUqNIqojaZftqoJGnNJcQYGDQHezHzHHMR7ZE7o9N+pbrWfBgYqTCpMyhR59OyMILfalZfR
lm+q4ZW3GfDiEUfYh1HnH0bi+d1CjFQQYG7SlBSLMGKm3iz15LrRurXG7mk0j2RZ29YFDjcGlHK6
CVsNDek1Kjz9OA4jTW9FJw6HUhikZ76XnHsbjXeBkxFxhIb8xJZnDRhF+l8zOoSjrpHpDN4VpV9Y
YjziVtHJ+GRgvRUwCG5u2tIqs5z76LUOW1yIhb8M1a88NnF/DPmloe59aV97MZIFktfF3anSbdZC
qtFf1uCChrbite9Zgtf/2OQOXFc690+5HQN00Hkq6nhWb2HtICB0ezR6kB/8SFd+KmoPtST6EasE
eBkavpwcHM8xRv4f2FWoBbFrF/y1JCisF61gKldMIqpAC5BOATjlJS8s6xn1jP3clMQqEMXhHopl
/0LRegpdmxmBW3+XdZK8uV7m3qvUPCKKTt5SbViqOko0NkFme7H1Dp5zGZZbP9dbhVsZ0EDdBoQ5
n7Q0O9kSuwUc3CxwvyA6imocTP+ttCpGeIzKpD3Otet7cv7qQHsJ47eIu+eyQ3U0Vt/mwr+m7oCh
wzDl0s/Qazi6Yg3DzH2sJsDG9Ono41M1xxM2MnVZA2bGQeT5BHUy6EgLOzLQ+paMCitWnj3erWu9
00bylzd5xnMDGGPnMWPbrTeFTkCdOTDlA+jkHRIv/xCqe6/zerryvrBex9n7SqdMXrusincT5OmD
LV2ePJwU5wm18NFs02Ib9oQgWf30iqQkZ2rNyQjv64IRShiAR+LSJGOzs6MCu8zcE8TWv8lRVBfw
BWd4MvKQLe2gyfpmSWDvETie8kgRtwR9RT8q/U0S2WmBVD+yezP0s2i+W0n8GqZW/siE8cMaqhAl
rxMFquJMH27M3Mll6hzqk9wSIeFcQ7PVL/TIwK0q/dFMScWbwwk1nDXxn4hW1dsdMxl0+vFhGHqx
cefmN7+w+8BAmR/qOCt3iYXkdV3AI0dXv5jQOnCpbejQdIWRAqugu4We1wFPDE3GKc8uMzahg5G2
qJUJYUNhr5d7nf7bMdeVkv5006AWQTULEDg5sRjWgCLy5EQpNNIyeEqtNOd0hi21Q7Fjy8T4QG+M
G3UpFHs3sZ9kgw6YscvvsuqPomn7+5zlAI075ikcq5ytVEQd6EPKZEcYty6Oz8ZMjb2+LjQbLHG4
tO6A3O7kTIKfRjsboXP8HMW/UzvVD6UaFgedBw//HngaCNXJNtetP005ledqLuRxDlXrrBfTu9ka
4lGAidlr0HnA75jnMQLPX8DxMSOd7SEEJ9mFOeoWw3wYlZOhh4JulxjmJ4WFvBSzbC7rR4qd9gwa
VH3rEOHjpwJjo7fYyhHd4of+f1ydV3PbyppFfxGqkNF4ZY6ikiVZLyhHZKCRw6+fhabvaOa+sEjZ
x0cSicYX9l5bv/HfzgZdXxSAvo3kPD/Y7cXW3qHsbcUszasqhF2vx4LH3NlcmjZraUfFmCaQgJkH
6V4xf2tMyrP70WE7/FJD6HPsTsJ3wRSB7FqTXVqu/1EDS7epDh3+XubJFfvGlrQIkqXGlqjNLHB5
SxpH2w8jXIh6mJONjONwNSZaSQ6a1YgTFp4u86t3oK3WCT7Xo9UCN1fg72GBhOeGWaNqHwXh77g8
BRKihwGQ+rbX8+Ce31eX3bA12qhbD/Q1zW4wB32nugqr9Mrd3DkJSsohOWtdkdBus1lkMopSmGN3
TNN+yzXyp5v8X4oEbzVAxnKdQnL2Hmw/eCsFqd6h7iX7GhtaDOp7q/sGoVRENJIDCVRDPZBcELNV
CX8WRQqpEtrbY4FfBS9Cn8KOpD6Ic2bYBQujjVOhslW1MU0M8wYJCh8W/SEdcDH6BklzQPq5w7XZ
cxy5oINB7Kv77ZjXv5Hq9zdrNNBIN3aw70II707doa2uYRcknQkNL6Cg2wwaGUY+y6i1WVj1LQMN
wiLjIUuFf0GAyn3OlEnSbEWJciEWFtl3KQd23ZT9IezGS6s5F1YIlN1W/xxW3muNaBw+nrj0+C+j
De2xg5zTPdjVr9T2gGT6JZ5QTk0DOfyIeiWnl9VdBw5Bb44gPZ6iYWRPV/dP1H7vambg4rs92EP/
IhADDby7j5YUw3NqavuZXN43ivglqHigZ/W7f+GIGGUF5EEyf1xh7e0sMV4dplMneynf6qI8uLZf
bqsZ84Zhxi/EeFTHqsWFik2pvV8DfHo423XLXat/VgUvisn8cx8XmGP5kcU9dfRYjIB95wKgIjIb
s3WHt6KKHiWL3ZNZprAgKfO2QaKzyZAx3sK5PGde9qP3rAL6br5sMrvgGDsN0Cyzfk7aNn4Ma8xP
SwsqM4Z+LROGlTbUsGkFduBK09iiujTigRbGJ+YNxpPR6nxN1leS1fQTrLm1KvT6UrRHF8p/PdbO
C95eFJuxtRq7YtqZdfPTL8gPqLFfNL0+rBPAFSxQ5XBtLMF4yLOdA7RO1g15vWU3EnwCsfwZUfkY
BisSPyzfaTb/ZNxqV9M8W6cpHq2HMLEe7TZuiL1MxLay6QxgvCHOXcrdueoujIqtb1WguQ9J9oTi
uFvlbaY9ZkSXnGsNIa4hsfIUkiQSsxu1BzcNN8J1vrWGmHusH8WLkZvEuXp9/JF6NNkAA8VJtDh9
JxCgRA2V6/swKcrRgjuCYZVZa8EhKH2IzVkSHn2ffXbUd4uLA1fGPBi/WK7mr4amldcudMQ+rIrh
6BSIRNI5gz8TFY9AcZCKkOs1twauaZv7aoBqTxjlp1nk8fP9/4kQb6uXPhxU+L7nCNbEjfo7/bag
Es2yuKpK2UgzcJFjkW76bBOPiBc0HSun6m7Kom63mqWTHLTMMr1YQ41HW7ZRL5vOvqVd+tvNAXUK
T3Ov7dy0T0gp//rHaqP1bUmFnbVvpiJ/QyjC3mC/A5YGhbA8AQVN4MR8aVNLuxql5c/II9gNtZEL
eY6OMfzpLWsFdTmEeZXBX1gGc1ZZYLNIyXwscv0TO6z7G/0LlChHvHpT4+yQTU4P924yYZ5dg8GG
KekNq3tAYgcG930u9Gg9g6x4zrPx2IVUZ04wfKhPpxGRUpYVYtyrHNO0bWpK20neX6qA01CCxy6J
JbMlhh1+O69WEmztDpN6KoZ3/s3klDAv2QWcl6coTn6QTdGuCbswdtHSm+tp598o/NsV2VblHt7m
3DzYdkxPTTqCX0TXmp70VlkxEzR3/J1I0zkjDY1eUl8OJ27lDGe057iL6l+ww561fqh/TTwZkrhe
NzGAk0KGUD5CfOaaS2CoOzO1GOeV5bTWNxa36OWItqPvaEfATcPG6OjLkGSpcYXT0vnN+O7XYpiN
s2Ezn1DP+BWS2hIXPytOASYgKEK+dsZDWkgsWBCA9MoZN5OTY/mvycWIQoX2ix4nRytZtYCUr1OU
WEWKQ3YZwanpWzKiylk19jxie8l7zOTEpYiicQ8amNfz1OoFmHuH4fPE5LzU7JcOjO62xo6KyFWr
GHgNz+FygUinall0ZPUhmSQWSzKqglXqWWc7GPPDhF0Akjq7WZf2XV2aUtbFolXx8dE5/QVmFDwy
bsHDRUIGN1z33Fgm1jXdOH99utSiZG4o4qSIQUWWAYeTnfExhzW+xgcWb2IpO9Kpk/HP4HLyqO6Z
WlGs6K2qfZcaxU7H4rOJ/BeAWtav+BXBkvNbYJaKSTFwzMTdi9SxX1z4HmeCsOBGLx0xFOJyh4rc
x+OGmRu7BlJVtYMDx3Q0EvkH62f9quvGml2SeFKvuN3MQBuA46mXc8NYD4CVvkUE1wPfZvgDjKh5
wjriHByXsXToJD3ZO7ZBFqDfWQCpXMJC/nNvU8/YsWMHUAfiqEP+akjMVZ0TFWV76QZ5/5L6eoqI
at12PXkMruadvx7cVKKQb6p3yuqIH5hX6g87/Yczf1c1i16E4NF9LcEpZAcn1aHij47PNUpQ1aqC
xMMjS52+MaEwX4ogr3ZpnxYvsuwZxvNBsI+Ed/VrtfL6eojTZpNFgP8dnXoNCu+q0834Q1YgDxod
U3ramvZtbEwH/0L8C6+fcaDWBhVlWft7uqqGwZDOZHmvgTZHsD0icxu5+i0F5/iuD6I5AlDcINee
0E0LaFftWD+SWdne+vjx6yvqy/OAVaocuTEy2e83VswerTZoOdiIIGq2HPvgDh3pdtK3Dz7arE3q
tCAiPAQBFj6eDZwfKI9lAlGuG4z8ZjyxS234Xii36+VZ7VX5zX1JC9u7FkgCB6AamwLjMYoXlMcM
yexrpAG3SVx3/ixd6uPQaYKTpQUG9GT0AkohQd5Myi0hyyvmN15bHQw674Mfe/UTDuliN+ZhsuGj
hoglCdv9nAnmIl1I3RAFYJWWj3VdRvbGjVxrx5TQeWlsPjOVHf70v6lLxSaKxNhxiIfo1PvoQSvy
8kk4cl06ENHVHbMVbHhLD7wcMSP4Mofkqg1++2RoZfWWLQAP5mBjwyTAdiznRTpM84D0APlydYdF
fDlK1oe9uJhpLi60QuLy9TKW0GOJCzDWsJcI1VGXeEtWzVFN8yt+6hMMqQdQZvWlSUZ5QeQ/D8m+
TEBIlsTDMDwZeNOjKDOYpxIKrxo3zx/7H16pU8q3/sNodTjDl8OmWw6fzkUN2zeS9VngglytXLyq
TumxwnSSZzxcAxPYEs06r9wqAOcZntVR1ah/YnnIGAHiZYMzqf5gYnOCeVaP/owWxxOzhXbTlkXC
PwvMdlNgiuTU5krvRYDh3Smwj4n2TZhdzu4E21ZdWs8wgRkEJTN68DpIt2MDJNadu0vqMPTJPLZz
M1MrSgsWlkZPm980XfJQsrvE3Yk3GDYQZRegiehmBjktX9RAwUb3+TUGz+L5e9l+r2x+g/US9KFP
8hOV0njOEqe9Bl3AGC5FSsZwgGytWqeQmNq3MGKUFPYPyVjmr7qpI4SIIZXT7cH9d4xbHOvJc4VS
xM+npy6ZsgPhT6y/YxNVG23XtfSa5GSEbrX1w8a82Wb/Hg0Jjpe8l9cuT19cz5rRAD4nyyKHOWJ1
K26Io31+ZGYAKLzPd83UUiaVcK9JFf/emoi5nJbMp0idoo5V/fBwvNeR6TKd1c1vY4I83jIbnOay
/LaME0svHF9ZD/brqTF+ohBBL6IOqhGJ0IhoXQB1q0iHqboX6itYjbN9TPrgTzoF8b3DDAjTAWKH
Kj/k5qIUX2GC+hjCjn2d2x7wW8o6QZsEJjK2oYWLfEG0Sby35yrkW7Ff/hVc7M3yZkF0LH+N2227
K2q25yA4x+v9wC8ML30ak1kezZKBTJCV2dFeGAZqZi0xWa/zIo3X6mvm8iNPM2vPwXDETk3wtRxD
WaRN1NCLcd/niK1bV98ndXcPo1ONJ7V+jm1KEoSoI44b0Ps/GyFDCXAsEDs80O6Vmf/MSg1Cfsew
K0AnqsJK5zmEZpjH7VZlf85NZJ7VsyzrZrZVhb6p2K5cesYWsdUeWsPlKjCc2Dj0SKOLTN6CZT+j
Ziz8TcEWPiGUChpowK7cTB/yUr6oz50JmH0VhkO3ypboLxrLA1fCQIfFqyDqiPaQQFCVCCQMRLlP
4/lN98jE1a0lhraUEjF5moEjS1loGKwt/iucWMUUSwu/cGD5e5JDXNyl0j6IgszXoXceysqbn9Ek
bKU5XSEbx2s4KfK9xt+/C+wcsXyQA07wiolAPuQa6iF2DQO63Wxtvr4W4UT27GmjthSkVHscsaQg
R3sj0JMzHON808waE46gTghii0n3Xv5AvfQDhiTURErB50Mu5hzAw9E7JxydsIeWB8Eq6f5MvXSt
/DsIBX//9fUgIsQ8mbVsP7WY2HEsB3uquxO1eHCyAUqd4T7TBZBOcDX6jBh7J/3UG9E+qCtreeUQ
mHf2iJxWW6dpUWK5Sw69qQGw1cYohQs/h1fsUOEBGuRrOzlFtAkiBMsz7pS4R5fvsii7sKYhCNSe
xkdi5+e1AYoQL8xyBvbmwAC3l4eQJSrSS/6P+wGb/U4JD5uKK30P6qXaVoVdP43GqQlie63+qSBl
+xw2qXedvPDmjUSM8H7GU9a9YQqQZ1GIg+o+PPFiJ70kfo/8zDawzo6XhY9u20UXJM/2Skq7hyYU
JPjXCCyTFsKDpu5g1KTp7z4BoQzgxoEBC+N5WYPEIRYV4B3DsWOsfpYG/tcItvlqcqrhAC2zYALJ
Q1H6xqlnnJ6L8VkdI4BonhM0zzG8zquoAjZ/oZVCbojLcOfpehGsahETIWSiZpV0Ly1TtfY1Tv34
oorWcAKjkPjGegwq+V3z8cFIPhcTitSrtPp9GEkBxvkamrX/qnKh7FT/2y2pwy1JKceg7hFr20V7
SFw73TtmLJ5bb7DT62xTyo6jlFfT1iSYC8P7HGX4DvX5pj7EWuvfkAylq3G4BlE6fYiiMI/JjAl0
CD39O9/VG/qd33UscLj/P0ng/VOSuAP+C5totYhBchdPH1Oc/VFvpVuVzFUzuznoceDeNEfPYP5V
4gT621kzOJjO7GBwI25AUJRPRVkvHCIDL+XQEYVGXUNkR/WTGNziRz+8Mh00fmKSp3lO3ZQZUTI/
OHkEhJZ27IFsleCgri3dwjogGpKw1Etnqdwhiz1NgQlEhkSUlW0M0W3MSeBc9aTInDNu2ZVWe/sI
lvgKQhZ3zEz+Xp40ICYeOU3ildel1aEZyQ0gW2jGgUf0XhnHx0YPtT/il7AT9C6D9mf5moPyZuXa
TvyClvmQco94sgFpcujLJdaAlIag5gJUb2VnEdOQ2PZfKrwCXMufEEzQqngMImbj6yweKUlAG2xK
N/o1ernzPSgK7nEgAiBn9Pt7fFjj5LfKNXAvt/ymhezYH4l0F1cpPBgy3Q0jeprngU8mOGMMUdpw
NYNFghQOsATZ1JzQ8cVAPUYGNnmEkl4rnVMyeN1J+hXuJcAyvsk3WTnJKSqq6i0g21oXeEnZhaTX
huvu5siA4GZp/eFc6A5x6WHxWtaAmWl4WMIjLic7OdJJiQfMdPrG0dLiucfF2C16A3VzVXMNCcFo
a4Af4u3X6uNsD08amT/dvZuB6FRlif4ZmJZ2azTrphmpvzVFzU6Oziwrp/6HzKfCZB7SFj+G3Fky
f3SnfOZ8MO9VuAc04mK4Dhlywe9QJm8hzpRTZDEjpARrn5AhFsvFP/8gI6lY5UswfBwHfyNMzC/B
uOwoXG7JSsZDX6EE0jM+uKuujVjwGrLPJtR+jLyt91L403ZwYdXNi46aehkPCHcf2ynXJEu4rwFT
78d7u6Qy3wV75hAJ1GSv4JO6+zlkNSsiy9qSCcYhVAYIjkoYiy35ywhRWSFphukTHr1OfFqrijNs
NYh+eu/bUO4hreKNb0dzrW5DJKr+uyF93aQ8ZGR61Fy1ihGt1kXDztBgh61MEfrn+xEOYyi+C4Ph
CeObm8Dop1V4ncaYrLiQZBk1rgAg5l2FhZVkGV6orRli0E8/lc7+rjJ28/Loa0CAjQgsCxvAdO/G
cYRmwf7dT117ykk4XfmA8STrGPJG7NjZBSVFDUPr7hHuEFZTFmUP948zCIN4P6com4pEOG/1gNbO
06PpoJqenFN/VXbYtAtSNErSaN9wYKTrKE6tp1QjJwcJLglB5GIZS8VRtcDcXNTeE5m3dKRQnDZF
lRjrRDTdkbbBXflCh5hd+Fg6w6d7m8C3RL4eE/9H9C3hY/RDnaxJncoTAxUEiChMHoc5CjbZQjbr
89k7IV/j4NNQCrg9frRaKbqqHLjzXOCc031G9p7rNM/4SMUtIHHDQjPV20uyd9vNpNtKdgQCwAgM
pcT6RgrCY0S3Cz/CI9kkHxb8lAc6DokXEyf1dmB0tvclISV3KXhf9VtNL9tdPTf6c7L8uOy18xp9
MnvQ1LuY1aYSOE+xZ5ydtkovOgQsgK3BwTGsX+0cVVjyRrzdTAD6ix7Roz2LKH2UsVETNhFhiiUp
x5KluCRTl12DuNXpwVP5GZOYkYmCLNJo+FQ/5mLkv5Ggs0vbalrf31vWIbackVlHPaPgZXzVTvTe
QpJWEcTiw2/t/CPRi4NnkxdVBZ2+uf+G7upv28/AjwkNo6LdIfPTmEWNSpdjFvVaLZPMZaOknv3X
S7/lOyew9BNAJKgf4STYKkyr2KodXhaRn+TZTKu+FNLaIkMna/IY9kN1HWkbyfMzK+AdQuNjwHuq
xZFzM11inZeC302JI+v9CatLEchtDnRj4yyppt7yIJPuvakq7OEW4db4FYoTS5o1Y0R8Avg47iXa
f92QRwmoYtu1er3zjKzb90XsHO+/kftdYmyoJZbfI7XCU+fU2Rkv+lXTxvQ1nOJnYNfT+zDIXznb
YD/qX8plJVENweLOJWzGxoKn5EFg1b3HYMa/DKmGtOBFMhTaQYiRNPuuBB5f7g+22Om+Io6tSLr6
Xi3Oi0NrsFyEQ9ajkhTryE/g92DCGfysW8vZsdEaP6sGOPGrg+fAzoA9cUvB3N/s1vHXRenRNcA6
NYMkuZC/RyxyLEviaAA2NDYWFVX2GRaJtQDvAUYpb4xmYkiWov5pplUJBrVjM2f7zaac05lirPP4
eGkCZUV9HOYs3/cODi5PgCHOTGTGywLKdBGYuhbVa1JaGq43IDqgiQkHK+1nKMntw9QxG2io3Qoi
4pI0xyisp0B2l/P/PqqXodg6ek/9RmjfZXIaMiPkD00G+XNg685lWNjkA/vcf7OzuGYJ1MkZBEoV
E4HL2bVWGm07D7w955J1HEfettkrnBdsHf4mz6xht9bESIbz6OS/ErKxa9ClbdnoDxaOcpByIRMz
ra7ajZpLwi7YBtyVWFYj+l6pwWQ/XwXqgPTKlBHVVOWj0x8y2vdF+ckibs2kfFv03H+NSj6XlWVe
Kzf7TqyN/M4eDUWPi/qvadCPphnFqyfaZ9pf/dOfr2jdF9kW4Ft1H3WTrnnmkEuz4VcZ4NsNi06+
52PDVW0U/iEtjOB8P7kQLH7E6fzoapRejDvASpnaue1gSgM/QJk25vuRQtM9WcMFl9o/G0/fY8YZ
JzNf9ykn+K6x2LDbpW4SmYpngMXtX0+DVea00xOJo4T6TdG3aJiME/r29Fpoi+/DqEFtLiP2qndt
+ovxu12M+M/9kjFcjm55NUM0R5/mgMx202Y7YIlau8tFrbnjtJ+ZrmCa5mXa5BfAyLjQwdNcRgzz
a5tdJYtltpEuqM1HPYAgQGQ3/+bSeXTLPfXDq2diUT0B46YiKLOb41/sKAGI/O+XQDWdB/iaqNzq
nHyQYGB+VRGZSu7W8d5/RJCEkp4tcOZBWVY7hWRGg8CmrbAZrcveRxDHAriBQFKA2cP4J7VaXJoo
/utzwL/OAZlqNTjiErX7a5lmZPKG4Uld/cmwUEN6IgWM2ntt0Baf7hcIoh6U9rRdYABPc5l5r2og
ApOCYLb4ZYg4Kw2SXYi0a5ieOzoM/DEe9nNrx4+apwe3+9Z6tBPnoCwSMzUfEEPbJohHZy9Z6OHO
1epkpYYCYvG8qGeRB7dJPaMNebrPKyPLE0dkCDd7HoIn9cDf9/YVIVBghgfsaWqv1vO5XylLH9dO
vMoB35z8/K9aJDc9t+cae3jV83kZivYEBJ7t0jjU22o5PtPYeIn0Mj2IJCngjhJLW7TTUZUbNp4E
OLsoMYOEmJzC5xwoaLMzqijwckN9vyWrkb564JNWkR9NUajKDYeUMy5KNm33yfaoDY99CLULS7Iz
LEYEHZU6Dv1xq2x3657Wj/VL95Nw6DedxOfZTvtLNuYN+aPDHrLi6i79cQvuxD0e/UkSggnF4I0t
HV6nZW2IV80CSFay2Vn2ieHstatGx/OFC+yjiNz+OlTIbrWS1GG70ShBAGsDHBinEdl4HG315T1T
D01KrcksHTLO8nkPNCt+BE4bMQljawUgirVTYCWrbOk8jV6TFy04ckR5J4yg3kk9Uw++Mf57afga
TPLlT9XXZEmgrycbf1PUUYblHYb16T6r8nrQvrZekJK1XFjIyDB3F3iaied0T4mMzrO08XsM7DuT
FsGONXnGvjFEAjkbhdV9B+TkGdJ6z4Cyk+i/8B7emwQty6qHImsv6mzLvA1iOJJTTJJRi5byrw+g
D8YpuuX70zahqWhhzWz6SDs4HSChrwfoNDToOtYUK+8rbi8e/kQ6kdESn/D4OQ5CI/5EYNIdmzYj
2jdwjA1cnbHcF97RMV99s59+cjomYcKdgIkcLZdBSpyvp7vSa5OrRzLJhuJ1+mkNG7cZf4TcWg9K
UfG11po9pCGxj9w/aAE36z7XNVqt/r0hUmNGt/bcUHa+1FFOwGziH+71p0vOEKb5PrwqTaxVNi9l
yD09XTx5OQCGe4NB0BGug0VE64eetq06uBuD2T3V5oA/Tqej8UsUsQHDwtXcW8leArNXK9ne5h3p
UlK75jJhNMvMejubZniObcxb6tm4vJwYpx4i3zqor+P9D4jr5OZPRrll7FFKDQxBoL/I0mwuqoQv
c2bYbtFs7rVtUs4VoToY4/kvPDx4/n8swct428iPWt5vpchTpJzM09R4rbBZOCQz9j7eHWp36Kxg
SNA3JqX7eb86Mh87KTkJ6uJSl1liW2Q4ZzGrEn7lB4p0httMctZFOlgXKuRrHrs1W9KRSRw5fs7V
TT4MJByYt9EOh/BgBYDorx7MBAWZBU5/jKf6D+aGaadMtlgdADssxUNvlcla7d9l7Pi3mDwPltlm
utal8wJhPsZRi9ZUxZa00HYu5Mw/MOPqQoA3YLcRp2oHnbZ5m/bIg0xywDHt0YMwSSRHDlyTmtm5
IvuJ3UoebfYge+Kd2KGqTUvjEVxoBeNqzIbpgzP53RdsNDNtJgsuI8VG73N3M3sRP7WxqKPu9wH0
0y+q1FS3HbyhFN0UJK5F8q7aMKp9YzA5PeEa9cBaHRa6Wxv1k4zNN4zk6bGZK/M4jBjWwrApbmok
g1CsonqfrhY4uU/LRmWlFSJ66dki7pLa6UEgLNqOfMTo6jX9a+4DhvdtusC+qR5Dh6hK3pvmGoiI
hJy0gqGUeuUWRVCzdrS+JMIcMCeBsAj0sJxA1evEOH0k5HMu78yK45lVYScIzmwiwj2N/thk/fQZ
mtEvP/Hzi1Wk97Hx12TYaXuGam5QEcWKZ4uGe4b9/Yow7FCNfXSFYYXsnw3uuh4L+Q7EE3Alrp/9
6EHqxRGFqku38YHAZxLNTJp6mnC/L8Ux1Cr5mNojfOwCT75ftzNqH/xW/9pfBgE7TTf6/eyggaP6
YDMo6lWRJ+1rkZsbIzHkCZ9H/lhmtOf3Gm7KZ95EVpuF5Vd7d7LlJmjSHyWBt3AAtfzRdi3etbil
UBQa+cIN1bgHWuDZgSdBQcKoQl1IdlJWm9EqiEnDAPHa5g0B6SxmwHgwwgir4XdlgYNQs0Cpux9V
QheEQmAudugG1xr0gktjIOMNza7fOS5KD/WybA0bMVSyamNKe7WUnbPSe1ry6FUfjs4Hs6RpPKj7
/JzCcWZpim6Bzt0gKCJbdLJtlI8bTl2IY0hHCI/od23VQXKoHBKpmzC52IueL7eb7mDMrPQ2RrhR
orqhcjr8AqV1aaYRYcAyZ49NSRRQ8an5WnmollMHxqB3VULgaDmOtA4GIv7OH+rr/gXeUA3jFt2g
i2Vgcf3TC2TrQjgnK0eZpH6hJIk1eJTrg40c51+FPYUvZggaO8rwc1bRpF2nuEWI1JIWevW80YPL
1NA5wNvfSpLVLmp/rtbpVTm1a49eA8wmq8pGAJ1GytgfTWljQHQyB0yXAZJr+dbVelCdpKnXvOuF
9+pGcXPR8y5iuVFiNPfHdle67vhcTrokVyyU30fH+vfs/rXRjnaRaTqAdufpXFBUeYmPwwzBCBul
Ty76cAP00jsPI+KZUA8/7oXdWBbNkv02biJuFReyEPptHLF/aJa1hCCjZZ9w2K1HyJ9M2xZtW+nn
1lpNLEQfzhQ1UYgKL3gnJyr71qPJ9+xcfGCzAcDigEEe6sa6OqT+rYwqD18WOTQ0OfkDnk90Y02i
v4X4htFCmkgcx+pVpAkedQkUhgHjufVZ0wHKXgUl4V7+IjDoozo48f7tNYb0V40hBGCMFkSLRLT4
vw8yFv9ehuhzdkgezI3OXJkQNSKReg8GnrqhYJ0ctwwMi7WP/WxbpZCy8JvP3sEL0Uoqw4wAxMkh
4IHbrd1n/LJ1rr+ovUUSYrpHPbLpDMiwS6zitSk7T98w417CyG2MXlYXvcxm6K/upvjGREM5TgzX
EgsgbS5eEP4OTF1jCqrcx9Y41F53hVo+eom11zJS17KiX1YBMPz2FR6h9WQkzdNQ+f6d21HW9QuG
e8LWZEWTvTAH6D3S53xEbITEwZ8HsJyMttRDs5iHJ9PFLrC4cZnXVrhx23B7Hw1Rw57AmlMIj4mD
Y8VCZqteCqeZDm9WjFJTydWRpK0qG1THvZfwoqHeC9pW3qWhPFdd8elX7lXdgvve/4l43Dm2tEVY
O9Mdv1d0hWM0oDYg5kgVRqoeUs+8nPv6MIp+ZTXtqjW/Cyb7nz6jrO2kdc6x03PyXGLQgiSu1Dsu
GmY9PhC2GZ8jgl2IJ9Pwrm646oPsRV6+JUMmXqWESLLTNO0fUtCUJvPTYJlnuo38VU6zd3G8/Jdb
t9GVnXi0rYQDM9JqewDQ2ZrVUUhIZM+hVC4om4Aw2hqFlMMiebnOC9n81DTByGp5VYsKRXyWdLsO
lCd2/oDGZXGPc5ZtS+kclfKBfUn8ZjGsWoca3O5GoKukgzjPJMTcJ0MZr7DbmrD8DndYCBNAl+wO
0nxETRLLMnZNXSEe2u6PmhGqh9IJrwmJa2gKZX4s9Viek36uQWT0P1TR6LtWc5aD8yvgIlzfS1DO
X5bUOFPWBDK7D4z/tyQjLj7SsARbwQWmnn09mNjFSUbC2qQVk/XYQg9bkwkodvEiDG4MFvY4cEeG
Xf8pK525Nb9ZM13w+HcIiulJgxtziIVO6lJTvOt9DzuU/vhiOQBg5twoz23sfRvq3jxlOdHtgUl3
g/T3O6Yjukzd+B1FTMTjhjWFRRDZ0SM6/jkk2k1b6JzYt0nhqGJGcEAYVmE684Ys25ZQZwSrXDuu
B2KNbYH+3E9l+Sh8e61e5UyaLoFhyoM6d9yCMbhdAVTCl/zAL3w/V9I8qiHUaNX/aAHqZXe6fzYM
NG7KLloRsLBpJyZQ48SlvO39LtuEwsE4GkcVGcya/E64g73xuTMe+5xI4tDHvHO/z6CGf/vq9Yn4
KatVbFe/e6Rm+9rCkJab4Z9qcbaqhygZ9ZNaQGK1R5oEQTOptW9j1ke7zgQG2zrjdjAa8aQjCmYq
IrN/wuVS11aa7/rfpR0z6oll8H3w9KNRNuDwmvhSQ4v/1o0/7ts7HSVkObvt3wb4uO4zttak1K5E
8iBXNib31sRvqpCDNB4dPDKZVtXg+jj200NtI1itGF3BsIDlludrNbnj9GRAtYRq06P7A2dzp2ft
c5GHoBQS7mJ5l231AQ3lQjBxli5DkVTmEW7gbIM9aFO0hqGdIklQV1sltrbhf4/TQcLpHYztONbj
fkB7dg2D3L8SNc2mEtyTV5kVhps6PGcIQWjK0aOEZj4clVuDQ5OME4vBg0UJ4g/5Rz1I65tXyaMW
mu577HmXMLCc39iZL0XTkctkeps+TOrNmL9Dnd7Y+Miu+vI9MYpJwf0Jlk7Ly1TvF83TRi0l/bZF
yoe98iK0uYU7kU1H5u9O5ZbfaosNXzN0jyaJZPjGXHEfyrQpqqPYYKqGbBWKDtoF9aCm42pJxUx4
G0X6kVguCUrcACOg+XJ/7yFck09aTLr6oTJNC/XbYsum5VkpkyvxFibJK/xm8whh/L/FBGML/HNp
8djbfr2NHLI27x/5spz3KEfh+CwitNixige3Zi89+cQsLuNf7sH8uCWmpaG+QRAEpUMc3EOmy/bg
LYri/BxaHnzlRVjsphp30BijTLCoQxyy5UktmZhoZ4Mwt8BIKTlrE/1tX7G/mS0IrJEP5I6Epaqn
HYZuMAIots3avRh1ezIYPx2UXPlLvZxWOnMZYcfcJK0k5HcdiM39V6MNAyJrLyFTPhq6sy9bY3cv
g9wJTApbqexQOktA0jgVuOj8VnuhlGnW/2eXS3I2aXwMWdAVh2dzNOybeqicCcW3AbNdvezxduWu
Ky+TIpFQ5ZGnkXjvwSyxO7eIRw+F/Sh1095/DSTUM4lFbmVMaMrUpFftDHQ6oGrk/6fkmCO9zfZe
8Wmunqy//l6WwroIvPyoPitRyrfeGETA1GB0mgDZt22l6WuluZs2psZsuMlDu2M4rjOJe1fP0rav
8RQSYDQshvBJN1A6epb1qB6sHlRrVgSB8xEbWbjRMjdjeyjfUQODurGNJLr0cRtdhtT+m4HEMjZd
ptdnHV/D2qfeeiLD0npVaw9Roc/hKDlXIit3pVOY56RdIhqYxzEqMd+dKGq/pWlMyzLG5mvajK/d
okFkDNVv03CgjSGEPloLDRhf2YTVWVSRL9Z5KiCQC4S3hgyfFz/4A+u//DUpnosG9HphBv/D1Xkt
t6103faJUIUcbkmKWZREyUG6QVmWdyPn/PRndMP/56pzsVkkHbZFAt2r15pzzOHnaKEUnSFvrc/U
e3Rqh80o31uf6eluNMAXw3ZNSI+9rlNURK1EbdIh4xCdhBxDzIHg+zh8bAbH3pBbRoa5JvprO/lv
LaSfU2dGBqRxUT62smxTzxyCWikrAcqapC+JqB9eW8JRn524Xl+5VlFvOSnNMzIX9jrEHyl4UtU5
bFps47OJBEcdgeqO+4YRSrhT16k9l5Sd8vdcS2MqtAyZunYLkhocZodCCOH4H73ziu8tqmrOSP3M
NHT+YxQ13C1pIe9DmBzdQmVfDxgf4XkktIKWalely48lQM+OQK666xHyiCghptSj28HUFaU0U2Gx
bybUbZ4lmJ/JJcJrrY9OXR7s+uDiFkjFm7gTLU4EqraGFAKrZSCoJICJQLCk9vHWsotzAbofMu9S
5keMd1hp2YJtADkny85db8WiYPmCjWKZP7vRqZidSzo3JEp+40w5w5J0NP3JOq8fi+iZFFABz/u8
hk1odLW5X4Rd+5vEsZ1bU/3GDxQziWnj50o+awOCJdx84wjD3KsRzgwkZiN1cFfLCK1dlyC4+K9u
BuSPTk18qjzYonckjEZJpYwF1nXiDYcsJz+2jUHy/6PKNdrk4bfAaUjeJlMPcRpkznAzJ+mlQLZK
47jnX9Uun8xd6Sg10fQzJRohmpLTugKsZAYTBzlF7dAROw3rK+4BYDLl+8YWNu/KqtNuw2Q4h9Tz
H9gmJW8Lpax6yBP8Ii0c95Pd/GxLTny2bHb5wiU/WB0RqXM4mUQVIdzl/CE5fA2RhNts9vOd+b9J
Q5RG5XZJI+9Q1SbG2NqxIXfXE5Ob/ltkGe9a4k3P7uh+sYZt+OXplWMhw7mIUJiW6BahielVF4t9
JpziXtG3uAze8KKGsbXMk1LP0vrAbABnFHbzwdcR+UXaRc2q49mJtglpRWs3gxzWY5mMDjwUYExj
0VJwjAs89bSGGsbMWKqzTKvvHtWrgGxBtNFSxYTp09qOQVHABvMoX+WJr+h8wivEvGcu+zzOXvUe
28IlO4ngJMdmnVSaZ2EMMJGImUvzlPQSNWzxvSC4mpZ/BQZTfri6TTaPAD1d2ya4dfqbJyHhmK7e
/DBdbNQrZTHRPlTnrqWnD9ZK26pC25yd5Lns6TeM/a3oo/arMtubzoDtp+Ej0PWTrZpUVnpaHWum
euyz9IOnxJh2oVTrJ15sb4zCeqwtQWvGtpMKEK3ZPlm5f5x8hyOfSL5W5QkYLpgDSXte5fZB/bsn
ffM2NadY06LrP9YaWJzxyi0UHIJleqXObYnmI1S9dEqGS62Bz84UguIUUs1seOSN89a/91PzOsdB
vadZND04JhG3Gm3znY+E8qvq9PTEhHc8Gkn2oxSLe49JGnow+wzpF/VDyO1Gaduaof9OzxXu7hD7
7/h4kX81lKdz8tqm43IwOuC6JsNtIDP+qVxQHBiJfmGYD2q+n7q76gQncMCYP21j5juPiw9KIPYo
fjWXL6HKqA09Q8Ljvel7EUG+kUiU3qgG5rlwQDE4CNxn3fI68CU/R4b7QGjD8hqFvFVJEZBYMJ8D
BmrYbpv4KljPj//fs3EiRWCsJGmsi3TGjXiqeszolyQirDhzabS1+uBdZYne1m7/H9PeA61EUuCw
Gu7tycNTCcrvh24ivanxQPweA39vJbH24RXJfFNXczDTT+5LDlVzD5jFNVz7PGJl2qB0qp96R3e2
9ViSvq7GyotuY0SUSp3OoAMUhalzVC2DaPLeKtR728Fs+tPiuOOjB0hu7PxPq6Cvx31niyDcpTCz
L1EDh7bScODVIQp7Pf9O0sLPdvRu/jD9VueHviTfOi9mKSek6EVkIRncDcNVbr9bNsMj/9+y1btc
XKRV1FvfIBmjS8LqtW2Gdpto6Nc15Opq8Ic/Ij+N3qeDrZbIEtM+i5ousGcWDvBP1wI3A4pCDS9z
dnkGLhcM5HefgmuVpEDJctBsd8NBi2BOVUGl78Q41u82NQtDiW+6nzUXtWSiUUqIVfOHh+hX4DGe
VU38FITKQxUhhsVnxKzE1h4Jgw/T7UxzYD8kXb2zEPDfDdvqLktbGt+KuUcqjvQYflwlTNLDk8l+
shua1sXgpJt0zDAd0H/GoEETq8leuSScE97g9nnekTATAG8AZ53h9mdeGhyAha/cRiHgKnCn/mzm
1MKkHWNNYltFZjd8H63FevZ7C5pGmWLf4c+sVS8pc6QU8qOpl71fD2ckZxfNjkOM8O67Wj5V28KS
KUl1fViAfGPAg4IV1pwTLNus9h2Rgxvbdk/pXBFEYQT0AP/nL3I8Toc9zSQ1L8sN42sKSmffh/5N
KYjjcv6J0cN7iWK8uRKuMMwd549oXufzsGYR2eTdtz4Vsr8dS8QpbJahMf4WofEA31jk04/yqq4L
QOpPle8VOw9b9pupNfdIDH/SxJEQSWoxiqEOzEP+m1ZwP30s+QgS+L98DPed23us5eWtiUgIosOz
CdoUHENv1JDg5aLaB+7raJYvjqrDICwQoxTJVR/2S1yEN6azMZ4CC6NM7KWHzNaO/uvipRpg9qn9
muoRS0tnMLMtUysFGaV9c4b+Lc7M8OR3PTAwJ4GZreoMO+VMzVkjvHAiw7+XGI/qwejbkC5wRnho
Kpavir/v0c688RT14mvuZ4cEO47flpjz36DPnSYn7iBmgmLgyABGKhAg+3lxbCzzD2Km/vbvffUS
c++3QkuBiUjplHqw0+X7XNra+lbodta26sinEmORkWhdZHtbdHTJR82JD8AAUP3T8Yy8Eog7BYca
sUW/iL0/57FPL0tVflT1ztVOHRqlkBlF+dMiAewg+22j63SgzG3JlePZCA7iRPGJ2RrzGYEYaGSa
bsDVGkOmKPpPM0+5bEpDHM15/rmee9WmXdpWuRNi/lGaXv1JxqMqeozKJj5imWGgy0N9GwHXcFuA
XmSHmHsuv2416f87vCWJF+7btnisl6m6uIV3waB+GnogkIZGkwheAFO0QSN6cWSZx3JHj6Ops3IX
VNEddX/zqMvGu41my0hpnAy+sFhmTPIBCverS6d39g7sMgFsXXXT6U68PBrkukBhRgOn/LDQslI0
eXz1UvseAG5Kg/9axm9yqtPdA8gnKNKjo+UnmgyZSd60On7Wo2bC1tYiHdC1+TqQ2rlRFccwoL0F
FUeHqqfqxR+Wnxi3lVu63ca+MA195wa0n8DlJFt91pxD4uXzFSnWzoWbcENB8p2TJmJZIYMyOfwi
nMLWcYTUVm91l7K4b513ux5HucwTKeHptM+Vg1Efze5W6pjYO4P0cBa2VwTijMWqnC6lxCr4WJ83
HO9/ohbFiD88zRJElw1gZMHh+Q8E6Eyv5RCsgzWMCqeEgM4T3vN4B9XOlYqWEroIStnF1jBcz0xE
nEDcBlqHJwIx2FtHzzjiKxfHVe5L0+rYz+TqqS0qXjgFGkBZjxksXZipaXbvi+XF6k2MfhmmvqQw
n0y64xdGxfhSHBLFUsP9bGMzxkHHzqUGcWOom5fOzi5jYz+siqaxooMzxM50K4zG3YUu6tiKeA5V
4MWNv63dqfseZtnZjCrvEIzVvFMFOufP7WhhQef6+vKN6bEorOWLtm/52Qrrv47B20VNMZB0WOdq
csuNRjTYpo3H30EvGTdm9VLTrn9UgsMQbDNyim56TgyS3NUAYCoAExkIJne2BVs16spjyBWozC8+
xo8zbALoHZY7gudOrL2Qzwqde1hJxjM0tts+8ILj5GTxS+HSyZKHJpTdb4qV1DC+KJwiu4CXczZ6
GtsEOznZKW7s6phVHrE/DVGqa4OGMmNbGjYBOKWe79W6PycotvHw2BAChM6ClLg7vcV76scIB0QO
LJPw6mcOIhH+bH04Kz8WKkd0ZjEUedv3DnCMo88h0RdU72N7mMOBxd8z+z+sCU9eVSIWi4riIdcg
cf5bBJCeIntZlnBXYuZ58EnGOMYWpHgsCfPHTO/NdvAcoc0wH1Ku1sciaKqNM9Dy5jpNTvpgdZsQ
cdvRxF7ETElicEfE5TXFM7V5xKkCwJCSz5WuaC+rEHZGM993hI/RPLLvLUcQTojdxzKzJmz1EOl5
A+H/wNXKmUaLaHyg3LlmMgAwIjfu6tYZE4yJrC75ygphVbke6faYiZ5Lq40+527wN1jJunNQLo+r
M13kH4Au8NOSafRXmt2k5lPekEU4efPZTAmBs5RgShun+lVLLBM1XtM/r2hd1bswEJU3eJkP1pD3
NPWN7BU790tZGGQvNeZrb3cUQ9I6MQJZTiTPhvOKzp1b8rOol/JBPevBVD3EGhq7qDDSF62w/A0/
QfKVd59mW0cXNg8EFVVDJycL06vX9A32DanoIh7nu4Ne+CG2dLF+vFYhtuunWwfhdBPhrR4YTyRl
NQIOR6hiDBNqxTL5VkQ6uAyIN4YY0JTIcYQiTqI5pPgUZBFJw34TMX6Oq8lbtZDMgsvzUHQ/1Xdp
GLUMg0b4uPG4/4+C3RnPg6Qb+os77hIE31xuOKHZF7frezZ6xAYpypMLREMB4rMTbdZwP1RV9DZm
Vr6Zw+QPGXnx29DrdJ91hPsPtYg+1uMfEb7hA3/X0S5TA/8RM+JBjDh61OlKc69YW0BsjsTyeAN3
+jbR60PVkbbXOmZ4oQ1TvAFdJVo9xIJYxMk16skwM7HuMkyp5wsxDE/oqRamUOCw/7qqeyJalyqw
zrQr8BjbtPf9Lv2rI06N9KCaZAKn2s4h/mur2mVrzww6FwAQxsgmHsJeE/mma5KOoEEetCQPr4j4
jq7Umqm3lmT5AopgIM1Kn9R2xrQ1eVavMkiy69gNlc+4zjUrIRg8ywgMZfSoS6ahRTaX3AZYB52e
bmrShvpdjZN0V/yxIi0+NmHp3rJcmBi++EFzd3gNPMTm5vDdT63gprSxLAnBUzaMP6oKty0m32Cz
6tnoHjnXVruGYbWsguq/Lflg6S8lagl6lEv2u6uMA6Ov7FGbwv46DM59Il3ljw0lJ+yGN+5wZBL1
8A65qDgsI4SuKC0OWjOxKfDtbszRTF/myp3J0nKPantVD2OcoKipcH2m5a+5M5qNKiMQHKG6VHrq
hKtMiVL1DDs8ebv+uG06tHdK7sB3yPyU0m8TxQYUMdnkVA/qSzQMeoCVbtTkxeGnHmID4AwHpHCf
9WjiFFBXPZhTgB09Kd9HO4W5KqU1HiKKW4QBykM0u9P0HKtTEsP91+J4PxV0h5RhF0odOSfqKO7p
Sb2jRxen83mdtNEiJi4GmXUJEWgVgkRdhncY0DynKonellhy9eARbwXFnHbgUHX/CUn6SaJEI6Ft
nveBJP2US/c7snZO6bQ4OxDvOwCNHzz2QpBrfvTg13SE8g6cB8xE/qFN4F1jh+y5rio4yos0/lza
5Vt9EGmb/Sr79jdDiOrXEla3PvijtCVjF2cXO48laDAwroknOM9oASbiVeBTzcXOwqNyEVruPGrf
lERBPShJC4GniFs9ou9K8Lq7ZBb+C816rMbkfGMJY29HFf1KVOXCTjFzu5fBpZyymJRr/Uq2iv29
zsTv0RVPVux3V5029ilepi9NoufUeS0iLm1jomU4KdFIa5Uuppp+2DWw6pV+CcFCeEiAKm1iTySf
gqBZJL0SYgNnrM6QRjj9LnVJsrS05TomqfUsBn3BiJP/RqnoXEqRPypXx5LfVQM5Zaynhz9YXOdD
K891hseuWFl5sfYxjZCkmtShJ676AwGaGeQD0qU6FaCoWHtbSD87Ve1baaUfygPt/PnVND1waLF3
7/Ph2FeBuBu1EZ7HPsqhIZXxgxXMDRcXESD5yClOzOMvxP5gZrT615SKSzLWoBXkxL6cHYM4SCp8
VTQVdGs3qOg7xFPERa26MrPy72ouY9sYbyAEMZx1qo2B2vsq+iXDCy4VOS3OiiK17WtFp+TgJzVO
FTVIEXp3MbuBHi+YDDKisvhYjLW7pWVkEFc2OedpIY8MswOwgZxlq54R3qOgk0FAc/KyMGTD6d16
p1b09aUOMLdv1FMhg2bywaaTkxNPtNHz5JONhV4PsUVNSKoQS4P23bZ7ju4jvUX1Mvb5hD2iFF1Z
i1MxoB2/qh8QodNXFs7Jw4Daa7Xe2ZIut3ZEya4edqNDzJWnz09haMufKEpCwpCBjqnaIjOAU881
2j4oZPLaE1oLAtKMrD0a3vRB1aMdUakh6KJNQHv9qC7HcqLZsv5fFq8xHnzycmWHOtHS8MVYkEC7
rvs7J0PiJdKWVlo3gh1Je8HD0KYLn7uF3q+unuasxCpjL8cY8dexDfQSrB+BV8JEcRYMuAjVg48u
dn327z1P/mo6YsqoIEnt/v0C+KojOY2XbppLvALufVTagTijDpAv1XoMFNMiiNZlccQ6fwPaV/r4
yVnqG9/6NViFdjfgRm0KQ2fY6OTPkKVAgObUKprrUKtO+I9LmflTJDpCjLj+tsjzK2IlXeJHEerL
lwaHhcZPGrq59UxHmdAd6KFb0ZOmYC7Vb8rxcS/yNv2OUi4FipgCHShNjcEWSPF5Px7duam/Uqlx
MdDRbNBv7iHFOT8LE36imlJ6fd7slwyRSjXbKGqpLI5R1y3fMty0v4euo5USBlhbMTolkdHelyFm
qAwa/WyijN9GJmP1gAwEDFkuikiKq8d6OqtOIXBq81rm7nfVzgzb9qsMPU+mUTE9q4bwufTZyoaG
k4U9Nd4pn3NCjOjfRb4A8rA40zNkyPrcxmm20Swo9LRiXtKcjxf8zcnozA1DteHd0UFmh3MzoJwF
cKdWEApG6xqiFXrp4Slumr7zOUgzBlVLU1cyqsrS6P5vxlONbDmjlk574abToxOh+BnMdBU0yQSV
Jx0Kqd1NPbLlYDosvfet9rX+sNr+8Lg/Dgh4n0a7umRVE76qB/A6d6TH0U290mAJgJsEhNQFifZa
g1v5q+p0k6TfGJ3nvVRY37UsqN5zPDZ/78USbGhLXFfNNiVGtI9cOhp5SXLfaRhAJj4oLgNg3i7D
2/cx1SAbO0Kt897b/3+4haZDiLmKx8AqfCTgvd5MgoBbW5//rko5Ka//9AzqGZ2AugyujkPMip5A
rhd93Ly2Boy9ZkaU09Rm/ZoEWJGrQHvTfdu/57AkpR6urslwtDHRrG1hBJ/tfqA63RFAJomynXFY
4uS4tGbwITSwiBy3i01lNiPAT+nobOJ42Tc1mgTiCrFX67WHkVs3jnlR9JyYwoKBdhEdgj6Ybj4N
StTfMXWW9IothYzaIgcrs8du2cTcixurabNDESG4zamNEQhJuxGtuxGtRTRvQENXT0hZqCmBGyvg
8eQxBe5bHF8oTctiO/+2q2a+Z+F0J7jmdRWy9aQBV/V4B+BARNrIiJpE5rtLo+tF6+hdrb351O5I
mQ6d7qKL4rup+XRWHK/Y5iN6Ny8X9kPEefEFNrKARKYRwup3ORla/P+ukdf8cuamOKhXeqDTwckz
OrDq9UBw4q6HlrmlRzdf1S/b2ModKYufr97iOYeY2WaS58cqto/DciIiEry0EZj+fgmbdKfK5r7V
dlHh7EF7w9UyZ7GLwMue0oCop9l68gbGHpx4s/rS43lTp2M17f73oN4boSOA5m7u6v1STgraatHO
Zsu5K+sZsdT+kD60NpOATdS72PoDaKfr6zwZf09t+l9YkNa2VkT8K99crzfPUek256KuoyvJHpxn
+srGIW7Fu9bqv7Pcma+Om340+M82Oba5qxLkWxbK+uT/iINORBfLXQDYSkus6fhfpbmQ0M0QYxeF
FoRdisS3tTgdKq7SJXQPupsD/MaVfbZCq71lmEN2QIki4pn0noxF4ewWZK2XuM8I3k3JQl0bH0Jr
OLCbqbthK//dB8P7XGfpg2OFAcDa7iaI8nr1ltg/jDoZA4QAn4VhuD8I8jgldm49juBY/hlZdA2u
9JTfR5nlsTDS47/qxsgRH4qqKcIEK6uPYcqRRs9AA0VqGsgxlK5IEEY3xdbWzipCunzvB1umtjIF
/+lzEB+zTfRLjoxB3jVeT9qKLeC7ul79BQ2O8sfWFnOrgEXr7+lAGmImqx7GGiQ2AwXrh+VF+CyE
t+98y3rK6ivUhw0M94TimGS1bjNYVX9dn+owKTfGSficuFYFgOnmId+rnPTquMHVvDUcNO9MOwZE
LA1Ez9KCfeDTyVEhKQE0vWObxu760pWZKbBscXxj1X3w8uQ969BGHixIPEcFjUTQSk9d5bg4tfXq
a7N2naA13OE/fDbK+CBTzbEznLxp2K4iVHISFuJ9EeExZkD9RKBbtU90zkOMVqlSuinaKpOZaQk8
Q+ppUmm7nnCv2zyAHgdvDsRUiYvDj7Vh1TREicD8eQqnAYCOLco70rbyRs/wpF4t8q1EcLWJsLyU
zvAnYg/ubFp+8mRXeVW2qY3J5J/jMq2syELJh8iBsoVfg1AT9RD6WMeJsXIe/r1HTzolnQJvyOA7
5a5HIHZs6RE8rOewWjBVHB2kmrUBeqpMP5Sjb6wzd9t64LsLhEKPRb7gaEBS/K1A/JG40fNkPK27
KDqRQ2qm022ZeqbudZ7d0gTgPB/T2Zg7f18sS352UPudLBKflY8WWQT5jADmoZ3ItXlOtPhAQDaT
UjvwnwILAWYUCC5M6WctMvgjgRPaZ3txWKb1liaA1LtGQlt2TkoAHFfGlx2SRaKuIqQ/l6xv3Ycy
nMihlZ5ho5QZ3G7W43ZOkf0WZnA2DQ5odhO0ZLam+oPEo9IaM9AlyWflYl+TvDIesgpqBr1p8xnx
L1hCYI2bmdnse1zkz7k3HdR9VcaziRJZquv0kJMCMg+2S7gwiTa+WW6uv8SC3hOX8mKkHwRSerto
dsHQW19KUI2Ia9/XmPAqS1jw0SRhYbLH58TDcqKA3EGAUTfRrlmL83m9R/ky+o2q9ENiqC/uTBZ2
PeUkZ9OLHZw4/kymDhVouieX4kkMCTFBSp7fZJjKivE2+U3wyCC/vAGqvQH+LJ81Gt4P/55pY4eA
3oZgtcpaApM5bdDXhIBXln6YXLJFlairNtHxrgtUlskMejdyrn7vwbkMLPc8c2p6dtClMZFx7klQ
ds+0hLvnEJrVKWOt23gUe0rR4QHvOqK38R6KspvWYo+GJhjhJYiJedGJ6HWcL/Bx7DhjHz73Vvmm
JbXDgT6fj6W+/ARsUO9rhFok6BbiwQ9ZUjQDCIUyhYVtjjAugJxS5cVeZDjiyey7BUvyQ4yx9oKx
OT9ElT7fLAPaMBaCTw/b6waBMxcrTg38kixnAxbmOXrW6/SLjQqhgjM7byDXxy3N3wyGtua8jRvr
l1sW39RQ3tH97sBaGR66umWlhC9+zJki7dcODzJ0ZjdZcIS3Ob0bsf3aulWVkquKPqWOaQyif0+L
hTwlY9IeoBxOF6DVcH2W9ikXHzRjmoOaKATmK34x6Ggm5w7V3vVIjOnsgalaM1iPDfUKOa7cnhcT
OUD992gjPPFf4ef5U4nRzx0NAg4xeOGZtsd4NYn43KJBI/Z5HziPHWiEl8qGNgkD+Pu6nMSChBNp
o1AX9VgjGmBoVR9rn4BCFKsWfzwaL8SW5NtUZhiMHK/IUp7vlaUxK5ETSIPJ+LnjMyRMhtM4Q4js
ELhtih8m6C7xWCNvGDxa6QuMJi6A5DBCe0QHSqxyJAPtOVhFGnnQffMsYu3dl4qbgsHY3ltEdUyT
nJP1uAwXdQSrPyswZNtArsSsO86rliJbMRo7IPekJst5MZlXun2zNTMMM2259Jh9MzzHfje2j4ya
WyhFBa0D66ReqLc5DRr7egDy58m+hxrZG4aG/BabsHortuqXacHgNJEecepCKBGucykK2JNuhXJ2
lArAfw8moLINo7f8YNtSzgO14qRadjlYsH1bj9ZWECqxQRpGfllYhU+UZf016vI9Y3GDbFLT2Tkh
iaG6bIClMn+iA6eKcBWUwLAQckoi1n5VG9sGIqjZ/9DdeDyuuzW5PZhzwycn0iEdck7eqf87MTlo
DdRdpVpEmoPqTWEMCpNgn7qbDVig5VvZ16Pg8yWxWflC/xojmkRsDXexKfcFENeAiFHOGDi0Bkt3
/w9LY4OBwAFjYmZ33oqSZVZdXLS2JFkYYSOxSfOWVTp7sSf/TrdCe5O1JSXpppIMG+JEK/qp/Oza
MFVP6lm9IDyyx0OXGs3q7VEGnw5yB2zt+ueKfaUoTyj6q/mnmaIpo+WxBzFoPAsIFxv+5Pw7woi5
9un5Uuopeq2WXtuThLnBGr5oFvcvM51XIQbK6emK+WF66YQRYq1euOZLGZpNHJL6yAKfzDsF42Am
TaYjXBQ4n4M4TNIL6uFpObEqUC7NYb6RvImzTvE+ZK12W6uNifbihM9i6Aj6VGI89WDAp9/Dw8IN
0+ruudcMUACzG73XTYUYoA7+iszzNmqe8kyfd6DlvAdaxSc0wzD6euAHwAEyji4agSfyLS+Ie+YN
chinTdbwXObcHChw4xPIIegjtNmriORk+liPqvMeOcAP1ssr1txZgoqL3TLpLimsUAxoVYFZCGht
P5LqbGntnSK/Obvu8N/aCzM0O9hnV2g1+gbkKZzXsE/+OEVjbrrOt2+4IO2bFVbEtk3EIiqTo2dn
n6nRJeg+x5Cj//hpQAa+F0SkiA1WnBmJLP3joiaLwYgXGDclgnujx4+ktklLG/4aghmhwb+ygr/8
qXBgewECtVXdW4JRqcaQ1h4UE2523YD2XFHSi2XFBh8cIzQbioOalVNvAbVUd4xG3bT+DamMexpq
hjY+HmXOLqb/bGjgF5V6R/FvYTx+i2T3XicHZWWn5A3SwMknZK0Z5rfa8iQhMfVJhVPnBKnRnRcL
VZSa6s+07W/JQvk2QgAuS/9JzU/cBslp7CYIIeRMJfaGe8Hh62J0vnmoA9vc8Ha8SyjX031Cxu82
D4w3q3bCx87q8zfCFQGPB+N9gJeG24QZvpJxLRyzSA1antuko7hs8+kY6nNyE6l9V8uh6eOqoEsC
7kbWOL2mk1lK3u4u5ID+SGpgzz33Qu3n7aPKNS4ZDp0LXQLMKurTw6N0NGWMUsChgQXCgIJamRdf
q6sNksFGRtsx6S/HX1NLIDy3y7NqEbeAgXFlAqCptYd0ckqsBk19jo2Bupp4BgKSBlCBfmvdJ5GN
SL+GRy/C6RvaJqbqMcfAsqpMg3J6IipAE4b3bIYIJ3pC3c9xUkILH7Kb7sHvaUxrYQY9lTtN+09D
+EUMnPO5rhgdlCT5raf7rq/ElfPmcRa2OI0OgzCVokGq+LAquFKpUuETttf45VD73TPb/9Y03iOy
5/5F+Iv+rQ6+h/SRTuv3T9R3eFjbusOYHdW6awDqvBCNHO0az3N3au1VAd9DNV5UI8jFt7oZxvfS
zKJ9ELvtedEFHBJwfVuNpv8d8hEolLzwduplMJHOzsi85rNMAFjL71IdG+GSzIecougx21b4Z9/R
C8enCg3OgxNa+au+LGB0ApMAD8ffqUEDRuATCmrsxlUBtwky/NaVzuxmsaeTYpwZiw7IJ23e+smF
qjExxIv95sdSG9bjTBWEFPTmoAM5QFKeNuqletBs4HsJYggzm+eTB+7qENX+vAfDC0KjnvNNWRnJ
l8txUMzd+K6TfsQU46mYiZGeZKE6yAfPTaazWQ0/YlnALkUUXgf8G87/DFPKP2V7MbNKRI1xVWQv
DC9+qXafsXQS3B5caRK6x0IfvWPMmHBflOR+NzPOkthb7p5Vsc+AJVEOI7fynmKDM+4ScAxWvXXd
nojuVPtel9LjdGe4n13NLgHlYyPe6bMG7saN9Fjmr8D6Q1n5I5/AldWQs/dmjCCfUFBhu/atpJ+x
b+lYSyVztY0b7VrSH//q+/J1igIgY1UM/d8m4iY34VDFeA7isKhuXSRoaVm+ew1MM7xDwLyTHJX/
NpbyR7xbZ/mExuDILN8DpPMvKPesmxm786aSuW+L7gxbMDkfiZjrnZrS+xr2+c4S967lwsuM5Rem
wmo3RT5BrVNm7tYt2TTi8EFNJtOBhIo+Rtcl55TBbE1P0GM3DUk821o66sgHz0+deimmH1ZEl3iW
61MGABkLbK8dhJ3AvA6ak7L+pvh8N3UeLDdtqR7IQH7PS1yipAV9LCif4y6+6/3wBLDGROZH4eEy
tpUhVOIxb5k2krjd7lWwwmClpJKLHNhUALyfWYlxifqkOnp2eRlcYZ7sGh+spH7VGZAnUlnMszMv
G9e1rf/SpHlRGlk4IXAtCy84FZ4Lyisz9SeM2eTMYSNNWWuPKuqlaACed1Gh75EXGxuLQNSNobQD
JLdXh9ITZCJWNdv9vDw07eDux9jaqTq5tmlQgyx3UC/RKQOH+y2AtrFxtbxmutNTmQgkWACr4IoJ
ZyYrL6X17/C+QxfTbYzmZWwh6bROAkEHfPaOrKvuZFGpJ2mKNiSnGVw6tNoDLX8JLI3ULstn9KtH
pDR6ZN2ZUls9DQOx7/LlHIYpAWAUO7QemubUJGW5c2IXgbz/1sQZXUQDTZ5MbtV6H91EFUYMTLzo
0yXQowqBAfcdHXPlFnaIEtqWeP+lE9Syw/JODijaeQHg0iCE7UdGMX3UQ/pHCMHEDzeikpSMTtHC
HS1mMrMmF0wp3NjkmNoOfh6Ikdp2KHuDfYozcxV3J3n1l0nK1Ge2jFumNYTVCYzxiRiDPSTlbj9r
1ddo2LdwIPkIngZWoBDy5cbwyIYpPEwJ+TBRevVQ2prXpu383TprXIGLOKwy5NxTcQZhM+9tr7pr
ox3zL1oSes9Rt01n8j5c/sE7G2PIw1BPC3chqpGAUNndut14RlF985vwWjjMi9xsgUohga2YzaON
vaTae5SX+2SxvTfgQtMpnBDB9TbXgOGbxOwmsg2ZvDa9Z53wbx1aqe/17RCUZWlFu1rnfEADh3wo
RD2PEd7dsxD5T4Ubmgp+R+MVZKFKWUg9O3QDJhYylqGr3kAQGSg6Vhpy5nXpvggCEjJdHfne+C10
bDlr6+snLCf5Rwr+Qo1oIzuZ94pkqDMQA2aGLN8NKlrxZoy7xKj6beDy90suDla3zUIWSlBAJ1Pz
6bZuhnOe2fIAMzXncqiSfVEv9PbLHAkvOmkXuRcM6jK7csr6pYhL6EbtjRs31KKFNRInOX5GSX5Y
lsR/bADFXIaSS2jWx/5u1zCPoAGGxzYmr3LIRLhRd5kTCWvbOXG10Uv3B77A/8fYmS3HjWTZ9lfK
8vmiGoNjauush5gnzqQo6QVGSRTm0QHH8PV3AaHqSimvZV6zqjBSZJKMCMD9+Dl7r+18o5Q7atr0
xqQetQUB5cemtrxtMQOktTTd2M10U9k6YUHeYB4jRMrr2s3flVDmC+IT7CoNE1EVEiPnNBnF4yxQ
zwuWeAz5n69KRtVxkCI74k62w8116IlGtNsGg7+ReRCdinjs1ogpdsvqmWfmF3eKbste2s8w1Yp9
C7B5s3yadD1YW/BDq9Zj/uInHq/HjCVZRp74N0Pg5oLDnB0ne3NggFg2oQAGE7VnGoqkA5Ho+hBa
+bnoNaQk82dx1ZY8YVIqQddZpj7HC84YFy/ob53SRfjl20+jFeoPiy0t1TjtxsmUf9WQfiuAHiS/
3yyRtOB2pxtm59jKuTW8rJMvy0dyENN9NLF2CXfsVlrRauvY+ZpYU7h3nLEiJWue2Y8FCe9LIctM
fYmuakH4HIC3Ef6G2n5rppI0ZWHSSJFuvw3T1j34RjI9IZB9tKJ+uO3NDI9KLk4uw/GbSvcMCqN5
ljfguD9cY5qZb8TliqsVxRupeRtzgCgfcKnsI/o4fRIRJjVfuMgnK1psBMBqNkaEec5SSILhQtWl
Z7QEOL1N++Lq/l2IseU+TKaaCRts/cSGLrJcpQlZF1vO8i81eQKnLEMjTA6xvHF165l7krFJ238h
4c94rCK0/shlHeKSwQDAd4x5D4ZG119AHHTbRbsAvyTcWW3Rb+Ky8m4C6mcISCo5u+RrJZJB+LIv
VFpwsiegr2GPidolcGxdZNa9BQ/9Y+ee9aiHOwFM5RTE9Zd8piT2qC1tdWIup6Dw3XpuzznXMk2u
7knbuLRpd1fJYtNINkaVHFMJGXv+INRLxiZjf08dJ6igBQmKnXubDvC229q/LXEVbrRooNiuGPGd
cdoxYOBAsJILtUjzalqW07ApMzJ7FhcS9LEW8I13AUg6xx7jVVo0gnXDjGHp/2lGnp+Eo0crV9On
F0NmhEJqN3p35zmqPNV0OW7LEek9kIx1Yhb9y/IRijMkMgNAotQw4kvfDA9XnYyW6PmlyCMMNrqX
3GlasQ9bS7G+FundPOfRp5nkM7pOvcswAa2VlqOqrDaNXfRfvTIi+COYWehy4IbzhodkwrwUWKGz
pk2X7uN6DJ6AA2yvo8oAxblSN2ltdJ9YSrU9Y5wM9q93yyqLqrsvqgPkDcaWYXhcSlip0ygK2Ov3
8eifwf6aTAwZU1kFjUEKR42ytsEh0BP2vvhQB+Cm1C/mlRkGFftJme2sfzbuzZQCfs6D0yFmolPx
VcuxHcBf1ZFk2rnxE43DdCtKTFVdWz0R42191+h98f+CCLWMAbOWinuNlPGV6YnqUxW52daDXXxc
mvxsPpBMbAg4bkspKuz6wSFieJMvkxmWgIEjb3gfOOGHYaaDQUlu1g142B6szFE6ZBBptWmsKiRU
C8JsnCPELOFItAPmRo5NsKlUgby9cx+vFUsJWE4jJyRFinzjeZ+6hB+pmjGGU0lXcuoAM7Chxqs4
53Tl4hx8GqkjKemmNzpDNp4iEj3mpusl8N14JbV8PNWz5X+uCU66HN/sysE9R7rF0hroW1feZZID
j5IC6vxcCXtJWdzCKN5ABKMXbcfmWXOnCkEmauyEBEbuxempdURzVzAS2xCEO21rRQetrD7ZNtql
3DTEJm7b7N6Wzxg1wXrUcsQNxlDCN5sXjbHbviEJJ/UUEnBVXNxRD04RKWgrU3gNVwaQ8cWwUXiZ
vH6aTI8JmSb3V3RFEfrbLkgQFklj283w+3lZiFRJETt6n+LRk4hqjX6jqTxE792c6UxoN1nRtY+l
i5LOUeEF/4m+V9P4jZaKnmEZmKdCV9PEXPClbZGfhtQK7vqmOXnWmllTnq4QeMquNd/quP7QzQSs
WvVnaRvuUx1UqJWdQz9WDOPnMX1mZPsAR+FaWqq+pF5TnZmYejviDfRtC40HecIgL0HXt2s121EN
uNDgujbGWCSvhmN88Bk/fe0GHwkH+MAisy/x3MUJ5wdvJLFRK8xNGaGhrTwp7pqI3zql4WeoRM7+
utphtm/3dQ+5gDZENlMYk0cKgLyT+iFHn4CnnOaum8fWiyDoYYVi/KJm+p5b0WhcrjzXep3c4iHw
shry+dzHwGxJRz2vIBjMDrGw0e1T7Gq3qfFCG8O9X0ATvY5FRebUQ4PWyD3dROR0y5hcz6Feq2JN
Rku6T2dNSvLu4hTfDQpL8PVXODGRWsNU0EKdE4VVIbpDGjQfF8CYoiEMjbUYtlVv1Yg0FVAyp0L6
NjPq6jjS4SpZB/SBzYMGm3arVXJEAwR098qrKjNk6nV2xlrfHcIGIIkvmlfk6EjqMN6D3OzoNNQ9
m5YQ6UHa/oewy98X25lhWiQzeKVNA8qnxR8iIo3MxzogWtnVUKgzqeqAiqKD82zSNIIqLW4yw3s1
NefLoq5scm9Xo/6rEcMdayYhtJpt/25ZJ1DLthsUajmTlYL2MZoR1tLi2RIkUSc1w+n58Dghzrhy
FTMnrOi3wYtqNdwX6EcWK2zfz5FzOYKipm3fYPWR/Efa/RV3hOqEkQMW1twamELOR9D5wdCitcO9
+CEQ7iq7CaXhvrkaO2iXNsgA8bSvTByp1ioLWbh0Ex5sHVnjx6Y1Xif+ukLDiGbscNFMN9dWtGt7
4SOXSP6Dcc683JsxOeKLjtyUw8xsSDWluw6JOLwxm5pJrtVd9NjY1zh9WqSJZsyYS/rriGpxGD8a
9mCtfvvHf/3rf74O/x2+l9D7xrAs/lF0gPziopW//2aY4rd/VNd/P377/Te8TSgmbEt3bd0VwnAc
j69/fXuMi3D+9v+jRRhmCgXcLZfNeFpevwzz4jFyzPuuq95rmq+PMqjyQ25RGke1AmtF5XyWXMBH
z1WwMRjKkojj3MQWqsHIlgrIFx2422l+OOtG7F4/FPmE8WFxbtuJ/YFInGBv2jPwzFXWa1QMB5O2
h56HPcTosL4PKHDIeKOUz82HaaRpmyYGnL2ZjGz2XIlWThZRhyNkb9k4KJcqw+lqTpCYXJi2mkh2
p6GmcilZ/QKCN9D64Lhyyq9lYwmIAZ5BWnGx94OZ7zl3jwINJXo8x4vaSWU/xHb3PXUi2inpjK8e
LRB0fQyVF8/efQbw86Hvzx6oCtAf2eMywZMoZm7Tsjy5HtlizOT6W06AMHOXk8bYBTvmjqCVSiO7
zhirMbqJ6krDXoqudilUY51jqJE4SNdmaKIMFXqKOYvG8m57ZcCKtluOG/PQf3nwDE9uITo8oi0w
d/hruxO0rewwEI27ypIGtf7s38E3Wa3KEEmETsz3E8X5clCKlLO3e3wGuQ/5F4MC5+XML3fRVN81
lT98VMV2iBHelWZcfKD8Dx+D9KVRW6nJc0Cw9h0+NPtJgkP4m+vTNv50eZpg8HxDZxtxXM+wfr48
hUZjuZZ2CngyPg1aynrmsq+y4nK4pnSRjV+cEZl8mXRvOI+hFd3YMvqI/ti/NWe3elLfLa/o8sAM
ai0U6XkeYum9N3DjLtEzywMutOhurK1kh5CYUnahcoxRTvZ4hceMiMP8XAZmusd8bmI+nmfajmUq
EGDgXEbXPM283s9V1PubyA06QgaMcNuUgkkPR7c1tP0i7vXtsqYvOEjgV+oSMZcjWVPc+sj5OCKN
LsQHSoG/udH1+ZX66UY3fd93Xcu3PJ9Wj/fLjd6OhCUyLRm3pZu2PBGOQ8sFv2jSdBlPW8PWZov+
3Bb1LbCl7I4FrphZn7GQkMI85awQmMHFCYJwHzkS0Sw5RGA5YuFeHNizacSRsCns5ChBGKJK44AT
i+csh367jHw0354ITVMOlt0x3qQ5loNFcZ4CHtsulzh4Q+9s6hMe1EC+pl558hP7snS7srF94nBw
OxoKITVpYbAuOgGZELxP1zO2nbCPuvbEQIFdXBoMZ7q6C3diQUSMTobSYZhpNeTLh2lV7ZeIgxEN
06ZLYwsTYJbvcNFOx4pnvV7mzdKfHpdLTXex3efJXWV42UPv1A9LV3l5aAbu9Cx4rR2cQ0s+JDPI
EoHRxctJYummyHkxSub3KIPmpNscI6FpPDOXD7Cy6YN20VpXuzgcRhktGAS4ugENyM6pH7UgATrW
ZulzTJN3Zbqj9+Zk6THXW0q09qC7k3iOy6ZGg5MMjzTchs3yEYnFu7++hjz710vIIrvbdCzf4350
dH3eS/6wV7heEza5lhvba59axjV6x1mMEBgPaKSTD6S4QEOczGSL0Z0sBQ8F4+iT2ym8qN//h0o3
5UQfwstkCke364L0rVkvr72d9ekNBxG1xhCJKKOS0aZq6vRcJpb/xdQb9l7XUDv6pdrGt/LukGsJ
mWp9nl+QyM+bj7HB6RU99XBn75xB3xe9oy5GyaBzBgX9RxiwfKRNPZknXeUeNWS0x6sWQ0Uf7ZLx
5o9maiy+Ojn1z5xHuvBUwe5vnChK70bRXlsNRMusrkdDYqKtfZ52/ZPq6IY27ZmnH5+NrGXdSJqt
F6OTAaAXPLiYG47sTi3vqexuXB809hwqgH6YmCZIg4SMt0f6+jnBBFZzL6dxN8Gk3CDrpzjAfbeG
e98+wEv39m2LzOOv323T//O7bXPFebppW57wnV/ebT90AjD/DiaEkb44wYypqOxui2TjSY0wI7q5
W3ndKQ3Od16bfM+1wLpcecwQzjdBhVOzDkMi2+rktpii8qyrLiZ/wqzam1aHXuA1ztaN6d9a1Vtu
RNpHxDU3hqn1K7rhwCltX2xhIn/+m+f262Lo26ZhOq6ho/D1KHvmK/0PV7JuhtZM7mzWKYpGZj4Q
bhvZFKwCmKVKfwYDkba2G7GBHmOZKjydjbuq9c7Y22OU7XPiOgAs24ee/LFt7FnngWDLUzzqzQre
eI60ftowNlJ3vtEjcCB08vavn4JlzQv2zwu6MA2egyV0DzOrN79/f3gO0hjBebXMF8BR7ReXkG3M
nkO9JHl4rik1obYWoLiVGkGXNkI9LL197q5wrRe5vma6EG+VDNqHMs3jbep+nDo7XpedKPaDKKdd
r8R4I9lJ51GDokYhSmjOW0kcoG8JgX3zEZea4L2uE5oyNe1ou1OffvSa5m48QgtM1jXsF68ByO6a
QuyqdFR3TWM/xoLk+us3W8lg7haSD+lylH9GsO9GH7uPqEHazhrGxj2oxq0OFBntJhiqr62E+nK9
65wKzzOaGbkCWKMOqT1drCw/GEgb8UIo/DkJA7QSiN1dQUbRg3igfrgWon3elx+rio7HWErrxwTO
CHNnzTUSPGqh8132df6VCCtmD+g3cK6PcWm9VImR7SxBez7n5mb1VfIhjXH5FYO5lexrl8H3Ljpt
2AtT2ZukSeIntxjSbZagYIzK29Ee/S3prTY6DDxhC6mz0PMHF6Yux+DyAODmvJx4qmK2DAgPVxyH
Oj1t282178VUGlyGCrdq7sNEJq4bzU85vTjxOmyriAhsfY24ysAgwbkbanO6LoHM7wxD2ih/MY5m
/F52qJF0AE8VJ9jjOPORl2wYXJr3y4MV2qscetftf/4pQrS48pjWHdo2sq7f5iWD2okaHk/iOPYm
k+p9Ubp6tQAsOBRz6JuabgUaLdeLIlKhkQcxcjo3pRU80z+RgCL8jh8xbrR4ip8MSo81ovHuKIir
m49+EaO+Y0S83GqRULRtSYV+NfcvBnzT840fuiv6BCmuy/AWh5lYtfPZ2KNY2zTNaG2HzGsO/kAE
mSknsa6hWm1p8fonGisdagH4x1rKsD7BneBZPemPIybEpk/Zs2P3fqgy5wB9DZB739AXKON3EMED
IcAczSd4ukYB6DGY8TBwW8jmxr5wloP7vQhteoRorLaL9wTjrTwokVwYS8bnSXxevKuL4mJsxzfm
p94GiV63b0oV8DLxYI1NejB5Zwy7f9CRAh+7NuBPTlp3X8QZ6Q1MrBt2ZTlbLs3wi5YML5M1xtBL
vRVAt/ET3eEbrSAOOywnB+QD+o7l9y4PJtifairD/XVQ1CuyZlQJq22Goldxld8yLGIel1VQFwjW
+kQON3EMIXTLUGkhEj2kviQjRqv0pW7p+DlKRwvumlNxtjinLSJpFwrB0mMzhW8daSWdrgHUdgEM
O+0KOmayPoXmUF2kH4THSJvPSw4m8djMXuZnRK4Xa7Ifvi2ivCZRN1pU9Sde2S9k1ji7anaQaf4I
dsP2/Ws4C6aabldn3Ep2j9dRDMlNnlvTpchoSnLTRqer+ae1Muc6nAYqpq9+VAF2K2GE0kRx08o9
tSSrKyGiV+QlHqUkBMqxyp+vLZ7BRodvo8YzdI7UkgDWAwKAeEUqaHe8Rp3MJF53USzJFiBTBLwI
ijYpaIZAzSP+I5Cv7C8xN0xKsbrTQ1L1lghfmij9xZoCsgmK/gP0o2GrT4+Qp+r1Ink2NeuH+NlV
Pl4JkZwMXf9oyLkvnMByQ5X0OOTN+KQKAre0vJEHNJLF3xw6zF8LRp/tyXPROQjddzxqiZ+3qCbh
KA8Kl6yvojIvcTs4d4Z/0w+mdrt8MvS5c9eMbXVsivzda+txSzSuTZjcbGvzGV51ubWn659C54qC
0/Lg6VYGSyC6QlHsOOciVqOz1eLCYZhGxm+ik/7+19ut+etBdH4qvsnAyXCpioRv/vxU/MCqXDYD
uc5S68GNOia2c//HUuabnYZQAkjsDJT64lZBhcJRZ2RhzGSqOeCl846cyPMvE7fJputINUhS3zgm
re/cSm90bjXHuKGY/rsSTvxaIvgc9Wxg5NQHtHh045c/Op4I+Kz7vGWyMZFWG2XDA+XYyyLM9Gyy
0qZdlETTvqqM9FUXMDgqSz04RfbYLApqMz8LhXScgEMIcGZ8zq06W9dm8+k/WQG+qryzbzWbJf42
47SHeI/GIl2VhYaFjC0+WVx4ls7SVS4C/X6myS1GWROP4E2tpU/L+g0AUZVt8tp24dZtq+nVb4Kb
OiPis2pI1wnmCVOFLvDQV4REa4J7+W/eZufXosoyhMO4xjF8emWm+csV6ybwwdPaReE+A116d7IP
yMOHmzGiG78BzV2/T/EjIQniuy3yD4SrPkRJddUvsl30F9sb7i2LxKdRexSzLBpQ1sGp0/4ucdzh
1DrTlwXu1GRpv22amjFJaBV/0zbx3F+exkz94rDGpuzbXASe/vPVKsyoaBD1RTtTdOX+6v/lSOpw
HJ5GmiJy44GIO8djnrE457BZKMqBpe79CsoMM9nstIgpzG5ykNaTXIUCZd3XafVoDLX/nATuR9TW
wc3ytSIab4N03Ge6cfTjqf0sE4ySY13m54GU3lXVotdM5ijijlQasNQYNqfGuUZ09kMMy165yDPm
fnqiSbkOpKdvrx23shbOE42Sizeq6ISQGJPpIvGLnCDCZFfNLHoUSQtYf9Qx3oBQe/AKvTtfa8Mr
W0EogO3JRIEKV9MkMIN4LN8grd2uWG6MWB2LJCFwK9Cfhe2c+qn6ZvTCP1teib4QNpAdI5K9JzAg
Ppilfhb2pO9sRySfOtjADKAk5dJL/qSVnAkZ16v70aZMS3DXLb0xkFXFvhJES5Dz8v2vL1rx60nN
5whguDpVlec4umXPF/UfTgIesS1+VuCk7/v2Ky3c4EkI6R8D23VXY1xrTwxD26fc3QwY6Zp1r8yB
tgzyHw75FlzZwNsLT0cBVkr5gO28eUDPAzjAdI9NmeePTRkbOwePMHqiybvifRYcJ2mg5bUviXOG
Yh8pc2XY8tWQzn6Zb8Izzg8+YmHid4aME2vhneyqKA5lSXoSqeDTyUtCB50U2CiF8EAivXEGoPa+
VgzHa6JX7XNIz5OA1l9rfUvB593/9Qto/Wmf8jzT9l1bsLbrhvi1y5hp9WhE6E82PqPDWdkMZxDI
kSnGwzLR1rPpm6m4ZMhNP9lFIEgt1qZ9BxmGynpQK1cExW1sJ1+uZVMsIXl6hD5vaDxHZAYFNJyY
mKQ3P65Jsnb6HLxTJrHxLgth7sKOU94HP8TjPkbTjIv7N7SaoV5zH4CmHzd/88TndeCPZ0ifJ+46
XD+OaRu0dX7ZIGgnWJarkEAlTvO+PFU7MZ/y0psudQbkqrHB7rCl9We7eaYKb4002znWkO9Kh+ap
SvXprOZ/a6qGzlk0ZA95SIJv0oc7CGs9p5roQDZTxzk4dk4uphOa8an7QcXDgwgQtlXh3kTyHW0s
/M/7v356xnLl//H5ua5pWBZnfF1ATDf0eVf/w51hxb1X6qYItil89pU/R0IuQZCeIg0SwvMdvhHz
uPx7BGP0NkslgXAAFHep38ATQNRwHDGenS07SA+LUZSz4XeuFYSg4YAnX0fcsuwQzeg3a9dJuemL
LA0xLYb6dkSJHWBUWTk5tpCl2yjFZ5DWyPArxi7bITcwopcRUvSKfBM977+rVs/PngWz0ArRofhp
tgFuM+0j1XgfzAjxLrjyzhjzTWj3PsWndl5k1VOFtYZkm1sMZFsZAAxINcs7suBr+2XMzzyLOYD3
UTUdGTlGEGyiuCpPgtUzUtnBbztlHAqHWC8oErr6pux+vPhILa0uU8gmaw/u5Uz4yNtPBbrmDQw8
esWV7bwvXwTw3V9N9cvpJhmK/Lh0dLt8TC/KxjDjOy3g+5iYp2VHL9KceYM23Aq6Nec8omZehD+1
kzuwzoISp0Sgw9wynF0wC/Ik7bBtUQXMRNyebjRtL+IB20DiDBbTOpKAWr3MdHbCgmm8HC+mvPI2
snI6ZG60qXJaqdyF4zYuEsaOIwLLmr4CqOWy3xplv5NS76+0YqSSDeTZWVHpe+rgI3RG/IwSpFAo
HWU37FXTZ/esyeGJ02n1KSNJ7LIMGjQ/TFdFP3Z0OWPySUPN+HhtdMiJqOJpGIdtjjntbnTd/pTU
0sQpyfDAHDiiLAMyObqPHESzo9AGwXqcok+NpfY1K4c1plgUuc1Y8ucYNnExTb+zQ+vb1Wmo6/60
/esbybT+VFB4jidcYdmUwC6j21+2mE5l+ATKdtxFgQJlgbYpZ2i9piKLjkVkfeTE4RwD0OhMSJkC
aXAzC3RM90vnCNXDzrCJKbTnNb6dKPmUxY3WeJHzZn4P8nTj0xj6jpDqpsG6/nniEl1NKj3b5cyU
c8nQDQ2t20bKFZdFl44XrSTCrbf3V5m6ZHxfOuCSFnQHNoX+dL1WvSEaDmMHYZUcQZvrvrH9HaVb
si/jLNssu1SHOuh4VYzKyANgAUdxV3ZYKXJJ3ygIQ+PRrloG4sSZng3LFWdwGsgY2uisljmQlzq3
zLE25C5qMLWPnYzlvYF4xm11tXdkwgxyPi6IHitNlrb3aKdfU39CNjqnVuiDnR4cW39ekl+ZBySw
Bybr2KZO91x39JhI1e5uozJOtxMQ/TkCkb53t1/4ypoCq4cYSeyWu02lpKO2/8uQ1Qv7dlkfNHh0
p6WLjfU6PC0CvaqZU2krUaCHIHPUnEbvnviZbUVw7mERaLNFAPmbR+QtOYG7NnJHWKb0Eq43RtvB
S5vVdk3W8Aqb0IrdgV68a6RP6YCO25vEdz80agaMerZmGlPCDHBfYQlptBUxB7tlt03MIdtEfuEQ
Sf4mp6h6LmgJw6nmlJD270vUXlAl7XosiD9YKlMVUl51TQnTk9wZXkZkIUsBGVdkS1/fe0fRXY/7
zNupwQe5OdeXus/08/q3205SXbqguzc0gBiLhVIkxb1byEsSG/mqK1COXFmnMrW8A6PwO11JDGZJ
a0HOS6adsmgGL6+O0ZNljGyhhgUvWuDFpXi5HnbIw6vW0BgLAqydni5UC8J86pJvCYsnxeYW5sOq
o0uA6Xb0kpVyQ3FIEMWcrmI50mBBTVkOJDxRfTGrqlih11yiufKQY/UyVx6ghQczaGjReCBDIre0
HvGVz02okh4oXuH4qGFsicPuZtFHFqmv3QAQlA7MqqVBlsUj1KYqvUnARV/rZjtujnar78UYcdcm
GNaMzGz3ierKM0vpjwfGMYRfEZyLZ5ku1W7KOfouIa61BA6V0F4gvAM6hrSiB53ElbM7xsc8HJKz
jZpxUzvD43XZE4N5N5UiO5HhZt3mUSkuf72U/flMbBuWQXSAyXmWgvnXg3zUBmOXiZhrpEyKNZMz
AKOTwzFo2cV9Tdp7Owy/RnbSrUeOzyemWPbRM9HxFlBwk6assA56wC7wpJ6YbTSklnWW677YDK5u
QNVC/cl68o04JZ7T1IN1nVWbMjHjm9jrxg2zXmi/JBEA2UOrC+uTkFic820+rx6VwWgUPfYx5a7c
luPQXd1wZsEI2TQ8m9uSTafLmm+DhXDN7Gk918GzHnftxRw1+ibzp3GWmH9TTYk/VckGHVKbF28e
OjB6+GUgxEilQD0GUHRqOh1VKbG5ywPRKD8+Wj4VRc+i0pbYa8EI3Acq6EFLiOGehvoMmmHCovtD
8Bzo2fOVYFh6eIbx0B/h1WXncIir46QXd9LAW3X1esyGD5TcKO7wkC07Mjxj/VHlWbYWnH9/MLNK
06oOqlb+bpCQexr2X5Z6wlwDyHHSEC9FeMot/3VRk0eZYd1Otfu6iHSWq+y/fhLWyEVo87WsRsjS
UfvLp/96LnP+9z/zf/O/3/Pzf/Gvm/grZ6rye/uX37V/L2/f8nf56zf99JP57T/+us1b+/bTJ1sC
FklI794h77zLLmv/LRCav/P/94v/eF9+yvNYvf/+21eIWu3808K4LH778aVZT0TX5A+34/zzf3xx
fgK//3ZfZu9//v73N9n+/psp/mkITqRAthgt29QYv/2DpZ2vGHzFNGljOGiN5yKe4qMoSb37/Tdb
/NOzEDH5Hr2OudlIv4ZMrvlLwv+nrpuci31X0Muy+a/+/bz5M2Zh1PUN+38LpVwATT+dlVzspcL0
6P7ptvBwE/06b3Mx0oYOGJZ1HLR32tCeU1zA8KXOjfGkcECthWatTfgARe/uApPUUy9mQkZJaxH+
RW5k13xrk25jWYzKTFKPIC6NJRh5Z0BiStZy9ilhYR8esvgIvBCNrbG28OnpuBTwqxWptRmnz67x
JrTbgGQBI6PHotodOupVl8U0WFA2tW8VxuqkI+BlNN/yjwaUGow3q1R6q158rXFDwRndKksxFfwQ
TZLzg7ykxNnyG0AFaW24VuTPJPnnAQB6Z407r3qs6teiSx4/5+EzN8PKQ6/mP8XF3moZSKTIYrN1
jI208h4KeZtTn9gYBpE9yp7Y9mblmMnGb1jbHjCNMujeaAhzbIzI2mfQ6r45zmIMYErJpsCQVbof
K36o2d0p59EH1mpt4uqtBP0riLgCnQTNqbTlqYYsAMYjYMQ1Ny+6CDwD2sSTNbOlwUjon1IXLxUB
rs1jRcJ2n7C3wpQlQ0EZ3115wPi8qqrhXWFKIeH1sUvtk0CK1TRbgmtXlAEdjR0oEqnNDHUqtgUb
XCLgmgU6EThrm4pL2cZaB/GzEjxHJIr73HrFVrZqzE8m2nUcP0G4G/tgY3m7NpZnEzmnCQBDvMb5
V1p4K6lONlCXmF1jAtOTa/1drcGsJIWP8B/mbCsWy1U74CmEFiajeG2ORHT70ZYODmodHKY6sLAm
uzHNh1wMvAnDxpWbRrf4W/VjbM1HxGyVRfWm9JKNOozWEwwPAt490IjhGubXjRgdcFHYSskOoann
OU+jG6wzEiwVrUG/Y0QO/KVnrwmCRzIB1x0qT8mxNoLTJzYtFswEMF+8SrxnUD+D9WIJ+15F3QPk
Hh9jZoQ+VUdbisJ/aC5eou4nds6oatd9DPIRjRawRnJoLvk0repG45iKBqcpvxER6DKH9y6u+JAE
5CdsYvKZmqPW7slany1IXgyFeFg1JGfTmoeOEzOY9B+NhL1VL3aj6e1lQiZu9uKlXDRg1JJhHpdg
3xuCddA369KHL1HgkyIxJ6ZxQyTUlhDkdVOj3o8PTRXdW023NiIiipyBwShGemCDafjmWnun2yxw
beQMlH8fktpaiYq6txuiA/qCqfwwOe62vhSVsyI4FPES4U1rzKRcvNyvEHcHPz9nqD4z862Zvlvm
S53xE8f7nnwfEph3dW3sc2WfvSbf24KwE20VS3IwIkvuJhI3vWlb+EC6vbOs6kPb9899+82SzipE
UKniV+j3GzFkexrbWBqbV9rmK1Ih8GqcIpA12nAXF2/CJ3itfu4kwE6i9FB6Tg34bNl/TtJTW32N
pi+uTgESZCs74NLzv2QAS8bsUTUQfkW/DrikKl5vp3wJsAs3IAPrQYAjH3ep7p7S8Mkmn6Urml1l
wEOwTZBDMuESpVLU7kYDFn7q8RY0p6yM93FOGyRck1yLQOikMzUnt3pnEZuQVl+kCyBbZTtPFGhr
0Sob/ilUL71QmDHbjW4+JHqNhO0udyJk1MZ2Aq+Kve8kWC4QPKN8t26QLe70IAT9Sx5QQiCydm7M
0FmlcY/bKKZgbaYvSY6FAlVE5BC7ITn0DG30pqytk+DyTBSi4DYLzW2LR2eO2eZ2adNuZ04iwHKM
+1di8ic7XKDgbKKV5dMWyiuM4YZ7Y5PZeEv1/9zTOdhDxqPsK8f7pkmPRWUQxaU8tZ6gM01A08zR
GfagJJsbRGUaAX0Y9T+Co/+q4ixa2Zq3C/3BPZl2/MF0TX+fhNpXP3KQwoUZqknzLJ3gJbfThrMK
KhecbpSRNj0HlR9H7WlME7iv0of3boWbwqRzojS5yjijIYiwxtkCtTYGDrFIl98NOdmrEuTburLT
4ZjOkQyOHz+lbF11rLg/gPcHUjkfS+avvom0omgjsh8gRFm6R9RkGX8PE90/sLTnHgprIooKu74H
V0rjfCKXQoHECAC1kNpAIcvIDFt4nUerobJLVmLac1rlwBV7MDGNbqNm4+clI8Eh3bjtuLbxPwDL
jL/LmdIvqi1DsmxD+1k/1pyi5HZseQXrKj6UIwMBbTShs9MnR4exl/ZrG3waqH/B1KSrjlJb4Fdd
lQSVoBhovkGKashNnaLkfqI4X2Wjj1daEUyC8OH/cnQWS44jURT9IkWIYSsyQ9nFG0VRixlS0tfP
8axm0zHdtqXMB/eem8Ds+VHT4Yl59jdxSvoTQqTaI9qOlAHknQQRzuN+bOS/WeHWa1sOxojdiZyG
KLiswErijd6FRM2CVG6tfxxuLWbKzt7ZON45w8WtSFvrNnbF2VE47BHl4sxnvKqwEN9o/amQi2WT
qityxJIgH2J+Qz1lSt3Nzks+V+2+sHAcTOJbXUiralZg2MpkohFBzjGUz72Alv14MqCDTBFv9FC+
9pH6ssrQb43WviXd+zBnvAFOzyGmVdtZ5kwerGTZLpwkhtB5OdiLtywdS5Wx7rQSG4oIwn6RsPy4
ccz74XQClx9A+IQtTZYWfch09jUmCvEEViDaRlPGATj8tGU87lUGPT1fDtuiKtuTbSnHHeORvHs1
anjiTMDehEG0nOTgHxnRGDFTb7ciaBesVVGcMBVUHw4pU9dR/BZwNIozPrzkEgFnP2fKuRtwGbYl
BRL0wC+jNQldsetfox3lQOgAZYHrjDPrLyZHxDokNc34RDxIQcTmkGviIpf6fYkfoVKs491U43rB
X+n1PFM7pzDvOolTaF5leyO3JIoAYFJl0btRxuZ/6GXDFXbCWmHRdG8cMJfojdjOUR+jjOA+5o/B
lenS6Rhl+NGtHGj80e5oaLoKtOA6CQww2XDu+MPcqDbL5YHwJT4dNSBKaT5dFmbWr7Oqd539j6dn
5eCZ03A0JG0Ie0ccnayeTlPd7lifhWW6POeZ89WN9lnViY3qtCt8QF8bsjrEj5ipW73f24wBESMx
U4O4xGWkqnDyjINRbLPuWGn0y3AVSHhSu9krpJGkIPKFfXwiHnJcgn/JFl93yvAFL0CQqzpe+pZs
cDDjJSemISwUbO2FMUCRfCbKj1kfNOVPcy5OsukoGgo+ARYwm31baoV0FJeuV/mQ0Lx2cXV0QEFK
+T8zO+dDcy4nOkDqpT53Ufn7o3mdlD0Eap+UgV1R75u4AvF3j1gyYTbZ4mZwB0X/WjBnzvG8nzRj
qz4MyVW0XWSmZc6BSOrPaii/JMLXjJKHNw85ZwgAhEg22dQUhDkpb136sRR5yFYJ0SP4ukMvISnm
953q+JC3N0poS3RvJPmyGlpDyfxsWoJlzXOr9Psee/8VQf2zOaxey9MvlyzRzQB1XT8R9pRd5pXI
E3BjKJapc1w7WxG/Sf7Azz5RUqFOoSTGwiGHpj77vUiOltBIGd0r6w1bJOslNdAlNpnyAc7Qsw7u
x0Urc6VzCsBmo2E4PwRqffvhNKUvKxqegwj6/maVnD3CFpeMmXMmjXT0x76UtgRZo23W6w1OikU2
3nHZejPlBKS4TqGccIhDrPY7au3Z3urNcE1nkrB5hypn9VnzJ0PjlesF3fN2MuD4Wjs1+Sahjed1
xdGGSEW489y6Mg8VvlVbRgjXBOMIVntS/c78SfJQG+dg5reCIk0HcyI+iFH7b96zns1puFYdnurf
KKP1W2mSuiKYucVMS/hIxFgkZN0hjr+mjjnqVW4MN6XsLE5TUXq2Xp8se5Obb/2G/SilzdOa3EZB
Ct34IkFfqBQigrLXyJTILo9xeAxBwVUXlY8XRiHbLPNtNULZDw1p8OppOhPwc15wC5YWwksbmxXo
P0y3jz3ABZoCQgdCY3Srg6++vuJAd7mX/UwHi4yYso7Apjd2YNW7FpReKnSXHAb+iEGZagbEzWKF
8lNlN5msWbVzbFyV+tro3HbSVY5vtn6dBIk6hGknzr4VzA3TD3UuPTklv17bOKXmyWa2F3AgJ1Jk
+9z2O/Fr4uiyTK9ES1fSAEz8rdFnDidT5ftsLBGmbU/Vm3vOWqGNHNxFirxYbm5TvtzN5jzp814D
fAbIeFv1hAs9YvZIHpAQrTd4Ygf7RADHmy3VGzICNOlgJcS2JTF11zu3FzJFUrfMa17RoQ3nxN7p
GCelzNwX7LFl9cTLSBooIVWdjykVinG2Tcv3pTorCnx+chOtp3ScWcpmrhN/kla5a4UBvudrzByP
bnMyL1oX8e+D26VYLySN4NNqw5Tuq1UTsnF5au2aX+Dd6KYXXedusLSwXi4qhssFEo2mJheyqXcN
7QXhYl2lh6N8ilsaQkGdy8rYLP3I3qYTDibreabywfceOAYzaXOrjRm+4UfT4MBL0pH27RciSvoy
8wsQQYVON1rNXm+lwdw190HSn6NI2aTr99waZ5UOfgYAw1RhJdpqPlj8UzXlNeKU0JOBU40ArMoa
AsXc5owkZtir83woYfTG020BVzlJP2svArKSeKt71oN0sMJpt3M3+qzqtlG6bZRmQ1BY2JnQH9G4
XWIN6jzm2Vnntk16QowuVfkhIF9jzoO6kCMAJ1NHZN91ytGuxEg5Y+vYVmhDdoh0QyXD03lvSXFB
VbWxeiK9I99AqtLIL8287KQu3i0GBpBdZ3YbB8WAZaGLNSPPKSXSRgm8fPjr2/rOsRBKbX+vVvxN
EYEAfRnSorzKSbzTze6p4WLW7PYI+8qP81dW/tjUDosCZQs2p3EzrGejH7xGzVFNPJg3S/7uZOSv
Q3cb8xCJldebzSbKx8BBVQ0Z8MmSsYk2G8Bynqzk2JMt/bPEiGQ9DKkQ2TgboTKGlWQN9IzLaYL6
GeNAyXRn0zrAdwmQNoyXGdV1WQ5Uk8yE4thiXaz9zmoBYJifuH9VCy4a4qGTSPpdbCmYSR+sKxsV
8/pk00KWJWQI+yOTn2Liz436dzaf+/W9y7R9ZufUvy9m9K/AV0AsA6e9w7kBEQFlqtamlVeP9dOU
6gdl+ddORsiYdhfRJcTG/NNkOvL/etcMncJ10oWmRSFbBKrNZqXsxgB40SkpuHKUzk9AyPTG/LbY
syvPzLhxWKd4truOicT0bpM7tRoEffHoOStPcuZN1UU1YjwU1g6Hua/pt7TcyoJEz8fjDk6Ihmmg
5pi0IkACXlSy/6roy1OuImGuPjJH8hJKZYgg1L5/s/O2FPIhljVv0v89Yn6q5lJrIiwjcmXnnTnv
Y0HLpqt7wuX4qpKw05iZ07jLp2jZPAhwTPaDtPyG4xcUXXKUdONDSZxzFAsomvET2mMEvij+tZvc
gqXo9TMKMcPi6pypW7A/WgWNaWw9RlM7ozrJ/zpK7FQdA0GZEZfFlplZW78A19hnBfgqmc1ot8XH
HMhE3Esw1DWTt1iFdhkJb7LmY2053ES65/RnyX4yOQB1jyktgApwreTKOvu8djZ10hxlKJFkM2Ih
PLBo4dMnT9Fy1ZKOA5bDVbs0Bha2Sr3Xgl7xqq01qj5CjvZ12fu8FbxytzTSXVxi7tR9O8n4rGOD
0sTiD41GqfhvRPZAunudLN/AiXgiIp/trZtCaEkJL5NU9Q45lXu0y94i53u0vpPhbDnPpSqCdVnQ
gSp4THdOWW4Yr5GKoEjva5u8pUxturXmrll9rZ23sVaHC/FsQELDSgOxvBdVvH3AT5078l50ETaK
JL7/JPOc6Khfzf5Sr49Gc/CqmPFo6dXqtEfgWuSMO3pBVLFAk8RnVIBcN6ngM4htaZwVmjtrhNaJ
dmmK6Ein7JSWRmDW6h5yLn5JVfGYTBBfGGg44ZokfZ0YVqXRtRxV92nFplSkqCCaZ/LLTlnT+t2a
eyK+y+rBTsCNZO9Oqgfzqu76UYSN1u+sdDzxNrja8hs7lGy6skFazcTlsUNbtyqqY6Xa1aj0yp6D
JY5CMT4qr3DtnxCtM1CmJjRb5DdPxGeGKqVKJTs/+Ui4D+vJmg0nuLpwld+UKA2wBvy0yb8il4iL
3tNWBkN3eDiWxn5CegJJZjrAfHfV+blP/2R59HjdXCBGdOsovhwUXsRsIW8Di3udwVjXCTnmOCRT
VviS+WGR0J04zAA4VtlfgqVraKcvedxtF8Pmk1QcqQ4NXfZ0W4tkl+KYgY3FmIweCMgHEekeymiI
Qsw58wuae29ODUBcxGrwutVJ/bQM3c2EHaPTkpIVeo6REfwQxQHIXrYOEtnYDgoIiXoIULTFcZTb
rVf/1Rx9XEtEBpBkjDoJsPrU7+D0haMCiwpyAFzkmF7ZYQIwFgxLjW7fF5tUQKFnbd9Q46DjiKoL
2jd3tQ5w+IidPlX4Iu3xInD89DmLY/6w44N2mRymeS1jFTSAHeMfZCsMNU9LPrhtPm3JNeZJPDgY
E5y6I4+RpOTl3JAqCLjGq+1fm+X28iAeVYIJdLvRS2gRjyqq+VfMb32ybrMERcmkhiMTXmj2aKTT
rT36DbajiLd0lNQAsS7l4sfKswxmNe8csLi4DNSvWOl5N2CDm+XWareq6Vvc1SCGyo1WSN7QvpF+
idSHEopNPl/D3JzEKjOEa8mOCbECeFk6nObski5fVjp5Laibx9DXUTgubM4bTvUpKqm+c7r2PSlN
oU2mnHESXe3Gy14Mx1WCk2K9G3OOI0f4pFI6xWUwgaQoTIJrQBPEBleIpF8zsXjpxNM/HEtKjLY+
YDAHQshXxxVsX+Sl5eTc21TSzRBtG/216i+kR2zVWXIHYCjGZzMRGsC/TUbXJTFiignUJsBVKU/m
yiLfCOICPh9VZfGjp6+rgG+oQZIkgCZB1TD144fmPMUrFoA4C2hlKGY2hWm52dTh2UMjsMvlc1uT
ZIQ8nbCaGVXOyEiR5Rl2FWlXnpaF+s5a/cW8T8a+YTwbI3Ro5UNLPHpXezqnf4MmmEo8++mQweRZ
/KsNf4Xz3NNGjeWtEchqla+kva/dNw7XjcgphODQ6ozVMOBs5fnddFZvGNJtmx7aZC/HZoj+cJdr
saekUEsl6bhEWJIIIELvjOAVAgszBItJjX0fROty0REeMqU8d2jKVhLrHkbKk0ZoaQbHr1j/FIwF
mg6eS/myuh1qwjCWZoZjrjBav1WnDRvWl6GewspqgkkZPsmQqR7jXkkPS6af63o3OLfQJ7Hh+ak4
xrXB9iSVMYC8bLA9nsy8ePz4rmLk99Qy9pnS7pAjK8DEEuqu2Ew30QC3R4RO8oVl62SSvLQGD7aq
qrCQJzrIBqvEDsjGLgs7qYEsUa6ZD+fHyJYAGdthkE5N+zxTyeBm8WfgnEr6KaE5L0Z0vk3IYGih
RJ2Wa6+JTSR3m3VwHiMV7oz2DTAYnXvvI7ZFWdyclqaD6Mr2prws9vJiDW0YtaMLE8sFRrZlwDg6
cLnB7+XQdGyiPJSPJJmp04hFOdl4+NcyfR14liyUeEX11CjXqnnW52/IprueyEstJQ0bJ6TCdqaL
D5WOfnb41wCnfSBAGPIc2X26oBEicE+oQAKTGAmpRxC3vK/TG0w7w9oq79H4Y5WQvubANNDkxy91
rd+L97W79JxZs6y6qz69gKHicZavgGQ9pR0Y9657ob+ZgxV0+UiAh32L1y9R8nLV9qHu+uPEBDOX
Cr9TBrRsrCJlvnHQD/hgUPAEygqlC+voxyyvr0XCdMzkTjdIEqowmzAMikm0UBdwHqMfdRxyXLWN
SpS0MIJ6/l5pF3EUL+IC6XRRTB+f0p6ohSAqsKe3b1rGFsosPgSDOStxPFmbjna8uMPU3wuDcL18
3NstIUoNibXqIHy1gIuV7WPZCqs83Q0GnuuDY8evEzU/6T1cLm8dLcE4d5u8Hbi3Mr595DF4EWar
Ys4tPRu03pm0X0hGrYC/0VX6VZm9wDYDg5rRDOpuBdJ4UMUGJ2+WP9sNwVEOozrRh3EEvyJN0UtH
FDv2c1IZGLL0TYLcU2HsrTi46cx3fU4oIJOtsOyTUPKjYT6tiBTnmvElzZ/cRSH5DX5lP5tOFGT2
R9G+jZn5snTzz1iurkPeru5pI0Ik86DVKuQE6qhp35DOXlqMqSsCYV8saKb58OIccAlexqQJ1faq
yuTYmIepFW5CVFse3WsViCoe3kJ7iVYSTY0p4a2koGMYPP3LLXIEsXkksK2yaXqL+NuN3nwSSIEJ
uIMxMcAH1fwpWf2m/e37LOjs/gAhfrN22WEw/cROj1aVHRKddfLj+L9k3CetMXvM+D1nOQ5TtDOM
AYZi4qmAFPSWt2siNS3b8TsgK5yAcqn2tNeZ5sfKBxfhdvrhJDD7WwxMZd2k02V2nskESEKFC1eZ
frmJpeSSp69WpxMiFq7tW1Y82dl1gRkyXMtaPbSmK27NsIU6PADZeoGMlk8nNdrm0gY3W+/kHnkd
rs38w/xqi/Unx44yS1R2iR72qkZAYw8M2KAnMlN/GZmFV+VGagzu9z9033szbbdKDfR0zN6yFugY
tRObO0a61pOwrwMDjtK8r+V4kIhUiNtQcL4Pa3aqHjqCZrmlCAjQVn05i+rC7Q0HdjJ6qfqWogST
pDJ/PK+qGTwWH/UKjFNUiOy4/6YGRgMTBsDNMgsHLMoeBBZMgwW/zb3iwYhrNuTxPtVZ6nLBV928
gcDhI6Dc9nOx06IPaf0HZp3+bOZmbLxeTd6hmwZrb/l1y1IUDA+1VR6ZxxT6ZMJMTtSsHOeRod51
tqWv2LpLTnXT1Sd9OOqE+uWsuHtSSFtTZZr7ZvdMDgpYbCtac/VmjZKPL3tjWN8wSkam9UOl+H30
J8PEsVDNZWh46taLlU/Eowhzv1QxnTgLiIkEWkXnlp+H7FLRCKicURYP3hqRm1EpntU39Oy0sY34
bPIvM9UJHkdW2XDWO4MfF6jfvwc1oQme+LAfk24x7XjoMUjWbp9S+6VWbI9MiimY1kceeQFknndX
PaSf6CgvaU3BgiG2GM51+V0bHxWKbYRef1LLZVlGVyeevFR8G9LeGYlYUl8TC35TTdIFz7ak/gnn
nKzKG9U38pLe66X01xqLwJ6IJGVJK2WMNGe23xBqen3wlYRyQtrIXOjsU4mlM18r6wXFeqUjW4wu
JeOwXFsumaK4C7eknk+BIFobCzm9+a3GYRDJSG/7HbluHpQ+ryukAPuDt+o/dtOfbeFsMN4818ay
t3Vn52jWVh6P9vSyZDGjA2Yp1HbCeTPLf0bFd7C3UzvMmAH3RRiB4ja4XVvGajrZFDx4nYa6g1ob
tUqgJ9IzSgxOAI5IfhbaOUG2tDme6pGm1lL8Ed+tKM5WA1SjMbMtgnFfHeedpQuINROo7uTe1/hK
xHUapB91cIIWFM6KZk02iRBpiv2KcVWRmfaxaB0wucR2oA9WKFXF89SB4kpwvdPYE7gXGutfMSGx
/sgsDBL2dJF7ze2bPxWlK+YO12ZlNOjzRUo7SqlXw2bLjWeggIyG6AIs60lzordFBcOlh6lSkxnS
H5q8YCXDp3gb1+dHw8BK/mMw+e7yZWupzsjzNTH0Qs6c0NX/o4zalmrzUjpamEG6uo0jo7xIb3aG
86usA5SjlKiPHiXSvp81nHH9Sw6XxUJ8kI1vRQ73u5b+LEnrPdu51w1LJjnzbEW/pJF8qcW2ptzQ
o4ygSlToZd9uhnkK5KU8Mng/wIS5Zeqy67t6h3/Qi1VKR2YC0CI33biRe3GurXEnkov2WzP0ReT7
BRzV52sx67PcUYGryl2LIdAXy7Edu39zFQJ09aLV3DS2vkv6NWwMsYnt5IDBaGBJHCfNKZkOKsdZ
TN5Ao1gM/tlLGsLcaRgvY3AgYPKUTg2j2kZ6r/jEDKEfcSafhCRX6dnGlqvk1ZxSSjfcAf38kAnu
H1BA70TO75Pd1o4LpqiY5LVPFtfaojGSF98Rcc4mqwrBgJDdws3JxxTVcQS+wHUQfozleEMvEnRq
uZEpJTRtAC8KLIAhtaQi8l+R83NpwW16tjD91ACGXUn+YiHglxEOrE7ZNWiH2E4CjAEeVbjwPq4D
cWyWhS4LB9049XQUHzZ54W5pxr6N8Zv/90z0RL1tyAVh9hnEsIJgjQZIRZ+mcQT0N5MgjT7n2kog
ZSiYkShN9zxxPjo7pu4VhO69KIXO3A191iiCNP4l7TroefhrRSZ2XA1a/VCyV6xIVVfU4XMuJQQo
Lx3FZopIFaMER8CISZ8tcxSYbOfW5W9ef0dJgv0w+GSShysR34mqd24+VX968ph7D/tK7YHxHMgn
OFCWiK5/rR5vXkJR148guf7ZyJeqet7A2fZrlEcV7iuzW+Gml0FhAUSa1FdEfr4W2ZhtCl5Px7oq
E4DPhRp0I2hNonr4HHJIf5nimwOr1mzT9GILlYut3oc9cDd1DKPjWNpOleSNdTgzsyipBFiUoM5G
tYeOqd0s/RNIg1O+zH7E967r7H1prnumLUgtIkDJKRaUxk7Ju2jJCmEJF0uvHJp+nV9N5bF3FmHe
nUm8PRiozlBeEPiun5WIh3vx81wCpTJeYuDGcGwiYR3gZweGGm8VUq/6Hh89I3rmIW6congbCBpB
il6CJehqc9+o1SUqY7/7tnkgR5SBj1URk3ZkQfV7Vb9KQiXg8nG5M1ZIxVOTFoFAv+VY9q2iN38E
nZd0hhXA8fqp7WL2odjXHhRlQ+J7b+7ZCF60rhggfOj6R7pSiFq0Igh+BY/USq6gemDJ8GpR/HYQ
tlrllFuGi4j9uRmqfWdEP6rOW1zPzTbVp5uUax9qT6mkVSTTMIMpZTnA8426Pd+0o3SeF6qiqmSa
tW7lVHZVaiWXjKugz1QgaHzxKl048wuira1mZawBUS21IdHPGhkSDHPsJCSwHcNPNRDpW+fMEKLf
NBrDkqYML9YLDFawzyvql8a/tg5OzEQjCXDFEfqbI2Cbe4B8tfYeZbuJ/daiv+nSH4aP1xkFo1O9
28qyiTM23e3vom00RMhKcgG+z/yq9xsHEZ36LM3KFjcq8/z0qUHBb42Za3lDanpOHUE6JH2etbeK
jm4oT8qkeeaDUZ+Xfoc2To/vmvG5VmCdgBuN/LecUOZ9N85dzaRtY5DiShQXa/5VvsXNTZ2/RMVQ
SA8yh75Dz/yFbxby1BZjzRN+lj8L8i5ZEB2lLIG9bl591XhztMm4Y3Q5JJLhUj6e6pQ8LK3ZLPbK
PGzwNCM7LlMPc0B8KKXiKgJCmoQHzjC35ID5CpWg5Wwk6TTj4DYIHe04zBowRPNI7WJy6lu6waRH
OYp0ch0RQ9a1nT9hJR/gtYMarzwKifHUcfiNy0SfMH+uEcdC/12XMaVUlZ9YUOdad+ZANYy7LGHy
7hXVg5T0QI5E74WueAmvZnlGHMrTEE9uUyzXcW3v8CtPxqx5PeCQpJcPDzmj3bjiAUyRfybmtV2z
X9fiq5/XzG0iHQB885h3d9w0IQ4Qr1bK45Sr5Gevhv7GcPdqGmN6yBM53qwTzas5y6/C0X/jXD7C
qP6Y+rh+s+MZR7P1WjktgUqS0W7lBCxGOUCthTyziTpyzxfyQR5CqvhmSI4F8JXCl5eYGsGtO6m5
y4LNaJMEmiW8CjnopA3G5yh0OD16OZ0Ufuxy7Tu/MEdMc+yKmSoUH3BiQ6vOCHMZ0xChOmt6jrm1
wVBAgKDszaylNgg1ioLTIMKdOEcaJCNj+LXBlVI02s4tSpEmOTA7sb/w+JX6d53LyT4bMbDao4JZ
PLX+cQ2bW0OJUW4kdD4EM1jyY7b6yCFc1y4mXqR5S3h/c4hprrHIgYoUwck0l3yBHWGKgays+yF6
lY6EmSP8+3XUMxgBFtbvJFDN9Xyg8gke8gs1b3ZmtARFzySZ3Wn5qNDR8PA/RAmpk7N7sbkvnXir
WhOLb9mTiAOoVRXtGeS56G2Y5xBo406mnm3MHZG4XsLkj00+23jtoMTL/ZHAdABPUTzrNqIUVciv
ZUqzWL4uOpdNl2Xndh4aX8/YVw3Wz0RWEslzungr4N4FLLYwIpBXBIYdWUtyFWpDb4g5fX6cCPWw
B1yzzZ1B20y4BVlo4uyTkixHOMyytxYsueock04GtzLKWe/MGsyhGLQQqgnGj2hQNcpLdupm0YWx
dsc55QKcRt7IbHxG+QibdFZAt2TdXmnn74yB1FbUHfO0eZo9BGvSsyKjMFcqd00biz1GTuCpUWmB
YeKtQLvQAI2eUb4s8TlldavFCTSmn5WZW5nJ7PtRO8PuULj/oPZRsS2B3aJHnk+PwophoacreweT
Efglt5vYCorUjyiErEcYMVjaWpcDy+Amg5vKMJbtuK9M/wr60A4zy6S/aPGwFQM3M0aW9dYz63Li
bwIRfZtfKzO+JBKZR9Y8RY0+QvZt3c8Tm6rg14LSKJnUhrHhQaZxp9h2H2L2Oi+QUM/bHlik8VlW
Q4jRHCP8DxZPjhN0Oc6LkqGwN93ZAHmgY4iNufgb5uxblRMeslUmQkaf3txuimoNFY3mO238QjAn
Y88nMTC39ffK+Mp0dk/DmQu2a57L5s1maDQRIvTQsa71vo7IE7Oe6mR+JHi4ml0gNKaIRe2STjSS
kVe2W03l48j9MbWOnNsNS7tSy0AEfArCxCblrWZoq+UyQ0jkK9GzKXdsbMBxMtrlciQ+z8dNSXXM
hU6CQcm31rM9T6uD2vyjhYCC7aYLp7tAdKAALb1YXBeale+6hI0+udGMnqt+3yDDWdIcMI7wijsT
p4UeeIBFi+2b8LuLyaxezjF/DhG+sI2g07eMzwnsvdW7c2a4yRI+Ai3rNUg0zW2jifZz50gg/0vV
c2zYt2BsJW5HYpXd5JexKLlfR/QOHPgd2V2HPP1NspohHYEWWAHyz7JBBVBfovb8WCBJLDiQH7ft
V11iPGB7UbJyk4tAG3uPZCT2XsgR0jac+WrU8RgxOTXBIlnvDiPcMX1v+Gpmgz/Dr1Ijfq7bcJxS
KBhMO5ljQp8Y7beVobShnJs+O9Ra45pTimybCWLznvW7tswhSOPVZRnxaEoO8fSnRtfmGrG3nbjs
hHqaQd2jYO6XmcS8HbY6eBLuQI/erDdCn7jyC1/qDlb0jFOLkNYM/D86ueK5zCbYFgly0PsiAr37
WVtk9Oq1TX7bdN8jckJnlIvT4vxFE7PVuHFLHQ+yCGxuWE0YLnsK+Gkf1kJm22apEBr/OT30zYfG
jZe4ozOXjCE0nX+EuXrZypBzNgBA/MkJjaEIhpVPQQvfVvuMDAC8UvK8ibjOYK2DxQqS6JBmL9Uw
uwZtKJDZtPmHEtStbNqmbQ1RjVuJQZRiNm5UzF7J0a3sa0ZuSbRZDRTKj4BljpJRfpKIyCFiIVUe
iEW3t2FFBHX3TjDpQRQ/MdXsI5M+ql9ncZAxgi8bOYVDz6OzsmWHLeLKreybzdeMEwSL9vwYx0EJ
rTycui76PsKhSvW9y/9x0QISnMKY01IjnH2teBqynsRBSjuy3EuydZ9X869/hK98Ggg+219Mtn7t
eOhPzVL3pehFaxCSGG0nb62pXz1rhc7NuKBP5+Zq1zcQ7v2WCANE7+30s4gm9mtVMXfA2QizsFPF
r9nVthbpHT2dUGhERYI1JpP87qGek4b6ifjVDUOWPyyFH+YqIWFe0pG1hBHdHeMiaJIsAgxfpdTx
G8GsXW3jGRrL8psYpf3aT3RSUdy+dyNryrSuWQiMMqMatua1zQTZKjfzDHhsyoyXcfhUq4yI2EIt
fTEzmrKlp9as4pte/IAjLVigcVSR+4VTyVQtKsfpX9ksb2bB7Yk8jF/wCSwCX6d576PO3hBRHoJ8
/1BYrH6XbQKrg05BZ51FY9kwcxs58KVEVgJi+OIQ7uAoUM1cMAVflvFF5rXX+YdoYPut6ElJeRmQ
Tzj8PawrGNyqbKRtLFHy95zL26q6VflxdBbkniyY7H92trHk61LnzwsmItLe9h2W8oGZpqg3q/hH
xkgnnlvpaBe/upQ9pXy9aKLJPWlfc4HUlUgxbQxGws1TpDTQQn1rHFxTv/UISWJsSknRojc+VfOr
M4HpdT4lfDvS9P9i8XE5aoVgjqwHeSKOnc6nScp9PiM/QcdNroY8Vb5KIzuk8kfRqee1ZH8+dPTM
a+R4htE2SGNrjvke/VtveqapuIVkK7+MWze6MYJOmLwsStZrm/aw0Ch5SivjfjTLJIxrwzgUMwgi
bv63QfL7ohUXYyRZyl75cUABbrNccjZUyjG+pWNa5ef0QdtBR8TlpxC0C9HtXoAwlq3W8GsJ3Jja
NPPOgWmL/pt+RW0N9Asiw1wjW9dCyo7wf12YeO2Zd0FxVWaNYAsWItr7GQRX/GqTTntSxy4JptwW
4EyLo60BDFlZjRPVdGaBdYNWZ+GL64WvPRRbKzgy6iKYfNJgXrqSWXnZCmLqUhNd4V6p1NkXIlG9
h+yYrJTmVKzIz5FHb5M2/3aA4j0KYmVDTbdzrH7ll/JBKD4TZZPY+aWLy9oz6MqCTCKvey4/lQVy
Yp99L4Y8M34FF9gDJ+7zlnV2XvwxwnnocZBl8tqyUOEfxLeByUd5haEoeIaufLiUas+eGfiDyYq4
37sO8YxJLjxvdr0vWXu6LV8nTTfIDy1TNlFisZrBMsu2cts4hCKmbWJ7DiFP3toDwIsJAZqryWTk
xDj54fyS/uPqvJYbZ9Ik+kSIqILHLb2TSPmWbhCSuhu+4Ar26fdA/8zO7twwJLWRRBKFqvwyT+pq
OZ2wU4wETWmcqAELgFpeJXH+RBDjgF+CfQTGz7nGmkClaLVqZPmudHokGXiKbO580cIkGl3r4rl0
iMOfM6hMOnSqwEefwQtA2VAeHml444zr3V4m2B0WEk/Vh8n553O7FjZyREb3RsZ0cHnIcqPltL58
+PPFn4fc8aYTiXzNWHL58OeLuqaUnjaIa0Ab/InDx+DQes6HE3YbULmSCKNbpg2AtYidTMlMsxVK
nLrlYfTC+Z+Hn6/959OfP/2vr/38qdbD//1nFfTZk09ZlcVbcO0uieWpDzGzyDZNNzRIJWT19C2Q
EWmFhA3fqhqt8mzUIv3Xh6Lw8HYHotFHvw7XHZXIlLoRg//nDyTLqyCt4OfTyagGsnGO6KbTPw99
Cih56PEGm8R0msn1Frqhx77r3x/982ni0KWMIw+YaAHW498PlkVDqOlHBmdLGygGliuEWefMRG3e
Y40O1VJIbQBj/3kAXE8uc3n4r6+FtZEfjaJHS089brXaO/98xDkeGSqb0CTQM2zONatJK8vcLS2f
+ybt3ofQklTax1pfutzP8T6GainrTQ8IoLe4c+yzP2bJ0qqQwNPKaGigEv7/fR6P0XyO3/7zF37+
1c9f7RRXSShdtZ0XFjYa7r8eurlqzn/gQKws4Pbnn4chsDgJ/edzi+eA+WiHcGCTX9iPofjUZmOe
HUcRq/G9GkMrTcJz779VWuNn4Fxi2vSVFPI+pGp3MNLmvrc86B5p+2Bb4OoY236Y5IJwieFQx9ji
7wfNAcShT/EuGgitdmZwmrXEoUxGZzuMOLLg9ccXNzU/Meg4u9YW7YqABUIrCub554GAJ0TA3sD6
0FX1eUygqtLtxQLaqQBs2Dr0Guscze1XlkUadzRmGbwSbVga2wpuXxTaNUO4DHwCAy4EK/bxS1Nu
2DTGNkZhXKUJGT9R9eelUu2+NsTj3LuUnXjzsVADtoJ2LI+uxx4twGhauRNJ5Aw5TsbtrlTW3qFB
bZuLGvhXlHuMjrtrGtrlMRme3dg3XiP83qrnVGGCYtybC6cZr3l49IIEoy9NSD3z5a01BztpUAlF
6Rg1jNQlAFfC3GWY1ygj3SeEGFZzbMQnk1MvXB6GC/6kd7oWyywjeVQBslk765xetJrdWNHeyrvZ
0wab9iHeJg4qfSLxNPog4H+QJjGkz+VbO4CPAIwIGsGhrVHVMD+ridjgFDKZcnT/7BrEWbCm/PzF
qUZGlxw2j8rE7WKVmiKEHK21D1B0JkJJPueZbV8nNUO+Uu9GO8Ts0gTpmkqJ+AE467KbL94bkXZb
sHT1Li7YgqaW4R4KV4mbMticApQv9uR/5lvg6YiUbY9Er+d3QD3Dg0sS0sPTlpntRI1XS+tC+rfM
I2zVUma3shJ3/VxZb7wW5rYsKm8dz4wmbQk5iy1ttzFdqK89gPisHFusnIvXNKSQXkzO2cQqHBZH
xCH0/6xsIXhMlIdFVKcVTbb7Aask5GO8SjW3SGePk1/4jxBuaGUxPGYJnfeoTavfmwhH1cLbH033
wQ5qFwamV3E2tIrdf75Wp4sqbTo4qbqxu3YtDZCRoAN2Zn5P7r3cp0v/689DWwD8z/iWpiVmMmde
fHVn8xKaS2q05MTaUjcFtCES+6IKmsuYWNlOalqyEvA+50Ia0RmJvNiXVjsyjEex8bgR6viSV250
YYctrLseWC2D6SRYTqlIauYU7QHBVeDWeagjdhFlVdGolDeoKmy0d60e6Vz73+5503aavbtIam1T
l3dhWOPm9ToMMQ7xlQixfFN13Xhhw58crTSHkgMm/qcYZ+4xf8jOX5BHlq7Xbhd9/RSaRku1KbFJ
gqijyXxWGXe9lu3FIBg+2h0oaL3woM1OMCbskGb8O5dbyjmXsIdjydQ0xOx3aLGoBwQKH7I8hvLc
SHK5y/9VFxCmHNu+6bpHMlJ282Aa2rsph3SSIZaCQXH8h8PL2YlJqsfl8uK0PqbUNiTCwwbQTTvv
9lNtkHnhW44RnckU4x6+h/B1snaM2DgndUpUqPNNlNQ5ugPwKLEVM+YF9j52sTj37WPb5OhEReDf
RyRfz0J77TkbKWwlUhtuJyH6+7ys+/tRRg8urbJYMnFlFFMc3lsZ1UQmO8KNL6l6NXDuHHz4Z0QU
XSoQg9dKU8kVKo51PwSidhj6re0fRc/ajBd9ODIjebQ6gqaBcO/KQJuHcRh+YPQ5/qLpuceKf8kd
xI+0s7bxXMyflV89DyYh8DAV9dlIivQ5aAjYIJnwsmcv7JWKbcgu4miKrN9ICydKbRR3FQPUm2KE
6kXPfpAs5d9UY8aqcPZdjXvuZ5EKHUTzoqLe2YnNR7du7YP2qQelciXqyBKSNfSaCeZJwavdjR7U
PTvJ6JL3tiAqk5UDIwgSDyVNq77lzeXH2YwczAwMGpJ9yjAkyDQ5/7y/PFI8hjl0J5RHHJjDGN9p
49I6QJ83eYIP8IcVNcypuFoOtk3VP4mQGbDQDP3d2rvW8WQAfuINFWTIYVDlR/CPUXJge34c+gB6
aOG327ry3F8JXvrFOFUdWhauayOlsVc+ncLjIPNrFsfR1X2KSmlcIxarnUwGeuOrmk+Xr8G6w7Zp
En0IQuRi6XL77C3Lu9fLQ+xQPRAns/jnip56+84vzfmoO0z0Y3n/c8HN9Lnt0oL/1u81QRCaNypa
MAi2BICJGAwnnMrM9iqhLh4a3pwrBmHkgUT/GqaZeeUAY14BFLAbUAWSRe3u3dxO7nWoE/ylSfrP
R612UHLhIlrI/tvoByvjwJbZBEb2Zk00so0UfGx8B6hgBiogihtzPWpBCrAnpD6O/a+xi8q7IcHM
5qOiZRZIENIzyTJhye5H3debqPL3FlgwBFdnvOnJ/9vGXrp3/Tw8g7KApx3upmr6E8Qy2sjW2oHI
89aulRSbZM4RfmCbboWR7Gq8yAdGYDeLMScuQkG6PSxwUUchA9CBiP1YEpYCn3OuHcQVy+1+pRSr
eyr+K8wah0+VWC/U5XBDQdGdyME5OqTPt4rSU+5gVm4zh7AWt/6gxZAQYs/de3a/m4rhOpogu1V7
xLzLRmdybkSiHutuPrRxuKbXUu6oeGEjqYPHOYmec5gO437AKn1Kwg/bKYInR9K6YzZ5ui7rbZDg
06QFEE9jAQjahXkeT2TQlJ0IVpX5OjfNrs+sDLGsylZ57zwUZXWYfQogG7xbg31QDnAuULXlrmCE
Bb6OA8ZovBWjBgCVA8VazCS1T1AHtNrKHcKr4pn2rMUs0l/oWqDYPLVLGBf+1a44kws/0aehnwjQ
XScr4w5Xi2MxZqzDzQ0xGLCJJocOXMDF57eu6EnqesU2I/sGPxPRK1Qma3DnjMqKV6AXiHA5pW7R
owu+Fm9wm0Kriz7NNKeBr8ZH4KrwHPSmeTD85bYzf/URdDyBIimMub501vAmI9xnlZzvZD18+B6n
Ld1qFiMb/7rf4bsVVbVKtV0fa8Fo0MZym42E31LHeVSJGzBiGmjI87w7wVWzBdppnqaSTjQmSogN
2SUI/CfDjDbBOP8xE6R3tAbMXjFIyZSCyZ2Rv00upBLMCs1aiJaqtsk6C8IHLWvkg1UO963dtvQX
y/tIBc3rkPdYN2CJbafqIfBnb8V651wj2qTXs6I3Pcc5dsoxmnK3piyFWdgqTIADuIm5a6ECoDPG
x9huuh1jjsVN68abzgneYxNsy5Q1l8CJ63vwcWy98UErSTk6VwAmy+ahSXPjnfKjvenrJzjw16pp
6k1etCeD0B9JbHPeiMDhxx1S0HFzcyBdbhw7MZyUFJBPCrASgzM/U4SpnjyyjBd2ba8dmLOf7d/P
pi+UOjsZvvnlWxX2k8FlA0vxJAOIEZeQte+WoIHwwnw/ySnBLYAnnbIaHKkltz0/ZYBVlHcjtkHG
VHqd0uFkun23Y9zaruf8S+j61Y0BD4ReSBCk0duxfwjTtr/5gbVNTCh2XT5OvD4BoRpOob1w4b1M
06eIQ/gqYvzCIkDu34Wc11dhQ+lAvYjVpNMqAEMDPze+2o4dPBEb33asQzt9y6nRII2KR57wDl2f
aZUdDP625YVt7BRfODHCvd16X15pO2cx/p5pitLVdNKWWe0Jbr9LiPabrKwcml8d4ujTuUuHd62M
aCPqFIPZZO6nseT5Nm2CsUPzx4DFsJlSI1n7LabH+GF28HMlOFHJiwBXzxGtwPD0T6OXzUvPOaU7
3Y2gMO1usvgVT+ZfaXswKtPK2hQm4lYhMN5TZmGFCmf+zGyuw13ss+JuAi3xkfP2O0MBsRgxayt9
azlEbHVa1xuF8v47mG6qzb9LMz90HnkuJXlRjcJJ14Ujm22TMujKi8ZYYyHfCbMRm9mvLCqUx9cY
HhGoY7VAYz9Mb8p30KQDhqr7oWuxBHT1XUBzxyIQ40HoOPy3xnOVDQzp0vxX53SvcRlRJYJaazvm
UzvTyeu2W9RSUeb6l2jMP7IY8osm7B2Y3AYFGwO4Irm/cqp879RWd54AJ3QSNAiI3DjLG5iWzs7p
02Rr4U7RnnqYO0XtBkP03sFQSClOtPLR5MlRsgBC31gnWXKadPposi1tyr+RZ4R7ldb2SkgwA0H0
x8qKX8kEiMKPCUeh4h/izo62VQCVZ/Kjv/ZgjmtIwtyYDPmH7ghk5mH8lJ7xogaFGVwxr5nYybhm
fLEaIE7BYNOiQcY5LsvfdvvLdocRa3n9VdPpgSeDO7ghm48pZKsjW3frdiWuMHxFlcWOuO8F7gxE
MHCQa9f0L5oRcTlRG43FmywytQqj7O9VAXKpXpXPhssJvRPMX1T7iwMPUZ2J+6dnPYLYCDcPjko/
m7wm6RvlKPws8KE7/IriJXTYeX+icrT2UY7SlJI+E5wi4YHIR5l8Z5H7rD13b/fz65QxVKrbwkJZ
YEgoa4Yp9BN6VJhrtzdOWRq/GJnH2FKn7GDKT6eLcebTDr4afee6RItkaO4cexQrFTYPqekg1aX1
PklaFhcflTVY0BGtmpigSAGwmSD90C0/V2IfvYq4jZ/jPhhj69WeEcZcZ9xk7neTFd4pWMa+c8Vc
luO+D8wgF83WbuvXlN3oFhrGvlTRORzHTZOFmyFhZUgsnIQAZxKr4nTHANiprHzHnoo5s4uc603E
8Ewy+kubS9IO9Qbz6FM6eucI42DvAxZn84X21gcXVGeCvZPYZcb0UlFjh981534z8A3pnob3MKXY
Uji35GHzbS9uTvNTy74g1Oh9ZBamHg9pYKw9dFrEjIofrQiTX2OvnydunYBf3IMfi3obdd6+ZNly
l9o2EvnAa5IVDZi3zPXuSiyxikO/SG+dD/HHL3mtU8Wpraii33nDRdJ5FdENcalJAYDnyE/UcmJo
D71DKB/h0ghaWrmjtbiobASDSj0NDY4Nqtw76YmDjH9H8fhdoDqt7ARrO6fPtVJYzlnm8LDK+jMA
j7qSVf4w03CshNinSiXPCZ7RgUMYz2S9TtSQr62w4O7CXQlUT/+qweQdY9QlLmOGs6LAwwFbLN5O
E7gT8ClntC9rndUpRZf5i60aepbyDyEeB109AWwHk2A19trvrDW+8uWJwZnYTNOpL1l/Qojooo77
XReWJVOC5sFO43c/C8TK4Sa1alt1zpuBguTkcwIiubUs4CzOND6IhMSCGfa4mwGtsR+lRzbND+yq
0IG5fzetqHd65EmqPXsvRgrXKEsE9kK6z8ueKBcktlTovej6jJNrkFOwYhMFdB+rCveIn7Z/kpB+
oyVNSGQMj2KFVpgSNwV06WKTexi4BELVkM3I6u88ndxdY3fQIcInpixkw8a7DF1803VMUuqhvkNy
eqAzIz40y/PXezBu5MhBNA7SkwiIs0r3OfadS6bp4eGo8bcu6Lt2ZQ8zRX2DeMc4Ynv1eiRAvBKW
/Waa9PqpScUQHczfVP3dsM5phEXYdlMc3WcWwl45p1erEtSrRs6OHpI3fsiZCWH6K5/iAmQSnpvJ
nuEq9+hlvkQ15ALYz5WksYoAK6nfsxcwB4XNNTQJ7s80xhHquBtO0etq2eEB8alxsMCeSiT1DR3Y
iMmF7GXZ7B1KDx9OCUt95WFJqAyIpjY159inyB0Y4q0PKERmdMAbuamBl5bVMa+s5mxkzK7gHlDg
fKl4O/mWOxyysbsELFImhjhbeb9k2J1Zms9dFPydKBc7gETE5QY9CgT/E0oboMPY4s6dfcxz1+yj
Qt/njfeWeSXoFrVPy6/IqO64Vj/qH0QP2qQiZUOgqeBtVomzH5l3edpdpmi4qZAanZj9HpNNh+0i
YR5+c7LHHkMUBwcVaZkO5E8NDazN3PXsDaCBKu6uABQ+iMEhj/RSXSFefw9t9Um7Gp1v1UQhJQbq
0r56aTSciuJYOj4hmOZtYrzKC+h+ph4vuTnb7WbsxHoy2F+vDe4Y7Aly636AJjMPcp8hTXAIbKM1
vzmCiDuSdLL757mtXvD4FBtFZ8wmlrVYBbOvTy13dTZmH3jPgHZEtCfPyEZnX48UQwuYTvz0RRrc
CjDS5UCKbaCrd5OZ8MXB9GPyJ9BtJNNbQNTZYaHP9XUwrVc34veXbI1Dg8HcTEOwyrjCOadMuJgN
7FZYMBinPVJwQmrCMECzVOK3d3HmhhU479QmzTwuIDg6mzm36zObpLdmZBgPD2ZbetWL4qxYpXF1
yHKQ1QPgFS9PEHItQmdZe6Zm9WsmMKbtqGXynJGoidn8z3bEQr3seh8Lo2Et8HImJmaNGVu5cp2O
VNS4fppvAbHEuO4yTkfAECcbdhjYsMM8BI8yJlHg0u6+HloHeHaLolvqFoZZjVO0xRjXoFpnaKdr
0+Uft31AQRLFo7bBka5LTVAg/lshHwYvZI8IgmQlggzvbvPmLxQfsw9f27b76GosBq5Gfc3LXWbp
g8ytp9Ya54cOTDq7Rf71pAvM8fa4H1tNN9UqzV3zvkmycxiOuIz1FG+Yw1yrSIZrCjwwkzT5txws
VlM/2g5+/sY9gzdyFEiMmSNvxsY9I1HWWwDIV7Pu7qz21cksCVmvp9R1wBfvF7uoTz6IerHtl+Vj
iOCwDVPvrlvcvmUyNrTrRE+6BJMU5BZWzxBVfGrFpQWgGGKC2QeRiTetkB/pzEje8sxj0bOYd5U8
chGyrNBRH8bu7youQ+4CEdBEn8Vat9E+SkBWVihWuU94OXQbEmahwTPs9CQcnKZio8a92p/zR+Z2
xIAColFGXj539O9iFkGPnCtoV1b0XSALsqeEdML847mGHl1ayNWCoLJNW+ZuRkdH5av2volGLFI9
kWjqmz0r7C4wgmBHSRhUSkL8hs18OhzpH21VcdcGTD7dtqiu6cjeilrRYkXHk3NIUajyiDt73HSE
C4BGyYTkz2TFOytT4hDWyPIdE9XZ7j7TMgNW9VCTjluzdyFkbZFgjMz0XCTjjrNfthmiTyUo0pRl
vCpN5NdyBmNXDqAdgtCkG5eBpMpQZ2TB+AMUeLwJ511TRK85bgXw0nj+VfdQcJOmabEq8MDBG2PA
fi4gUW/bHg+qjHNKmTi1YUjFpkSsG1CjN/fnWBJACT04jMJVN50Zv0VRGeRGvHEd+dXDbJQXPciP
DhltXYbJtEoDefv5DFJguaE6jaJBZgobj1HKqoW1TvGTuw4tQQG8h3GrnQg7RnnEku7yRIfDznQh
81Q5I3FLpH91O4CghWvX4qinvP4v6EmsbqY/L+THA36b/qUzqxObO3VwAww/qUO8zazwNMWJ3e2E
i3NWqFuXYGeKBH61KU13M3HMtelBBeylf4yW21UieOW6iIyUsodd2et7Wn9OeCKPvZGNt2Qa/9ac
TNkXWGvP9LhntmQHwhB3duVRLZ0RGXM03c4WdFpMkViCEm5My9sDdksF1mbh7JRs96xcfySdHncG
dIDGHuVaZ/3fZFZvfWgXW8vYak4IXKbDvOmIw1Um+/rBBlRp55g9Usw8QXjHqIiqTT9ZPNokIFgW
e/1HiOi1gPh0oV75I6dIk32TfvBHNzu7jbqEfo3VDuJgkjXFHVOyt1qUtFnEMQQhYxVaSKnsX3Do
NNa8t12ejbQw3thqThflZww1Zk6hPpWoTcolV1rTOR/c9MamcsxRh6cxlOzG1Liv+uLANvpsaIgP
xizEenZpuuE/szD3kQ51DlrGB3r93loYMVz7IJkoftinCf+xY81UI3nkblW36RNslhQOZGsr4G0W
6yLaorHwFilOvfCQZmJn43ZwOpyJ38UFkNDQXr4JSWMV3mDj5ZuwxtdWi89EfFdcl7EwYpZdfg+h
mqdQ01NsqJIjEga/uJrjm8hJpsxExCOMTtzlE1ZVogPFQMGwysbdbETDcUrgDM3j34mJ54pWIH/n
Mn84C2nc8tSJ7vDZAslJ34YgsXbURyeAH8iP1xG0IPIddTttBkq3iGtDC2S4hnOsT/YdcY+WZMwm
sfGgB3E8XirJm58/e4wHnEewODJYt/zoA7ZJxbaKxkjOa8uCgVsnqwr+fUrYsI5uHAmTg+3Wz24p
LWZi8d4eWZo7WmDyIroVOYYWm3EfGA+OqjWYrS5KcxSS8tjUH1X6IWrtwPEcN8Ec+NgLzK+pdL5s
mns5KkJ0GeKFmEj/umXLD1oqHlvlkO9U3UvjkiifFZTYCogF/iFWbhSRLMc+FwSfvh/iMjTv3Sz7
xn//aoTujiLJj4mzxXo0/esQlhBFRpKhk1JccgL3QlsPJwoMyUL3GLJU95x31TotNYNCzOq7qZ27
l9FuwTmX05HMzB2WfQz9Xam3GRD/tVbYe1GeV7TbcCcBN7gzQ9glvO9p4nPXDqb5wUNjTyJi9W2Z
ghzkcNUTWtjS14Njvev3OaPBtdWmlPY4zWJOWv6GT8Yyix5lL7i14gT1FsnWb86Mq8YVwUFW9Qzb
pKmhPWn5t2oSfK55+FEk8WWuyRgA4PwmroCxFH6r6N6ZQWywKUA7Fp3cDplLLdz4hKGHbGS9q1ss
reb0lDPH33jGQ2CcWguJNA8Re1Wu8FyXVbl2Ewn6LoeV1/b9sQhpP4/Yp6swsU8xCwrOLE1qACv2
XHBepi1kPUVwH5wWNiSTmSBR74VANO0nbbAE9ad58NnsG86wNffJUMXrsM5ovsCQL1KV7gORfqAX
07gt4dhqp//tVWA1XEJ9YmiLPRTwcNVD0BhpSIb2g9m+JlKEnZxfCSUf/3udlH+9PAxgeIfz3huy
1xoT8lA03KgV4CT8ONukj7FWAxUa/AChV9+yksjg7DAZdEtEFgPp2q1INpq88Aadr4P0YbhhieMF
MwUvSeZmxFgzDhi4Dz8T4iKcQW957KE5NfZVKPOtbzBz1jWdSByOmxVW6wgFed42rXTJS6kSiyuh
gwlnJfsuWbKDzNYJuvTKDR22ehVBwt5BHwpJC8cUA63MCJOM4S+x+Fj+zvPypYYlpkwjPXcmaAGS
PrwKRYtDZDy7uBlXtj2+5yojB2Nnv1y7bo52S6lpQrLS4CTctdtSwMJpdNUfTEfchxNNRU3zLE0k
aUaHABSiu47jLiEj9btqohEglv9uFcFnmTmgbaur8NPnLsYFnRm1AqGUr9lD7lsL9NYArYOxElN5
h9sq1z+XhiBFRLiSgeew611K+rRPZ7CsUgwMqEECO0yVGQR3Afb6HkhEUMhHW5Nf7inyqDRH7IAp
MUG1nvWuseAmjNfZLZ2F//1gZCSxMpzC0rZfG137vKhevo7zLyP8k2cubiNPEiBApQQSSPq3ER4I
x57ESownK+rLs56sv4nbf+sew2FcUS3nldWOiSKu6GDfQtx0DfuDCeBnJKgiqRFF8ahxp8AWGxGP
USFb0bb+MpLuZFhlcMTPc3WjpjpPmm2bsvoHoyfGpw1k2ugPJpAzTVY2yYTkiwjT62wmBjkkAzu7
946bjJPmVB8LVg60VRtrLlOWhlTIuh9zyFj9a/DeD/Yf1zW5L/U+uysEkXx0P0O28Osef082g+Il
XWHhXwz3VKrF60oxGhqwTRP7Gnc21eQM+Hs0Ko8u43j8WbdeimIhsB/pY9mGPUHz2Yru8PTseCGc
PeYDInc0Em8sEg9/oWbALexGZoyF9ZSGDJIKpH3PR1inmoksafMx5uTlB0fIjYTM4vIrtLIk+5gC
cwtsMGfOXxVM1kaHcu203Tnn+Lifp/C583151t1hhHd4as1qBwoqPjp6/I4aN2WoFngIL2od0Hjy
hKsel9iQXXJW5ilIm309yCvVXETwKtyZDd7ctZsNJwN0mdZPXaNblpNoY9tOwJhkDQV8lWIgwsly
Q0s6UgoBSK+G/N2JdsmHwqxL8uElaMgOamN4zVF/4LEFV9sVD5kNd6cJ/S9WZbRga8YYM3Hzao0O
w1I0GrTWb3TL22YOoQxUyEhsHQnQXQGkTp8WXP1N2tWsBC1ce2V04Zq5vT6w7UAXMG2K7AL1pSr+
gzh/rZmXMtDEopUkzbozNMicsD5AT8xAl2enpCfkmaGFWUmNcaKv/2hE4mGQfwYDrppiFeVXYG7d
cj+hEqzamA3v8XGGNkHExJ05lDmJu60bJPmGqOTAFH0R92QNjG9EsSrHaefnYDLbni0FbPUtU7pL
5bPCdu6dwe+4spqAyFw07p2iLLdDMTobk51W0mOcV4kGvzeIj8IdgfWDwLAxjSmUnQE9BQAcpXDp
6O+bGZxOyQFjq1LjdZhYtGYXDgbxG8gPaG4+VotSg/ga5uJtnvdpVv7Rg3cyI75b7lj7CZQV3wj5
NbIZ/ElGWcbMpEyHR2qhzzIh/JVjzg4i4R5FND2oEd6IxLSzonFqXQr1xt6D2lCfBBKOjgKrve7n
mNm8z0jRYfrevuikfmqwEwGvAOSkJxSyznrifLXvLAkEvi4WfoQ6c9xAVLGcrcHpB1mDJNSI6QrG
yiWc52dWmnaVTXQHpKzobeIKhjzLwTgjiWC6+W4yWAWcxjn2bMLXNs1MKwMOzso2y4d8oP0IrLab
XEVKmKOff5Xx+2iYR7vHJWcKTslKdVx9tnWXoJqywQLhr4izOFQvGBYjmDFh+s6cfhcw6+G6yfzt
8uaoyMowySpwUozjXVy+C+6QFOQQvJnIB5ioOxThJbsynV6TvNPrsWNlGegpGlD9YlD66fibn+KS
J951CQEPY3sBwv1S6wi2U7PNkqA/zMogCYqmndsAm+doePeaYFpheZuURy4LsbYKvRKsrbg1wbWP
A6BBSftKtVq3Cp5UPHxl0PV31a85ZbdSaYC8XuXem3n8i01ntS7NRm47+xcrqMQTOdxmbdwM0KGY
XZCd63suwrM3Ogcs7B1GQJeQTcBkflDp70qSdsZnES0yglGPu1hy1J4tLEcyQEcyTeipHiA/KaxP
RmYbI06YiCbqYC1s1uxrRHOlTbZknzWQgOtjFFMVLBLTcEi62gKutefQBCXLdP197TjgfDWI4tlU
88ZdJo3aeJV5FZCeQQmK2jI+GtVLTo3XMYfaa7JlYhMFZcRiKMMUZy8aGM/pzEoiPBsNUOqzZL44
9WSnrCHKadIdL0GUP0aF87eYz/TqvQS8yROUyXUTBz4wIMjq7oBCGyPvsMMm21fTLZ8XwaWVujsT
LV0O6gAXUfHPvm+/iZlLPFN1v03db8MG5Rc49f0gJQmNqHuOLfSCqlevGOCJNoWsMTNq66opwo1w
0Uw85EgGAAMzKI8pzQCbGj7ap50xX8J/8OVHbJscf3zOkY4oOO9T2AUo8o5E1WebRWeWB9eWF7up
bwwlMBL49u/ClRd/DPwdGg8Zi4bEcwt0gRrrzVw7n25ENpEIrkmAlcMSQ6gpQ5SgiXCVKOBIY52B
/Pdz1t6Zrxss2avhYBjTn9hq3tLY2XOweRxpDqlMeiVH+8aV3eOtQiGNfeBtsYMMTnzQD7sNA50e
4ypXnjQPkcOF5CGWKKDmUVK4q1yFxp66Eh/2qbUZi/5mZWZ9MzpyjnbcHAtmnG7Rdvs86u9lrZNt
XXIQHobw6DvV98iIwJgYWaWxhym4I/SY99eSYBaH9xF8gDI27F/4TWUmj8JG74FMc2T3uDEDFGev
Nb9x01He3rAeUGGwbWem6cAUjU2p0u94NB5UmT+ldv82h9gG0IS/y8Ast5qNWaWdA76L77QJsiNW
9m1O1s60Gr0hTNQeAtfdmiMQryr+pBXIgzejLg4YVTJ0oY8VkuS6JOYINX9aFZr0SlsDmg6w8jPI
uovEbJw623jBlPMVQ6vcRkP/a0pGZgDxiwB8u+4K0hnyaZ4QChxMHnNWgIDWSAIDcts8ekh81DMG
JfbZrMreQvpYmfpxiklC+W42E4qQ+uD+7nm/1di8WA1bdSOksiRtb5XRnXTGAaQc1Ufqw1ss5Ls/
phmXJAP+rImtbe0kj731Vor8MNdJdsGUv+7CrSQCvc4IdOkWdL4xfPaWfFeNvtqZ/dpKNpJ9Yp2w
WkMKLTcjEVTO7Z9Epp9kg9un7U0wok66tUo8s7Trbjz3f9g7k93WsXRLv8sdF7O42XNQE4mkWku2
bPnYnhBujtn3PZ++vh2FSuDiDi5qXolEIiLjhBtJ3PtvvrXWQCMp1AtrgtHTmLn4CS+sOhgVYEV5
bblylbl8XXqzPtoTf8Fs6Cis6Zo08N9DhC/+aoaPqYl8PMJQCSkfDplizp4H1WGXymhz7u+hy+jU
smGP3Tx7ayqyK9K6oRALXHR/MfrvOhhavHGQt6AsW6SnBM7AY56crQSCHQ0QB2Q74wqBD0lgXh1C
Tvlk0zhrjYbZpFG9uQaDj2X5E5lYcWpVfMIQpuT7GY2vDY+WTcLRwBLBRGbtpSFGMY4QdPJLhCx3
kDcow68pRtneab67WK+kpuCbmzA0Kt5AHptgVPlOTEWg1yFHeX4Mi39sdfNvuWQXt3CbjVYslxEE
zEvalCGu+AJoLE4aKaFDy9idjydeHboZxBmy97C0rmqSv9rPzATdPbamOCCnwItERznVdK3n/nHN
rTpwKMl17jvKyxXpP3l/esFat0mvUyuLmyV6GfVs14+jfjHxabI0RNjOwB2vxnByMiRRNOmvqLJ9
173mWU22Xx/jsjU8ViE/Elm8hmu/1zrHTQOq6eVxLwfHNW+w7u5DTfyGEysgrWk9giSZbRW4IEWw
4oB1gTWYzxjQv9YDPkzYRHulRXNVNoo/JsOHlRUMVKb53Pd5GZRDr3lrD5Bs++TXDoHjmI7nCv2t
Foo3UKp5QIb3VGVKqxH/5Ck1sOswLjjATdBb4J/IbuwSdXXxk7Kl9xLH1gIDgimTKJ4olh+iUCg8
+vllSFZeO4YIGxDOU66ZqzR0RbEsrcFsLMUWtRYb3OYtcU8cODhG26qn20yftYWFJbYJMjtIOfT4
oIMh+AjrviKipJLQfjcN3BRHh1nC6LyqjOp3tcXqscI964juuaysegvR0OKL0r3WlVtAtGIZEQ2J
Z0t3h3yBxIlW6OTFxaFVae5mg2sJUs7BwANlSMNjEXNvq6nCrWSZ9sahGAl1qFWyzVMWFcM+1bWv
aCIB1tTxHSRitsCIw8b2nLnB/JQk035KewZg0sVrSYwGhXj90dQ2b0jZEIqRmX+jyfpYHbJyKith
vUf7HIuCK8LMzg8VC/lt3nMJVLr5vbjvKbYXGmIaD1stKSDTXrDrTbczhJCnw/B7s6JCx9hSsKXh
HFeQeNSzEZyxR/MIdED0RwQy/xP/GQzb8rguD9x6i6dHymFt3ZuiM+NFgOG2xg6fCWUTpdm5lrlm
7DaQ0ufOnZk+jGO/8tEUClPwqSGghFqBYEGMEDE0ZWFHOdnYf2cs4cnrIatHIK1jJc6e6j7nJSVM
iu9/h2knk8DefCK13ayGX5M3IhgLy/FE9l07DPRJLdrmkBRJCOtIYzhs3RHPLgK3jNHKOZRK5GeV
GnCHhNS1MJWOmGmWDMtB5cZCoSuJfoqgJeCw9aCHA9sqUakEi87yUtfUnVp1ApcJ+3EdG20nItwV
qlXf9sO8NfTi0Yze7Kl7wBrlZGGolzZ3JfxlsPioa8UzDWyC5wSzZSs3/dRM74PJjq+tk79oSt40
YpPwSxyIWxCCFGYFAwR3XAPC20noSmptryr6nWiyyipOdoWOpY5rzletJrOBj3PWS7/T5qMcOLUX
+KzRgp6zBeZWEOlr9NlEIJTdYhGzDP1TDt1+kAeKU5yUdviJtAX/a150kkV5XTjazB+nVj5FrdvB
mKS/ZqrVu1FTAceMDHuMlZ6bq+OhaAfrwpDzYKILPAKOIkIOVep/g+FzYyFoZUTywOKMQ9oFGc9D
zLPjd8NU3mY6iMAaq1dwz+fOVXsUYjdXdG2wasOvNqMFbTJSOYwSFKXmw5ZLYw54EPAf6+DYdn9g
gbLyPvHN59sM+VMI8gTwa2RxFenzgRnMD2iTX0ZfHF/YiEsbHKme/Fxl1t9ky4v5JtUucbr8WUUO
yPPeGxNLUZyy1PqQ4JxkFNYujoC6avcEGAG8GNVH6nx+nOo4ILZE14INKabExpYMgXXIHl0OkgGO
scBTWpcHPLLPNdy3Q7Yf3eK9oSpI5ui0rNm7WDmSlDmonPdWoy2fQlww9PiLHHbN/W5K61QnT827
WUePQvyJ9A+euOPELZjjAYQ/I5tB9whSQ/48W5C6/bIwk+hIdpz+IJglwG8Y7+44P7Cm92pHAhX8
iPgmD1P51jS8CgPtgNm1J6wcMiPfFlAHXDJUp+pu7qGHha+XbuBe2Y34pomlRC6eKDw+2tHwnfAx
ZJTpRsaTiVNJqVMwSCrBmllBDOEpzLEzTopnFNyzPfxGOmvQ0dWXzUSCz+SKg5Wm+0GL/5g1Ng4U
qgOvDB3pewV1TRm/0QdtF9vzS9RlxzKD42weB2380cRdEHfEabIpCbFOMx5PXEcN67aoET3KsokV
5zKUl2WhBfr/YaxgY/3y34WxGkSY/s//G3r6X8JYn/Nq+sz+Jv8pv1X+K38//8lj1f7FrWe5jqXp
3H70xf/OY7X+RRa8bajC1nXdxevn33mshK6CQwjDNYShotP4j3+nsdr/sklPpYE1Nd3VTNv5f0lj
Zbn0nwPpbZUPLPbzgrkjdJrQNI201u/PW1JG3f/6D/E/UBOwTWsxK8YsiLaUwIpDBFo3p6l1qYX6
klbMi4ZMm44NRs12kWuXAheTaEQ/l/XuRccAJ8idkcUbkh5ilIyXBC+A8zSMby3LbJ/hGvlq8+rg
KonZfRN1/aUDco5nxLalUjtbtUxY0DsWnRNfn0aAYI21MNWjs+o7FUfuF5FRCBWNq/m5QdFQz2hO
9Aa0MUYff8D8anUOoIJnrBX2llT+mAqkwNBbOEA1tE0lsgLE1VjzYfrE5Jesij1zJkBzXAQaFXcE
YO161Bn6LDg1UdFgENIzwNtkDSPKXtzyboIZbWk8Eyfj+Kr3OSvkLCyfjDx9jbqEL5LjRaOxBmwb
JuMZVM86C+J+NB7KkT/tmxlFWG/gDdCjsW+dMH9I6uYcRZh/T9ESbwv2wptZEc8m2x8kHO/o4n5y
deH4qL4HQBX2Rw+hG+/LKg0mWHYt729DQexlPJ8at7rbIzQHMAj60upedzb6fRwbe2ThSyyCPO9N
tjaY3NQZPcLyyNIj585qJ3qKNyartzZHGdBELprW5nvunRsFdy059AacKEE5uFV7PJpFOCKk0kbK
GOyh0ASW2c0xhqtmLPehjIKpfu2VFQVjHl5Hp3ppKTPmyH4HCsQbp4FqrcLIt82xRDDI9tIqlY8M
I8v9WNTPdZIcE2LAsSeKUS7Uxl+zEtZDoyhHMcY4MebI3xegZZQTlGhAxYFTQN0P1mKwEul30isA
j0iSyMmL24YFdnktFlQbl/eV8YqKOJQKNEoMBQKJLqodQnyWY+ZhyvBirkuPa1X/vjKfxvvzKYnE
cx7JXlrBMIstrT0y5c41XAiwA4J06Qqu6ZSKdS1OWTlTCkYudkIjbpqLMdNsUyxtEpcGjBH4PW9K
KRLB5WCMpu8wcbtj1LBXzGMMaCO38VA0v1UZc34kAGwdt8bEVCUCLvN0RJq8VNK1G53i0rbb0Ewg
z+lwqpAZfAGjgobjIVFylrKgYAG5d2dDDoAmNcSnr5yINqucDydFaRUq8FADcQ5liTWzVc3jJtGs
W8jEUDDWh3BkYF1l2b1YonqXFDTMsxNdS1pTVsBmDTSUgG5IzKVQD9Y6hccyzP/GtvWEYF3ZxV38
g3ItorJvSTJCdbMwiyBRySUwDKc8FJxvXU3lptClIwz2KGJaPhCxkY8POkt6AoLF1uKP0OPL1tAd
Jf1EuJiqKNLPkVoC7+Z8afaEvrJoJhCxQ6a2VXL0WWQkbex4vk9r9gNSifWbdH0wHdoG3rVH/qBU
O4SfDtgpYi5skxfN+rt0VG6T9lmSP+nxKGD/POdX1AZ4kyiASZXGrDZqtR1HOabAxZ+2ogc1wfq0
4m2ehwZ3IRraNjc5ThXMbHC/3Ec2vL/VfQ023pYD2rqjq9mfjNtncMmJ/UcS71bNZh1E37Ed0vi2
5BbabCwxt2PXzDsKUToCfeQs0/J8h/d/jR7fyJE5ERusa+WjWCH7R2W86uuMgTyZADvLxt49YV7h
uEj1u8zYGy50lG1b/qyTl0mMNMZOsK4cogb4sZYAhxRL+ZxGxLCykSBtipc/wbm6R1TP56ptdhb+
ABPSVkpcBncdskkvhFJwKjzLWpT3eD00FzejUKwXl9S0lIWToBFuXNhJhSMkdbA5KgXH/rScSZ6/
ZNMH+27Ta3TAkd6dmNxmT4VINJbwvEVhzAy/1p1btiTxtekcWHeHrIBFV+Dd8Gbf9qp6JIWvPjKv
wk+qZdsnMErLQ89Qk/eU/f/Gdp9WOAf+z/3UZe6etNVvfTXOBTbiXkIcGQ5e3UvcdXymK6AXtSjH
x/DJjW5amob7VeU01wF/GntEfdT+6dqWMY44zz0jQpYcJDJmZPhMyQRdtFyQJCGML8MgGgCl7JV6
rqyyMND3ulhZf2K+yP0a8VZ5uiOmLednbhIN0rbZJWWXiQZMuy5detbm8DzjssEmDwLfAum+sEXj
6QG/dmqReaPSHBv+c56c6lDRGQVZkV5j1XlIjelHYSAkLetD6VOOvQ6+NTXj7TiKr05VHNZ1IJ0k
wn/bDuki1NLembP4oWcyfXViJSxyPkvAINSedszBH2Mb2g3pDm+Ba8JExKembljgZtzChs4gAMGM
iMj0MjNisomP+Ir5/duQ2I45moDzozFIihJrKDP57nOcCLt28VpEZuWSG7iHsXLqOzBKbNmxXCzz
PV70L522+sJdOqpdOjuR/+O1Ri4PzNrfMpauhb3BwFEDvrHbTywpV4DLZIck5DPqhRXY7HCwUwWl
6yn9CWXYjbqi4qylEjFulZUHEkAcBWtok6U/DF/IUYKPn9U5zamd/hhaZzytzp2j1mUXwPfKRxd+
xOBZZaoW+2ivepitkoETH18r4zQG38t2cclxYLBT0HKcFGhYUy8pFpuUJWg1dpIJ3l8G+DAbk83c
r7/akj8oyICTXPOdjKgqs+cQSgU0e8IIBFme5WdWR44XAvVNXUcLAQOYMXQJY5faJUU9m3DUE/RH
UYU9GtPko4P6FFNO8dKm3U+iERoaFSC0IXObEYXHxR7nl9BCtMXvrm8rh67esrwc6RJpWD/D7EAm
Fjjbizb56nP1oxqXAnyn7h7JVT/Goe5l3UCJ1tXfQyInOuwwiI6avkq8QLbKQpMb8+S3aNbUxsQk
R4jlyuiHj67M6zAie9muMvoqr9WdgQpoS+QND9B6iVqwbQVrrf0KAr8xnAp91VBPD2nPQt9MIImJ
p1Jqgy22thW9h4KnPMH0X2GwoKz5mODZNz3UWNrn7tIeVtWM+c3YoMWd+bLopaeI4TFGcpQpvKiv
pA+TuMQHcsXtfyQVgIS+/gOe5WccEZGFNlTaGHFEEK/gmWtHlHiSfmmJxiLW7eNAKwGaQ8FDvbqg
FiYWCH6voa5VdObWTUQf31iwZvH0reZEXHAHnObQ/F3Z1GeJclkt4z5HXbFVChxHk25VN00jbRQW
DEUzFEAJd5TufmqVjQuWq1e+ZT81eZ9uwWFyl01+mUGpMq1pdbxD8UB+MiwqPaf76nj8PjiB0JnF
r6F7W5RkI/SP2cGBU760V8rcFBxaiz+a4aU3HuLlu4Z6NK9V/viVGl9p/unEb1P7uKK7wSgQF+td
L7YlNxIb062Jb6HRfI6UORUcVqp919FrbWN7b+GJ/9NoB7gE1fEKd4vJhUCQPWaEvDJApacu1/M8
4E4HR1hCilXYUhC8s51bJk2xs1NwjcS6ZKtnN5kn2asrwwj9Ic/bC/D+3p7MA/Y+u8l9U2omSuKS
Wr7K18gwvFIxrBpZP3ZMjHLa7x5pbXTCgwpKS/PV0QlMDU1MM3h2+tkvDB2F640a1JRFPEgkA6M/
QKDncGdHX+nAwSU+FMzV3I406pzUZuqu6stRHxp2uY24NjccgKnt58eBddnYEK2UbFsLH7NwCfp6
2tjFvRyjrVGwRaA9cREYqH9G/M0w6dpaSnzjnQp67MHKKHsYiJLKoJ6D1UUhc5naboMrappxM8vr
AbPK4m4jrxCCYYT9xo51M8Uzz2vQ1L8qAEoya7fEJcvVan23jPc2Fz3lTQ4pyhc7Fcq4r0z05512
KPv1kKwUFRR5MaoghwxL6fWaovixlMckpf5ZnpubRj7So/Fb0cWNHpu9lFxDxA6Z30+EZ24IChnZ
icSMeL2V/PMSGyRPswOYXpSWG5Pwm0NN8tg4cTKxafFFI6s+XZzJR2thUiyPq+uMfWPINH6T3HJs
NxrEOTtmIDiN1p1PZKDk9dKz81QyOPRJjp8U3w0xwSP6aM9qDApyh30mDncjMzyCQ9QLAj1Hw40R
QULA1sI6ZeZIUNSBdFPR+Ri1BIp9GFNnU72OOUXkw0j1SbVCAATtB9wOyof5VsUElT1IziWxX6r0
WEznhtfJKI9wkK3wImbpsAp4PSReJ82iTwkZMPOf4lPmsgXOeDfrF47WNg9iEJVi12R7yOyarERu
Bs/CVJiU5lCWilFPJ4slPj7i56Gj0/Mgex2ytnCKj3bE2UXaruWa7oKm+YEXsY2/KZJ0InIhmEh0
YE+sXDHJZzoX4bdxo37sMQ9ZWUFto5XMdb+1bit2I9jRMVJnhN6em08NX6+N8pw/jlfcQ9t3Dlbo
k06q+rbsAHGM5JCIcIh3TlaE396e7U+EQoWGhO0q3sHVJgNWQIe2MtMjscUPdykCD9sznsBPJ6bO
WKIbJAu7D+SmEbBn21jCkPZ96tZ9SY1rBkt6qBaW0UcTh1CcbvkkoeRhMKiyHDfoXxpSHJrvqfpJ
38mkTPZlw2hsMz6C2hl3kz1/+cIz4isSefdNwy/Dh3zh0DljAoIXggo2xzeL1AjhDqFzxwaPKLGb
SJ2tfmpubM4O5ynJn4k5wLHxd+L9wuIvPawdftmMALUjn7qsP2Pugq8EgptnTexybcMHsX+0DB6v
zfBBZk3W0BsFfP54ROP+jc8Z4gxMlecApYoJhFWcwvKxINVzMdChkYp9mlZcLneDdJ/Y4pOUzs8F
4cYb1kpL9rwSoRc+Ajo45mnApRR50+IX/Lfc6a3nXs1vrKcZBjrHSDqmwexuWN5RLbDFBuNpfVI/
gH5a/cb2tNU54N8jPGjYvkE3cvd/Mqo2hecUgJIHp78p3ziqM7DFk5Xij90Mcn4Mn+ZL9EqYb/vt
YtbgsG7nE+DZsNqhX8UYbPlR6XNB585+Jt4JmzckRMMnz7nebwkUwwIVXlJEPgYAQADkurN8smYf
bjlbHyANbOc6ZkGC+4C2Lb/74uaYRwK5SANuBYbqXlM+Mp+GO6L9bqh73hidJL+cHdUrZloRmcsU
riTWLj6ODs0EYcZjgTbMY4Y+cLzw7hM92J2t8tITKPSJMB6ZcN55rpOCr3Kqdk+mXCkEWRQkyC7X
IqDIcE2f+Irqwq/Ge2thHWj6EMONFUwzdcnZGs6YZFY1MGoCs7NLlbvOno1lFnvu9gizoLr+YpIz
y0I1aPJdrz/CKkp32fLoOtRoQfHJG5fVJ7gXgiQ2k5/dwM15jhRMUsGrun1IeUSQj4LuZRcpzzU/
8YKSig31SEJuTLoMbahnd3uiV5xyh+EEycmri2n5q+sceNytHnulB2fc421GomPlxRiQp6dJuUlr
4Di58flpUGANksunKp2fXf1V014c4jaSxY8j59C9kmCvaJ6enQ1tRxxMH8P4+HnioYkOhzM3BA8p
cwgsshnzkKlqZF77rlqX7APkJ19es9yvqP9Qz+10ThT2xaqnqM84foXVDkgbu3L4S/oH7IB8aWX6
p4IzXDlSOctAq70SP+O93p34u/wZsytsoawyYLLWcccQD06CFFs0VnLhhNrbz9DUVZ5abhmc5Mae
R2PRsGnxRiYBJLvDunO6G5vpQ/sFnya8FIeuanwo+mt8dcW2ZahFybsVmMphPsvuSSV4GB0Ty8Sg
cH+IosjT5xYH68of2y3jpAyxBF6fiCqpcPUNiwdF35PxgBPv8kDCup0Rp0U2rvzdFeWKEpeqqBN4
U8DlB8L6MdmRjbuuC3h5i9kTzibg1o0Ryz6ScqtWWK7gbJDKiHgO3iU/gHVrB+mduTGsy2J6pGrp
jV/4bBRKd4eQplL+NCtptlcN690ZPeAxjk6p8UuI56CTF0q+aEAUWSeeytivxBMVOsWuV0ffibHj
MZPea0p55Y0m+aILn7l7ULLkvc8gmB6c2Q10YOzZ/VFV92p14vJVuP7sE/KbafxscE7J2Z96GJ52
f1iUViv/PBjbg+tcQVLUJ09GNnf+sB5KkpD8CuE6baW1PpjW3u131AGA3vza5CWo4gCV0i4cn7j7
3BcOb6BSuqRvHsV6RGxDVE4RWOlFQUlW+/MfyzkZGM++8FrMxNBhPJzexRKQGqaRy1J4xO5FI6kJ
7D4DPgIs0FhWcVrrLpu0lyo7hMy3sI4XOy30ubG5vafxLpQgQTdRUG4GoxLwKw3k3TtEMqM8oxPy
UHnjIELuuhlykCJ63zJAgQ7AZdE8EB5JCsNsP+CWivl0b9xFt/1i5Kev9P3b/Js7F78c3Hd5Ezl6
MEUWzL/YzZ/zF6YwnE48N1y0PCFUCEJ865YLaHeJlodau1HFEnnzrERnk79iFjHku9Ik4ziYhz9W
dPhqHZrN7XiNp9lvGP31TLnj7JpXgJZXyznXxr75UNlNkicGp9/cjToQ3TP6N5JlV/2umRfC1DIO
Lyan/qIfHTLyuD6b5ls0D7ONxOxCeUVtwj6VCxqxMg8OsQA198DfiJO4wfUGHv4wPLC9+qA8UXjI
QL+HM29veCSnsTXPBCeh9Yz0h5LmEa5TuRR05Qw161MllRns5ZjnMNKKzrhxEEiKqCEVz0rtMdhs
yDgsd+byB18+nQR4hSi4gAG79NdmjuWCA/m8ora7J3qDvfj6TwnVIkHnwCsQ7ggP5/luX2DGXnzE
ELn8Me6TEacfj5sz+UT9rkiLDOjZV9N9AHEb4RA6fwxwR8MDJu6PQ7krsr2BffyroaIko7nglPbt
jhUkDmzyhylu3NCkKAnVy/UNTTyDDgK5+Rn56eA+NP4N0n4upCkwgz2PLP8wiN+33xSds8waTzDi
SQibKHlm8KqmdHQZm+H0Q/6YelV1UucLLSCoCqMdsrBjIn7RMf5TkTjdLfkkTxpfvU1zCw/DzSix
vfem1/iNL0bMmDTB2VifQLFUgioEGKHud/WVwfPRqU7M6LgT0/DaXOxvHPQLMjC2M9NPk7Q+L/eW
e8G6haP2QslIk1HtatwvuEAItbGwhW1ZDNgzneBNcIasgoTcDHX9iOE3bkYVpEaBaRXQDjZg9TbE
t5kNOLk+Q4/SDBPow0xYMa9YbMJVuE86864Sb8PN0hGElNcc948anvNREWI/P2JJI+fC3XqoTTBL
xbhTf0WopLCYR5G5sR6QcdZv+vQcrrhKb3nzXMO/EYKBCuUNy/Oi8LUH2KOE0PsjcYAUT6Wz06hq
6y19HCcGUU8U+LThGmKgtzS5pe+h49EI2lTCFLOl/GQqBU0NaUPb2DMtXBZi4gCh3geeRUwlKu2g
ExUCqeJy1myJ7e7w42+vIz42z6sjfySHVHXSPOvHic17qiHIw6c6HZ/t8Y/cH5urRgTa75C5O81I
TjOytGa4izENXnX92wVAFyqH3gXB4H5SxH5pSa4Tp6X2J+PqLBiJ7WIlfFq795b1hPqQ8omKCTy5
EuMJ/wEXAxv76xTMoZheofA4VqjUSnq21CYO22SXEeXFwQP+3gwYzXTKeEbkhUusVFMRFmxHeOts
sSUc5ncSMijmqq29iK/BvUyT/dIgqa3oVUOVMvLa5mfYvd7yFwrVRBdP6hg/6RaPj5p4zwmOVCDm
TnYcGuyjQnwaREhi1MlNBp/J9GFY0jMs1FW0EKbmcDZnzAzzbTOkB5PDeib/l7Bl/Iu2BaNLGv+g
ukTRBv97yApVIhYklLoSueiXw9SVOuuuNfUbKkpT4hmtBDV0iWyosBuhhDjy+dZLqCNvwltSkIQi
cQ8T7sON33uJgYQSCFEhQ9iDPbQSFWHb0eOVAT6CD8mw6TFeO84YBGrYOFwiaYwosZNGAiiTRFHw
x61xZU1/NYmpuPAq1o/LWVtLiKXDpm8SgtykZP6p4VxGybvAvSjwL70EYRaBQXS5fEQGlzpy6xMq
UvpCwvIkRKM1H7mEajgLqWIlZyOBG+cf9AYGp5o3AiInlWjOKiEdXeI6rJ18BnzmaZUojy6hngq6
p4PyIfKXQxPuJ5MAkA4JJDot8QzYIAtGKFJ+W4ghAC3ipPCbHR764c2EKhqgixaJGWFps1UleDTI
vDKJIhkwSdSJFppnMKVBAksAjzotD9tW5IvHWmJNa0iqpIphKKG0tJ+JxJ8aOChVAlGmRKOa+DGU
qJQtoalU4lMFHFUMT9VIsEpDdClBK0siVxbsVVz9xG1iPiFMS5A0Wix0HcYjXXbPdSqmntiZvsEs
hvxleFj7b/YP5AXt1f8f7ItcEAmCjf8gYRIOqyQmtsKLpRIcayRCFlMiGRIqExIvU+HMIsMjAvBm
T+6BJQKmFfBoowTTkL3+cSWqhl8i7YDE13QJsmUQbaDQf4RE3BYJu6V4YXquxdpAK/SUDY76YmIg
B2cCJidjolYXrtL8LiRGZ+R0ZOQVp2dXZ+6tsJjDuYMRaCmx+FD/EBB5eYkhVishPZrzj1Vie40E
+KoQKUWjDfumHp9AuBHIEBaiSOxPgf+LZb0GD4jIdV+Q/cJQgPouQytoSXhQSIywlEBhKdHCkVm1
A2uYx9mr0Kt7Ats1OQYBixJLdCSgGOFBIdWFvLPAix0UoyNxxuofsLHkPQF0BOLnPpfw4+S8ThKG
dFses2Yw3ycnPqCz/1LhJs2FsNYao7QMgdGgwGGuLHgIqVBWL5bgpQ2BGT1axKwTUAx+I0Z2BhoT
2zjFdFRNcUgxCanBwKEOQshOUyKesLa4GgF9mtCfqcRAMwmERnbxk+UCB4EZ/ZnWxcEo8VHM6qkJ
BmYEpYM6gqX9PUROTb0Y0smIN1uCqHhXDoFAKw+hWkhUtZPQ6gS9asrf3Z7bj7UIfVtyX1rV0Xxw
zWUj3CYMLMq1IHK57CVKqUlMdkBuqMW2dgmd5Xdo6N5dcsRn8kGp3Mh1c21owYgXK4RUUNg/LBwo
lkRzzbX46JS7BrHLIfdrSYJXorxqhcC2cTnZxUgHFgHl2mO66yCA51aiwOnVkGgw5igHIWFhQ2LD
LvywKkHifBofcYC/zhIxzmwGvVzceH87e/1JQCIrEMl57sa7cGFEE+KnS589+7qbHiwJMvdi+VrS
ZIeMCzNKZoDmiLy2gn62oaANm5sDNxS/g482JSdt40y0CHJvShhqcEtsqVIYXOu1J041gZIgh4K0
Qolfxyz0N9nEqImncGNJSDvWmBbbcNv68BhKjDuWQPdgJydsrlnMw3qHMN9KU5CMBy3WrnHCBUhl
7T5UoQomjhuih4nxurFA4ZiaJ9JGgPkOeHkvQfNRIudFTWERIyT0mozsbeSBEo6NzfjNlMC6Jsju
Uev2vi7VrodpV2HbFX0BKZW4uz5g/KKbDqcq+DMyf0bY0PGrxOQdePlVgvPRUr52kPQzRL2QaD2Q
KpJ1YPtJYvc2/L0jQXxdIvkGbP4Eo682sKtICXqSGDQSiZWPnuJVo+uWeP8A548DMd4fmfFaoQCY
UALE/fBp2sUxRSFgztRDheGPurnVHSPF34hNrf6nRVmQt0gMFCk2cGYCSoryXbdbmnD0CIMUJoBs
HCeUCm3JhEpmZ6Z1fY8z8+fTQdaAlIAtFbqDOIlozVE+pEggZsyyt2WdeeVI1pNBoZZHjKdUqZyw
qmanSi3F/BQuOsoKqbGAgkpUfJempH/jClnBq6uvYnTvkdagz2gfiHOSxr54KocF5jiWyrbZMCMc
ZNwYWaUljYMgoV3EH5VUgbjLx6Ah7DIRxqmm2e4xke090ymuw6p4eiWyw2y5X2Wfm3uWt9jIVH41
td+L1J+QBUkPnT6zh3yChvy2M1LM2Z8IryFfuZ0MpBRSz1Lq63eBUFYutb1Cal4E4hcsg8RBSD2M
JZUxKeRhLbUyxYh0FO1MJlU0ZCAxR0dY40qBDUKbVipuNKm9KRDh2FKNU0pZgdTn2AYbvqRtHkWJ
CoDsOE3jm5q6puyiim6H8Dubz+8m6haUP5XYJ/RJhdQEOasJEYFMaJR6oVAqh2BAWU6hwzEeG6ks
ygvrIyyVp1HXd31b/4mi9S9IhcaChYWF9BNAo7RItVKjt6Sds+axBORP3rP1aPJn6BlGJBlA0+ja
n8VsEEQUwWSSeN6albpxetoNlu5nvFJ/JqmeqvlNGgLHWAfiqZZ5ltRZER9XM+rS030hVVgWcixX
6rL6WvuaYhTp9lB+Ympm+Z1UcXXIuRyp6+o6ZrmdlHpJzdcs1V+11IE1CMJynKXRorcvRjNGUoZ6
WZOKe7L5VhGy+1zzRGYiMDMQmsVScTZL7VkvVWgFcrSGK21vSoXaNOEqN4EMynqNvQ3hRqlUtMkE
uQaJ2+Ccqsj5DRG+rRCvNvGt28SOpaFyjWqvOwmplsukbk5IBd2IlM5g0pxLaZ0ZfeTlD4l6hdTd
Rc09/keHB7bva1KbNyivttTqqVK1h1fRiqAdJR80DZJ2qe5LUflJtV8074ltQyQpdYDE9sGVSG3g
IlWC+ZcxoBmcEA+Sx6tsVeSEGrJCh75XU0RCaA7Prp5JTgq1PiuUKYika5obv7miUchIjX5qLIGo
2XX8kSI8AUuGfURCnJaz6eDvvGZUS3rvPobO8Gi7kWAX8mYsufBZjNJZGiGGUwSnSw2lKtWU7t0p
Gbe2ff9lPrkDTnYD0ss1NhXWh1fHXpiRIgJbZ42duZoG6brXTZwOx7l/z6SeU0XYSQIIG/pGjHvb
bPDlZd6kt/cRMWiLKDRDHDpZ8Rk06achS2ciwDIvT33JNLYxmJRE5vjaD5gBQx9sZoSnuoNkYJVa
1Nx6q80RnoelaSPVqigmGMOFtm+SuUPwSRQsUtsaGajasGWz0Kpt3Y5HL5VK2B5JbCW1sbpUyWJU
yvOOcLaO36f1TUg1bRcCe9XZa1yeKq14ihZUt5Ftsv/vVRmwpB8adCBbqumcIJ0MPQ263V4qeJHN
szrpWqp21L0KMt8VuW8mdb+gy+iXEuNjRhhnJlhhqXF9KivMIdGHkSaXLTgQ6s8kmiIJRFmMcZSM
nWtIyunuNQ6asUbL1qMOJzm+C3Ab0Um5ccpK9Q2F6EAEzJpUMhNLhAwLcTMmBdahxh3LVFmutI1z
apqcnA1nQb/NMKiWKmlCJHcrsmnNmvWdLkpvTImtHDuXuypu/UJhDWPqeDQqQ3t2JsS0Nu6s3moQ
TiEAZHpuBq9r5+++scMdGHDJ3sllSyOt+s1opC1DOuFjk/YXPr88hrZ5IIdJ2Stt/km8gev9b/bO
pDlupb3Sf6XDe9zAkIlh4Q1rLrJYHEVKGwRFSZhnJBKJX98PqGi33R3hsPf+FvwuqSveYhFIZL7n
nOd4GjSLFZ9sf5J726G4N64Acdc173XXE5AUqexvzWwN+6WP79SUdpQJwu4cPZUyhkjVLcUvkKSg
3OUwgjuQfUFwW4z1k2iWk7QGwgTg821Lg3/SULdgHA7OwoQ1mT4wHrYbPKwzRFkSRJ62RvqWoUFw
rN3XugjuEtiIFg6DB4FPHQg4TfVRdV9k9nCOavBPxtfMVBq4xLhwrS5Nzp1Cagv9TwzYybnUvT7m
BjqmwykklVF+lCZmS7Asz1Glo/2csOEGTo964s0bnLcDKbOODqdZjOdGMWhzRVE+wYbkGU456hlL
mipfk1ZtEzHnHO0gLh19ek9h46RHCNc8MFvx5AtDbrWm7LiaPHqZoPB7iYkIWzGWKDPOP3JgQQlt
ebQ9fJ2Ni20qX4oSOzEtIVFwjT0UfoTwAyAPc23X67tjWeqbbKDnjL3eMLFVtOOcw5br0YzMf6Ke
ox6qFXIkh0dvXxV3licWxq80/uWFQ18IOCLopc4P3boFPYndnzGenzBoStY1Hku5rKa904L9y0rK
3M2CjuV0JdnUdbFyfTgMgr+JooObjPQudZnmZKr5TEt6dCJgfmKt7G59FW0TZeSmDvEetgGAmrIM
iqM/hR9dTKHoNENmz1q8gDoZNk2eyc3iBKRgFj3dBS5lfn7N+cSqmAiC7MSZTUTCBv0KHfMjBK96
KhwoUzZ1b5CiaJfU5tQ08X0iF6TIos/3bpPjwiixQqWsekGVnuhpKE/Neh6bVguuGQEBx90Pa8b4
YDTVM7Nn2I+4sXOsYDQ3OrXhCtrNNhuieS8JfOwsE2LgLQFMwC6Yd34mghfJ+AAe/VkGYvwYVAYN
Iz5Au/I/fI9xBM1IHx52hKrHMwYyQF/DNq9uge6MvEX1YXIKcTuVA441T6FfM14qK4OKHLEpDRjx
TnyHYzlUYFnhb2+8zHsxsz1Rojkf8emzay2xvHAf/wkM6vkQ/HFxpB/FeLQrDWckH3/6VvQWwefC
Pbxy54X3MnXep8ZGW2iqtIUd3Mo5ObNGklVMszNvIv6CriEfHOoXMLjjAQPWVWESsBPaLoJRv/cd
GSei+NSBC0K/seJtZ6+C14gscQ8FLS7MjTMj5wlv+eOHdbRLx7lg3sjGqVHNH/DKyJQsevtkOIkM
iBlQLPbSVb5L5nC3jLzeLhDVJnbx/0+ROo4U2p6y9kxbJj+X35wjnz1xXzAQy2YmDbBL2hYxr9RJ
d8zYuqd+MG0qXjDIB33NBf6kIOg/Bxop1kwMc44cnlSYQm4t4KZykLHr7VCLfUDJegFkx04G9xzB
29gk2ooOVhzcckAmHge9QGRmH1XVfBwjFJJ8djgfrS1M7gB6PVhQed0M/pzBKjwW2DdQrf2oma5k
JpFQEFZ7mgazCLpeTRCdUSSgtRgIeY0nSpElr3SzLS0UgmgqHxYL51nWyzefWQVbLWjHptg6KU9u
H10sHkHXZf6HtNc3rYFGD27pzq7Ubz+zy9NAK2ZV8PINh5V4uEY6NleCV9Wwj+3qIALmpqbMrB01
B9AxbReCJPs0hv0h5pe4UHdlB9JKeU8RYWE4ChBQOqs9JeEo9wK4naexnhU1nu7BT08joz1o6Cf6
Crqj7IDhd3Rj7vwqdGGyhC6Gvwif8bDsZdLjQYGcB1a77mCXLx2y4crfnpdznfxWQ1J942F2cLqZ
xHztr95Duz7SKHLnlg0ReFCefJ1Tae5zzQb6cXLmlzpbEpoIpke+NS5hx00Q8IY3nvvJi2JKHgcc
MtS2jpL4QF6g3tglYmVJnRcXA9BV9rT1rW3D828HFonRzk69mernudkTQ6gfgtbiasfgaQXqPeoh
FqVFAkpYoOJ1sTUBRxreCErTKInJkWNcC/0gH/tdrpkXxL3A4d9igSM4wN7QxeSzNoqtkFQHC8nk
pd8zGr62lIp/pIrL1Ibpf1N64pXlwLQL3ZawL3ady2YyhAhATv0gq8HHLsJTIs7YOFA0Q1V5Bpsv
0E95moibOrCfYNoQuM/mW6sdDtjGMbeW87DPeClUnInjEENPaMzC4lk99UEsGD9iXgXz/BZUDogV
Tpiv1mT7F5HyhkHEWQ6+V5m7BRVg+WoBtDADl7Scn8oQVSGNCL3g/473/xMI+68EwlyHlNR/Hgj7
XRNe/feJsK+/8/tjTYQ5/j8+w1k/DL1Q2jbawb8lwrx/4IHYfhRFru1LQYisZiSS/uu/CLJiQRA5
RLXIi3l+wCsY0EDWP5L/CNfxQ1uwrngEubz/TiTMkUFE5KspTdLUp1//+i9Ewgj0uo4g0W7T4UW3
BX/+7yJh0Sxx7teStTdgXBw7gqXQife5wV/DZBjKmOGRMZEyoV8RA9MgqMTmvrr2AEBvAO0ig+Gw
y0A5wlAfnvM+jo8lRUfFeB/oFIffSGanH5xN5tJG0wfqEKT1R++28KYcSkcTnJuwipbDTPfnVk2w
aZRlHRkGsTxUCBNgZSwa5TFKzpy2rSmF/yLNLYnIO39sHqq4RuZTTr6ZPPzOdYp3LcPiisUKTBSj
U33jV2yhBphUswy6U40/sqhDHp51SIk9K9KNbc1Xn+IOkxFjzRz28EwPGU/HMMZXLGAgV8mNKrm4
C/dBu4Z1Awa301QvG7/EizfWHxFsdICMzls6MPXLBSjlaTyStPitW2JDs6SSHer03th4Hq2JkYNX
RjeDnqn+1t6x4gC3I+XGcNjrxM7zsY71hWRImUKOp5OUJiam4fxeAdlTO0HJcJgEEMfr7h1K1f3S
KoBB9kzkdV1SsLddoqh/spoW6E5tOCot175toH96I9N3j98F1Y3HKABNEiec5hg5b3SB87RMF6Jw
1jLt3dZvNg3JEcInjHlmzRzBBhnEWYjwqwQTXtVgMJqEHYf2SdNqTkNbexl2HjvZnT/L9y5PDxFD
3JtuhsY79d9Z2BfEzO6F7Cxj9wIMitbWb9dK3qyx/l3rlLBrPIZbidvLXeUx3UBJkaQ2+iba6zzE
cAEmAR/4WkTapbtwgNcezjQStM3EQU7iFcngZVjU0ARN6W2p8GXAUVu4jokM8iOW26Lrse0g03BY
m5p9631zpIU2CKTRNgkv2fRvWNXaiRiT7XvYXiA8Es6CNOzl/SntkblD1HMBuwMdp8HQLnmU6+E7
HNfIkaSpZnI9OUfkHfzUS+Dw/pkRJ2+sXG6U+B2PMPa9tbphKcEW9DmZjU7Y9NyXb3WF4ygj+EE1
Lwqr9WoXOBsd8k5Q0y4lRHWuCoTdqA3vYxez1zrFqZtFPtXK6H2lYHQ2VNPmA+OnhQm7xW+mMeQ8
/afKTbDwSAHGxIZfwLVYojYsAamcCOs0MqFy5uacGjYAsfeN8MJV2ZrZN2geMo4+HjeHOS/1k3tD
Ed9I8AKNtOZqt6pzTE6MbVmF5GTtHInvHPoq84PqNevWbDi/27FZjyL4jttkbI4uToDNmA9ghTDK
uTUriYOgdxikYtzLBe+G9fdwSlDqF3xz6UCkQ3hcum3lbWJN1pQYO+GsReIzmN0tIxgwm327D1zn
szcEKlxgp5sBA6e3hBht5cEOEdyRZEjbYdDSSfQI/gHStDNxo1TFS+G63Xku6Cic8gVHDD0iWbYw
YMwUaPfIoR2ycXeJdKhsD++TiYgkQx9MDi7Xo+ix+1MPy2Eq3ZiYsb0EYMQg60DD0admkT8wrAQx
xTTEJWa+UUaNTKeyncm5awlJ8mP3xMMM3QKhXm2TfvjYWgXu5TJldXMo7kr9d5EW+CxqCh+GcAMc
uDhQIkErVWRsUpYkNbAyMwpIhpBmKKomt0VQ1buJDWIa4x1q+8Xd2mMVrFLiiWgKq2seUL2N4aPN
ISUGhkrkQjA5lg3yV1j9YrMPZiYwkAfXdueqJRzTt96NF5IASzxm1QbUHv4EqHgBW9iBWlACQdZj
kGRvY3ORoVsfinD4HBfrvcnyb1OASS6urFtK0eynpEa85ex+JHbwmUfLS5NEp6+lss2IHADcKyIx
3E107GgSrkU4PaN5gQVyUuY60Xib05vB0fenQugF0kwBk2+yYxK/ERFGnE9TzNdTjwUM173Hy5M/
EDOCHLs4wxvqs/PspzcNv5LQI3oRY9cbLbRhnDrxucOyS9Ppo1o8BoMBWgpZFu5kGwePmFOsTkv2
0Dv2IaSm0ead4E59CUKNZwBtNKLZd3geY5LMggJs2CG/olV2HReKiPpeMs7A/WILffDrz3ohaCDd
6c6iEAg1tjiA4Xxbe1X6Bn4QKaL6pNv2O/rydJwRvYOCvs+x5JmnlS/A0XED9nbcHtvxIDwtNjH1
Auv3cM1TMohT5DSA5uzR3evRau8ri3FKSv9t59UxZ7f2UQJ5eUoTKrWkmsGWRs5D4PSHAEWJzATz
M5fj4k4h7RECg3kyC34UB4TkADkdu2XzUlTebqw7d0NA68Zq62KdDR+6hIIhHmqkVl00zcJ2SHEV
4tKNIWpsIR5S8k8KV7xqqHGbymuYhcm2SavurouxIY+HMYjyfaPXoaKN40272WHJsDLli/XIXbr2
CNwrZ3hcerh8IAgRaEYo0RVz9Gn5wRSg3XZz/p02g1v6Xhkypfj86ua2KyYfXYrBfrlMEs+19yxY
DeBUWU8cmkhH9CEx+KnZqS1mWk50G1c0H2UO8pHBCrtwZsKIQe28qbPkmqQ5e/w2uTelPvqO198A
msFMl7+jtjMZSXlAzNW941FQF/io8wpk/5bi4PvApjG1VSlzqsZnPEXQcEdKyf2q2VqPKePWLkC5
2hWzk2hHy6tPDp2l2SCexHgJlACK2xlzqduygzjK3oRW41jDPZpcEhxuQk+fCXDgq5HWMESZOTZ3
Cj5YGaidyEVxyEvW+i5subJIP2z9AUd6BgiSmx2hFxjA99EjeWL7Ps/tkvFKlRiIU2C2ZpbjG90G
1Sb3K8oZAwlmDX4qz6Vdjn/56Ct1hDlFyiDzPlPyVTTXcGBPnBDgyvhIrO6mCYYXZ3XjMdhxGNcS
WtBcQ/R9bntJUaTGglPaGHki6Ji0YIAf8dqQg10JMJUpzoiUC8ATp0UosIjTnWs9jbnAmogBklFU
9J0QneOSV/EgXZMcKrt14IaHbYpG72wCHA3LoDeWI8qTmft0b80DYszCME0uNY2izFgy6sUColrx
AsVcjQ7wH8nqF0Y/ZEHZ7+wW+De9ma570VPi28j9MhE8hrUi9jNdosixmJzndGA5DLzdTIXOzkXD
PkV+8bv1Qpo1KqYjFK5QJYUsGVrAgVayBeFYLzmKJSZUDKuEs+KjVzPVjFyHgZ8gFik4dLr9cRSh
OtpatOzeOV2PAX7o4MkQB0M7fgG1M9+jt043lnKtLY6m8UbY2KJpBPQMEoOzWFxGstlYtHERnToG
Q2Ex0ZXmMGhIfV/DTtliAnfD5cjfXOExJI0YR78GJb7ePo95FM5nZunLbuhTtuYZ2bFx7OaNlTro
M+x+8yz3GW3Vn4Agw+2UxhjiMsthiQfzPxYFhNMZ8XlZs3D+aNHubJBuYMUsRBdMYu60XTnbnvED
g3V2aQspRAEoHyZ9eMh1ndwpN7E3RUQmNYdm5yoUp4p/k65ytLIpJUbLd+kT9KdAQ7DxtR9h/CA2
MCsyFG1CK9MysqscGDwDGu62zuTiMHJwvvtThDc9/lkmhPh1USPBL8vWaZ6ziHFtKuWe7Tigs4Dl
HOZhBBhi3jDC6XZ58i5z9oFySd/x68WHaCq+sWzfV7a5jO3ylAVjd0FAiqFj47FhvOHYeU8y5ZqU
sAgsnT0N2y55TRzlYeTjWqCfoAnG9Agihz1Jy+ytLYltRYWPPVmFpzAhzOL2kX3fcxtIMB6LGICf
63HbTdGfoloYo5F17vxln+Mp2ETey4Bhch0LFZB0KI7PyTy7/UwX6tjJByITbPEii5IyMxU/PF3j
pNZoWGBNP8pMQdleo+kLPSisKY/SSx4Rhjn1WKiB2bhvwD3fwBiyd6074yiCHqaW/IUW529KZSHj
Z/GU5CEdpOKUltBlHbm2iKkG1NXqhSdxfW74fgvnssOSDD9UxLxf4ypieaW9TcljlXJTO5hOZ1pc
h9iYkzPbUMjemDhhfIz0rbEwfzdYeujUrvbsJVj3Cpzuk03zYyvYyiR4t5qGIIrpI0r0ZmteFzlM
xIKcBb2yZNKJvIVPy+AfAGpAi/LwKvVZdSnZgsP2S3eQyLifPE6/HYP/DW6yB5j2r0otl6izL+7E
8laV+NMm0J+kysAh6LhHnxi7+3DwK94qngmmdiwm5Q5M8YXxctqxgWm8+Vec5ukFuZgQc/zJVC48
uvyGKWcu8ElXUMPWk+4ANI9Vxz1DVN/7UdIhijUWoSllkDPsTRPN9srYxvk1N+ZuzCe29zmynmaQ
fOzThWt2XrO3hB6KmPhYYemTBQmv9lL8Czn2uP6k4tp9weoBO4SAlhcxU42mh6lAyoxUR4U0RfFh
MdVP6VQ7Z4fUNjmFX3QYROdKgtgzM1YBOuS2ANFW7H8YUZQ94UACKDCG1FdS2uSiftR6VwL4G/yi
P2dug+lSdwgKjbOzbPsuL/F8VVAiuHKzo9PR89fYOr2ZqdMBa5k/RfR63vQJJNC0G85TlJ3mtr0D
MvJM/RRzY9v9gNKAIWOsoTG66/Ovvjg2Tc5zAK0+Nts8omWWRR3/rzvChHPmWxnU3SENSwYYsDq9
TDwnOUyNkD7uG28gFD4FHHLdaFk7AuyXYmRDrfrxlLiFeigmgznRTlNMWpxGg4ORSl+kCdi3d46g
KsHsGjVPJ3bXhKeQi9x1BR6m3/HiUF1U6juTZIdecK+XeJ9uAwD7Tsg51lFPUsGl0GZ6tUBjnGrk
Z6JUEboDmlkYAPeyXdxeSQESp9gmQz5uNc10R8vQoMXkioNdZcvdNJhfi8ITWlCBtnhs7EQ7AF2Z
448YXghCEFERxqbdQFiR0ScHoZteN8EtDzcwWfHJt3s2KWW4n0qHkTXriUpBatOQhNOAnqxtLcJP
bRMrFz2CavrooMZupfdkA4c9kQ9btBsdZMvy00H+4AhNC7o7E0RdqoPJEPcUZYaMRQLabJOCjHRB
+VtvlH/rxHpXFWz+GC3lg7Lu6jx5zUEF3diu2xyooItuEXSzzZdcV4S0wFiMyXa0TalLEvdPssZY
gcLE0SvMeMDUkg1nRUi071W3MTlHd8keg9T7rZskLIq8mlljjLHDqb31Sv1nxtmz6+dC3lopZ6wh
wy3G1CfeF+V7hZ2ma4r6vuu7c2vSI/40MJdmB7z6dxlU8T7NbcwdmCZPruKXKu242Vs9oNG4OvOa
t51hf0JlebV1x/6ziubHPv4dj9NniMd5BgWwUU5ETSkWV2xUHAjeVd+/6h4Y4RTrh1hTqYLFPiwa
FpeKFmaHeu9t3TkUKZVmkzifheIUnI9WvYOHGG1Fn71KMtC6Ln/1nAB5tOfrfqTZdeQutCaJaWx1
71rMY5aCEIOMrO0iiSQUeALiCrHOIrOUecqmSbzwjoEDamK03sGgF7vgxAUU4YzcaPirt4ojOHND
GC0uvbe4++YpKA4O9o6VucccKZaPSdvKQxtlH3CBHmbbXfZeWuK8TTJwNOzI7kKvOqQxO7SqzXaC
EiT28JTzMSlJbyIdsTcXAINCaAHGWrKdkiRlS4qleXxoiiOGficRiDhSgrYgzm7Kh8SPOro1FQkb
MJEFygWJMCOub0UYvy2gQLYKKj2B73E+gIJeK5ASyPzxdKzaCv82VUT96F+LZtX9dHZfFM4Tx1U6
CrufbqhCggXxKZ+T0+y258KZQc9sQcdBI+ZB4aoP9lHRpqKTRJVQyLMIUoJGrZ87NrWK1kXXvrUy
+1vre0hb7AJ9yDV46uP9uM46s/oH1j7WJuSEokZ/ScP3tsNY0wnDetDHxznhEkwn3Iw0m11TC8aO
rJnASsZMVFpT9DHn53qev9lzfgmakMB6am+c9psIlofO4gES5/B0LJpzSJyTr+dJdJN1M8I81SXc
evPTksKjCcPHROirCaqjCV+pcAa2cFoYGZ14NzZL1h8Hp7yrcosUSZ+8FyR9sP4HikmHE67frUfr
F3TDNnkJe4miZyg4/OyMU2typ6sBjMnEk99776HJ7/FC/wkJq0jKpGpih4PM7kWXPLuEK+cifexL
jJVLWLwHmWVvkgkMU1NmD/aUhdfudoEEgn9tefDxVm4kHQCb2TQ/aGtJoTyLPxz65b7E2cC4n2RP
5PfnrlUfWG5IAY5ctdxwPOtZI3mffzqBf+v7LttT+UsFyQcSGE9AXz1F3EKHNCFbH9o5YSNvOGAv
FxsBIeYUOCxcid8duDc54wbjxcZYyy8neFTeAqUlja2bqvFedD2+pi2JmhRxK5xbG3spbOGpHxO8
0oo0uG7+9HPwHlrtdWJ1v0RJjeCWEYHLUKm9EANx+3txB9T5xFjHYuowmiNcOkuVvZSWZOctqb3v
wkdZtLT+4WcljeMRnOL6XpFN8pC67r5NCY30Y/6BgSWnhO3VWIo5e5A9Tx34dCybEXiOeMLa5q1C
mSgR64JEnecOeVOEDN4Quo559MpUNdkGoLo39Pns05kYiyUpRLMSQ9ti+90o0GhxR11cTMI7D1DB
8FKme+ZCmvckYfdiRnNou/yJ6kFQlsviksZsb1LNZyM9TJSnhbuWPo5Nh2P/0Db5izPxhq0xtQ58
NGxtcFjx1ZOcyrD2kW5rH3BbfG9K9VONTMTgkxCMXg/DtrPspnF44QQ0EuwUuBvXMVeUpceJfTpu
L0aSUdR2TM8JiJLDnIae9hsCUxjnMEf7vBuzpzGNn4OUwH+5tOkBAP4exBQCvFU9+G7V3IdRwjXE
nUOfAhHcoXhrHf914NdK+2BJ8o3mdBSFVwaD5WaJOLUHzUQfH1wV0i0HoTTxELxaynoBtrab5ujO
U8H4EuW7GcuSnlgWRghiBWNOznjEdKxoemTQfk5qHnVhheMs9ws4POTSAlT4yNKaLk0AFCznlaO+
p0nyKYeU/PT0jBfKotTReatmxknBgpmGngvFfobBReqXXF4u93VqeU9lK48tB+sbHfbE8NgaZsHM
z8w9QbOIoaAUnA1G3RvLH5maNPKHWTAPhMNwqkM6uR1s9qq134Vb0ieQUBveKKrROhy8Zeox8+X+
7FGuuI575A6eAJVbLIRasAgbzgdbtCuuDez0FEiQdQs9eSgIhxRM3reOZ7xd3ot3iOTTvsTws6Ni
nJ+FXkI5of40w9E3OFucjBlCBy15XVyZFlqs4n5zbyv3qm3oI4NLCIVNLIb7mZ8MLvdlFhijZDba
Gy5bvHE3iez9k5XRHGNIgYYV/WmOy7oz/IqmprhjnhswgKV+nd3L/0BAf//XNF9U2v9E820//n/F
l7/xV/EV/3iuE0J7ct0oQqj1kVz171ULtpzwHyew1y9KGv0c13H+r+br/RMEgS0D1GL+D4Piv2m+
bgAfFDJoyMgMk4F0/P+O5uvK/4cCiqMmdCPpeK4IHN/1Av8/Sr6VEFnwxY7SPdzKCkMpGXR3AV3y
w+g4+YERcdlXefmGkNLdxRNzq8Bd08l8flTs3VnilCFrSv8s3Lfuo6sPdeVcvHDov8u0gL1UCuvO
Stv3FujSjaky8/D1AT5deRbpch6W+B3+df5z/Qd7aNkB+sn7+snyf74KU2JYMv9N1z1aVQoGrBII
cdiL02cg4th/hfUy0YV332OUIpuy0MvFsYYjQMJ5CB6FV0GQqJFnb5FL7xlDKUokJIHzD9xz5JKS
pL+wlcO978nnccreFV19l1m3nxpi8DXwrKcigspSz/H7RGICf1DZX7BNUU8xohEXkpW+xLf/nFVR
A3fP++UxW/RwgdCljE0LqE5zbMpCvHUxYbTKzwEl9H2x92MlX6dU7POBcrepySbsqG92sfzqa9E/
tt7YnmhSYhuR9cPGne30TNiYi65FX8TA1aTP0+iJg7t+RZjRPZaz0+LoIr+wfkn6Y3BOWMuOaV4/
jAbTk7DTZxML6mVLzzliErvHsRb/nsfqOJSGarIeW5akbeTWWz98uVk1K7Nm5CyC0D36rc+z2Y2b
gGSGbwhnVVvsZHuPWQHW477QT9qZ5fMyy2s0e/fAAuvL1CfxBcQgAMWSXcff71HMwdWu8v6blb+1
weS9xQmHrXSGQE6UiinKkP4M0SajYZd3IB/JM1H5UKkXd/Ld1ypNgxNjrWMrNKh0D34fmHjDRKbE
i+b7Cj1L02gRVg+NvRCFVyln1D54qRvTPHpeuc6fHHWsGve5Mo31KEesSbobL6AsEf7JJJ9B6ttb
/MHjfRNAkQSfN4K98MA/mmg8klhGM+1VgPUqa870fjmr3ErLBs06bEos+9LWnf1tEff6KJGQP/1a
FTx95/Z7zDF3nHPk8IJEHIAb15PmQo8ZPkoNLYskCb7SQSxnYVvUBE3N52gBWst6802gldwPC7Nd
d2oOdYL1MOoi763smD1hM8J0798a/ncdOTMYE/fgRufuxpss+Edx1D92Xv+ndnk7rFoADIDDiJsa
0F//M1lyBk7peDdIezwUUxHsY5Xo4yDz8TgZ+49kYnJK/GK+6CwE1OuUTx7eDTZVwVMvAiDBdlpT
uFGZ8zgJrggR2iwMob7UMfJengEEGyt7unHZweHUbF6aWG1UoVGOdbR8GzSN9/3Cjt9hS6HZaJRw
ufHpVc/2JMbHf7deP/z1t/yvWvErzuoRtrFww9XY8vcPVuOL9ANPeE4gWAOhNIf4YP7jKtgae8iY
1//Juhr7rZvGVDdKTI/40p7q6EPpRD9nQIpw6L8S+v66MYeMVYBUz7hrrXm5L6RYmGZn1efgx+bM
DrQ+KelQJ2jS5j617WvOsWkfKU1WVTxDgPTOTP0m2qTwuSPGKLbgFzll3atDCTwtNN6bsrDdBh51
xoVP70SB+PLhFgiWva6/l5Nl7QeqoZOx83Y96/yrcCRtWLksDlMfdhdH+TM4MmwLuKmLF2MJZ7eI
zxnr6EM8SOeaNPeqsuaHaay+FWE4nMdlia5AjOOtLvFru7mbnQHXPvWeXdwx5ixgZ+ItDSE0NyMp
Oh0UD0sfovERR6CPjSkFHUCoJ6P6HjAffJwKb7nElIr07G3jX9P6/X2nia5pBg9PBfo0YO6F8TiN
t1WnsyNnGPh5UZBjZmYmPQ02UZWGHEWakyLECOVtvv4+1yojz1advl5ymxe3Q9rPR+ShEEN31Z5U
Oxb3tHfRK2pl13axzH2aJ+4xMnF8kxlFbSHpqmKft0gWPbb+cxUZ6/z1T+366ewKlAtv4GGH6Jdv
F8uCdjVYDKrDGqxBa8z96IXm3h59eTsnFbYiCym/Y5A3+vtMZeYd21F5wJHgHWDP208iufy97m0k
hIcEsfnZZGj+AGTHo8TQ/1xZer5UMiJjMjqHQbVcU8JJ+qO1iPj268OY1zAWYrq/9aONRowEw0Ml
zPV4aAZYF274kluVf+eGrjhQSvGus+8i3rqmrz5ZC8Kbvy/TixTRfAGkxvabO1vgjU/XoZ6MqRCu
o84/EBUfHt2MpDPGzWiXVIVL43sWMvLkt0hJX3j9+9OQCKBE0aEedOwDXNndMgAzyzCHB/i/ok5x
ZIyX+PbrQ5tLhz7G9Z2CCNBsu9wS55xajK3pJvWkxan2GWsljGxuIFzua2E5P9HRTg254Ws6i0uR
C+scU0V4LCRCbeLq4ZqtHwIRMREtuQZD0XEiz3Jz5nJCDozg6jeIAg+ygwqWil/YtJHKZ/TQLn/1
O50eqmHwGHliWs6X6lNgy24gWNh9kN7SolE/RAHxkL+rmRTk7TCK8AM6vyC4ZrRC0GTTD746/31H
rBob6brILk0X7EGdsvHxiu9aUn9pTdSyWlP4WVdYdv5+JnLnGKI7ITau/rbYTy51owJKcp3XQvZo
fmlHwH4wEU1QE7C3wO0zUCSL/azhJmxE8PeTaP3yZJNQtyrl3GXDTdhFzovTyBcFk5iUw5A+fO0K
QuX/YLLdPIZZ+Sec16qi9TNZkD618kIf//6oYZl8GzCqXr8+RG3wEPTm2aGB5lznNei6Uv2KchzI
VSvqY5QF/SP4ZIiKWwtb+PFr10XcVeyWCayY1Ud0Di0NCMT138TXgMMuSRBOig7yT4xNDHsz8+7x
d1j/AepJr2Mh0vu0mzTb0SXfDL4DWQGs7t4vZ+9OO+0bv6LyEMWKrJ3fNj9ZWmQ9/SRcLzmDQmdt
fIpy3L72Xq0x+EVcu9tlLdlYZ91AACr/5Vccelth5odAdLeuJaL7rEMuMkjduyqStEqM+j7W6QNt
wZzJ1o1Nkeg/Jsdfod0JZEVZRLsJ49RVYtParQ066I0giDgfXuxWOzd/380RleFu4Pmw5rQJRDC2
+HpSBhrCL+ZrgB0xG6Ek53nMMa+ZnXO/BiDicklxH/b+cxOX74jExa5PjXUxBMUvPrEA/NvQHujS
9pmOEJSpBcnhUpt3tSAVI0dFR5m6w3VpF3O7QH1ox6Q/l8X4x15v8l6GrHdfqzda6XAUszkKjXCv
urR+yaB+M0a/MjXKDkaZDDE7a984cAJX8sjxuoAEHDAfd18fXD8GVWK/1fZWrViqIdHEIyQ1ns3k
HVhATqJshyu+nuHaQ+ZnCCH7PdUh86Vo0eE7yrKBULGX1wrH32xi0jTwTZ+rvn2V1TidYXM7ZCDW
VNP66pORAWaHS2qDEypzMGrr7sRw7pFxjI1Be2Wq1H16GYFmeZNoKG3m4gtpiGlYkp3/zdR5LDcO
JEH0ixAB2wCu9FaiKK8LQiMD77rhv34fqI3YvTAkzgxHIoHurqrMlyEgwLZ9DWv6q7aPcXHqbXkq
Jqm4rbFr+2jd/ExrrlaPyT+VFisjSyPIwzL/SLLiLOzS/m0bCWThK3e1eerP3BII/7ipJLOuFH/G
2kKUuKn7ynquPMkv5OkQv2N5aSyklg4ai7fSHp+CeMJImDH1iXpMWShPSlzBzpPtmu5B1VLdO1Y6
7klyfB+qh1I32jtr/lyHjnB6JxCSLF2Xd6AchgdUpyCtXVnejfODQwLKabTGbTM11ssQxZ9GNdVv
ut0dK9enA6zRx00r1zimAzoVWqrJKpzq8REbzh1asgkuFkXft24e9AiSRmRCkFap49zlU3JQ47p3
rejV8crkmAeMGDQPManWqe5Esk7ALMi3duVUFLtA5DXh3Z15CnvvC147ALz//yIMway5DTGtvqMh
RBqblSmDDhANrlHmcOo+mh86LpETzoIN6AuMuUjZtokVtSc5JEjmBrP/jMRHW5ZHfFXizZ8Htp2p
LNDe/M0465O9JQEUFG6HQMQ0Iw5wqG9lKgme8fmfNFRduhVoew7UBAAz3SBXHq+VBgXe1L3kenuY
n8LeVu+1Sj5Alpg2dijePCa+FY3pyIq7pzbvuifpCXbMwL8LgtRcysytDoWeHN1Gax7tbGruQTPM
En4Z0+FDJok7crqM9UzUi5urWdigFD1fHMKpVPvSLAjsdqTPmcfWdwBkKrCnOJtVAJ2gy/ENRL3r
nv24Q/nsVE8hWXMIFljvIolVELPE9rYyG3NR3IC4bM9JlBevmp62y2k0pwffHGPS2ji4MwGNYBY/
x4062logP4O2IL7H0s3TFEz9KTCBs4b0uDg0SdQx1nSJde1j6sgs6Mis/5Y1/GH8qwurH/IzdbI4
E4OBerut8G0ayXtnc0M4vWVshmSs35NBP8Ze5RxFTpOf2vMH/rr1Gre5szWwia8R99ivhmVoaIP7
7KjmMl5Ib62HkXHVPGVcsSOvestLL1YcdkgACDwYRtJKVM2B41b9Tj0pi5FGdGNS3blp4rx4JUyA
usWtb8mguaJiogBLzfQzsC3ssToIeVd9DkO9sZBQUJWYaOJRZg2McL87ni5b6ER9gPw5mGR66ApG
vumQq4c4qLG5hEO37ssjOj4Ea3yhx9F4toPK2/ANjHGeRV16207cFlBYMkxinbcugPQCF2RYQUWr
ERKeuPCRshdAuQZ49edByfKQlsraDiVvIfCad5AA844g0hgPT3m6bRVaJ8QpNyXqBFPj5NQ2HTB3
YifmwMWVSGpzz8AcxVNRjbvcRoJf+P5wGfwa+yoHzDt7bO07V6A77W6iy9xwdqPvgexxen55NSUP
LjvCKhva8rlt2DKA8rfHhrky3nVysqJJHG6H5tsD9Ep3gYK0YWzWMccnjaDtHZvNwNc3TlPYd2jo
q01jeCw8ZdhAwOjVaWI3+J6/GNpEvQlHe8TL84L0QeztIFP3VpKUy1jqzJ6zouHQAVCnodBKyTH9
nlTzC5WneRLsbahDSN5M8kGcPbPKt7gL/vvV/MHi9IuOt+f/9zeY7tvS8/bSYprOmJAkvWKo7jj0
Vateh9PAYslEbczXqRFNS8vS0V3djtDmDNFJUKq6yCRWZRXhJmrHCm6kAWzRQLWABVednIjAzFu5
DBeg/OCcgfK+Hr8UJIq/Y6Uz+eTMJ/IZ+wW79tweIln915g8xqGRxUnBRQ5eJ1P3RC3TPZk6rmqR
mRfkfMz8TPpw80dZeAnuATgj2OjpKjXRDLiITk1nMoucH/7vuUZUuzjN36LKkEubS/HQwwJzRV2e
p7mOjG1x6pRBGPnI9AHEVrO5zSL+BhJhAp2UzlGU4Ri/7V9/m9i8Z8V5aAGGZBNbsQAuiUwJD0kf
WOdA6dYZ94PNJJNvI24wkl/hw5hYrfzK5nwS+eFTjP4Lvoe7F/yvkGOjj9KgypVVMx+CCK/MkBq8
+jZldlgb/5gGuDBvgs8qjeL7zvfUWkWZu0at0j2OWTLdO6jlOIZCmDOetGzMr3lIzOLt4Dh/56bl
hq6Iuy0ron6ctm0u7RDGJ4n/So5K1GsSbdZjVO1lxrg/6TSMqZ3cISsqH2ANxHBcZ5G3aam7dID/
cTt5zZ8h6ah/T926CXmOhVITqTg2YWasrNYKr2GYf8AXIMCFBUBrYvkYWDSfMAuhXB9a+TgZQj56
DSSrFn8Fx6DyqusVYm1VaxuYPjiybX6Mxs2ovVzjCXmEQUmgo9zogHcL/pEYerWtMy2/MmIKlyNH
0L82lZulIxEcE8zb0NK2rYtMuwMtqWNLeM8tax9opngk5I3N2knL8KIBMlonLoMWlHidvKPJuERl
7HwFmcudkLrNM6QD1nbtN/H98a2rp20L2n4TxdGw94LipSR749gaLZe1aqIUgEoVrSNCJN5scBk2
UpXCshgJFqjMbydoi44coCqj39zO3FGNKSVslc4W0ZGNqwn9MJrazxiGGVytrtiMhqJobuVqdPvk
Puka7yAHaHDFZI4rRUYH3IpB4d6dG5oq8psD6qJs21p1uwH+HYtQPRgpySsaIsk0xy2Yo0yqxmsh
uk8mUw/x1BKGZ3BQxVaz1CvsU57x6GnlowqNZ90cCdXjGL1wft1wWGERfI3s5DFPkufKCf6FHvNI
gTllmtA8+4hY45xy31ZXVJ2OojlIQ/+YRCTceXrK7i2vKiJ1Q/TjGoZDoqVgjicgtJ0erYFiRFV9
UI2+HSUIVKP3VrElYRhM3kcCW8NPvGe9dK6eBDBHaOYiCORTSRjCUQumU+Di4pY9CG+3xstS+aAQ
9FGtdF+hRR2SrWYM7MW8M0f0i2s8NMF7hvdHFNMvlYS9Kn14URIwU5ALc5UrwLqkGrjnqaeabSx3
0TaYiSzsE+cMjCjgvLMu0Qza44fL/P4k9IkBWHJqI0zGU3Xnm5G/xq+1ykbHhBE+kWeS0r/sB/PB
Gty7mEEHSw4KrardFDntKCYSwHiH/t6vmLn7IR4HTyABLZHWiQQZD5Y9e2fWY7aDqSlwihlX2ipc
HYF4jTLcZ46hmr1LvMWjstOPeIrApo7TS+jFrCr4XwNXCw+tp4U7BCB1Huj3flgZ952mfyon7/d+
JYDVdeEebhW7RJm0Zy/UtmkdblPAKiefDeVU024bapr3PTdgVUgFdBM9Hs2xtf1F9KLHjABNnWC3
a0Z1Z4knJb3i2JoQC8iEfcaRs56gYfq58r9VeZ+B6HPbURDDxE3kSG86abMy2Gy3g5bYe3xQh0CG
zIoNaOWJNTxkCTC7pAGoiwd3gbJL8ybz6hmz8r0rEcpUw952qC45BOYry+sRztVIvkqgF2mmYPd3
3kMGu4BmclrsxtwBhzBdka8z8ggCNEpy77iRXJlaBtN9MPHF585T6k0YmdFcIHK1EUTPFK16zP1z
s3Agd9K6xm0+AXpZ+wMid0ca0Y7eFd4Pq3jQxuGXGuM3SZBzwouBk1CR7OnZ/exmQ3/dtxtfqytS
QsJjnUD6icH5MiUFZoWy3K8rKpGxvENPcOgqY51kATUtMG+Ow/FDlh5U4Rd7XUenqmg9LCNaIMzS
LeRaTW9vidDjhFPq5Xkkz6Dj86jzajp4Bu/IhKk9KM1sl7n9TmLyWaQtoHDFYBy92Ah0N5DMqd1f
K6QfFidGskWOYyNoi94qr/k1n4OpvMhYL6+IVpAN5KiZUagQBx2sEhp9rvXS9jJcVxLNFkv5YXDk
WoipIAeVVh8sHZro9jHrm6MPET7Ta5CvGMppbUf0kwvjEaflKvBj9ViY8UcJv2zvK7eg81QYr1KG
Ox9WPhRG89x21T2JSBfXNb/1atYn5WRNNj0RHQBn6c1fOwzPm1arC8IK4I6h+CbiB6PcAXMzFgLI
hK4LqLjJTqkVOHvN97aWIF+Q0cEW0AXHIK/7YotCMtGb986gHr0+JjMqwWIZuc2ucD8YhVNBTqWx
vMbleNCNSPvIe8X7C2hyiCTYIAWhlyxy99Dp/Rsd+4yEweJd0936WM1QOp+ABUOfDXa1PUM3Ul6c
6aJ5R4bJmz9D99L4d34PkEOmr6MJZ1cnAqyOUJuNWXOPAubXyr3kXFg9/i4aW+cuNB8cSg/6IFqM
mtHICh+6ViRPaYovUGnZnm7s3iph2ikffvpk9WzqzLKu9mVUTBbiGEVHhbhiATnvHnVssuxLD/pL
JUG1GxjZxDTiSZvuPWX6BwwDj7Kqpk3kv0QG88yJOiEHQzEY7lPaEjzd2eC/ZvOJyWWA41YSa4bc
Hd7bluYAfrKMS9NVMcdFPDYiMl+jaXyVjYdCqfCPocWsVib579TaHgHRdKWbGjS2bU79ukUGSG+t
M+FdeQF96AwObF9h1yIcCljKbynCI/1AjGwukViWdpeMgbEdAH0csYjqHFwR7JprbKX1aqohJva1
jr0vqD4saWPI6/Ir2iiauYGJmiijOiXoCvl1Pb6NebeIbICUlj+h2PWRgOaRvKClGrdTYZ+6XuBR
BA5nOHtTuuyTLSEEroLv3tTYkzSZftOvxyiRWOmmYoDGuieqS1x0d5x1/+UT3ERL2QsYQOl8loJu
imBbdeFRd/phM8Fh2VhTsWJbx/yqIygRpBBYUWmfxhgQgZm7hIL03ax11u4796mfqgwPrPnMy70W
hDvvDY45lIaDsa50HawEXolzzsl5aTZIwAFREKHmFv9YUj4ZeW45dZUrb4RArbGg4Gvpfia7/uld
Lnamv8u0SVyu4WZrKrP8qCf/FFC0ma6f3t9nEkJ6kWabLK3xeIRYazJGDblUXPreB1IDMnxj+ycc
SMqKYiPHuOFcQg9oORSpdyTiFb0dZfJPPYDXufealL4FGv65RmbzolfNj0VvbCNJNrNs2d6XFfgO
3rOfGqWoWzLQ7w0fdnD6LIy6PFQTY2kQvgyyZYHdjvlWKnJsdWW+sVDas0ww6HMKkqLsTjVM8lNj
4zebQMD7xJQOG9kkpbmmSW6ZP8IxvlqTaJiBVg7Tx/g5ENahkZMHlzUgSEl171EJfzwPU0zPvTyP
lH8gzO59nM+bGuUctGpMC3n37c0kxVakV1UO6MzgPNSQQUJ3wG3RWisjbqdnFTbboRIPfQHLP8s1
Oq64zheoIuJNvowQ7ZRNL9etl3kHx2Payp5BB7Ot4r0WlgsN/Mg1jn6SakXl4O0iQQZALHNotd57
x3QelxMNP5ZlxFcklnFvEJFVQPSYpKbvi1lO33TZlhrt3kh7f+/FJnb6CFpbjJizK3BZIrjDVyia
4GK7amtrQm0ZdoGLFZzsAj197q0LLsr2UFROsYsMxQANFJCKZqOn2xLHbdkftsiHRRxaX1CdydpI
9TtQNbgdgPmoJFjnzBQxogBXafP6Q3DwxD4OxMeN+ZUrB4md4yltUw2DDfCUgK+23MeRC3uypelt
z37HvCDKaCRBsmtwqvtlu0bsQgPE8k9zBeGUGMxU4JG53v6QpyAw/5V4VlvnFI1svKLr+2WcVieB
KGXIM2Io6exQTZ8TEfyzEhqYWdjkD3oM8MrB3l2ZI/dR3u2Eoi3D9IQ4VYSa3Hv9+zQhyi4NnE+h
jT6XMOdPN3FZSqaSC1Rlp86wFjqZ9SyheYQc2KWDV03NoUog3xbSfx/KAKK+GE6+JGCR9ZCJmbP1
SJg9CLK+8L/me19PMbHO6oegvATIBghiLZEPEpwIlXSlIcWYLWsjgPASK2Ly7SWqvsRDtanS0aNV
QOwnDs1sifUqguASXgPN+8LVlK6x/XfLjCOPG0AMHbTmQYs8epk5jv0EFtAqkL7Jv3OGhelo/IE7
085B1zDXGN/ms1KuIsSTfVNRJtbIGMPy6PojObYmaD3dIQ+SzxLbpr/2TZpyFRQjzqn23qWmRnHj
7cL0H/lRcMtCNQfYBqs8tu4wg7lESADTLQoM5q1I3q0JTnjacMdSIuZWCHKfmhIhoS4P9kx4G/Pk
YEboZjyTvF8HsAQ/hJ5spzxlQihepW79Zgk6R2lfugxCQhIkd1GsMUOnP1FVWEQ6EhWEUz8mAUdF
wDd7Q1avGgckvJP4//bC0H6jET+rqYAyOF4EKNZR38ZYK9I5gvigS5gLuAhOzJFp2gyBeRxQHZ56
U0PSMW+Mk2Ox5/JQjGF/DP0Qv1WKh0zLX29PDwlupXTqnmMwRxdrdh07gUcNQh7x5fZc6W3FTUQT
ORwYNL1x0G7P8WOjAUMxcc/M+jmvTBF1K99VOpGbvGi60lRWnm8PU9q+66WNACMECV56cK7D1tav
ubDVQdSQMG7fuiY6ZYsRVxn3F3jT5quYXPJ3KbpwxAQlpy63W6eIIBeZWTJQL2Kmz/ihKk6Zh8Cj
zs6rjj6dxopjz7njxGLnR4hODFoj3QuP+Tzh6aohPU1F0O4rAy90ZE/yVDmJwbfepk3gIxhOpJZ9
A6ucVE5rHcwTbVl2wbGqyAW6vZzfoCpIBwg6sxHz1QV2gfdr2RkRlNhZxWOnEPJ8DWaP13vh2Qg7
dymx2hBm/JPPE+hoVp7Y9vRhwolGfu2MQJUoLoagrt5pd2sUPVZ/tqBwFKEdvhdY6NLc7451jx62
9p3kSnvzQUhpndwpI954alivXEBGZ7tLxksm23d0wc6jD8HgagY/szwDiRUag36UD6G2A9xubNjT
gw3w0Ppd4jdzSlAnYXQb/LQk5TCT2g0jBHQO1evIqLCUjJp/FFihuop67fYQwe8MyxCBHT2i0BTh
QbcgfZVj8xaCkP/Xw2vQM9N+DhrU3oMXzBoO0t8Ke//XNkWiy3alwjWHZ/eczA+e1mXHOqx29VC5
R3PSY6xYDvqfWavRx8Gum0mH4zwBI+F+mRl1skx68BO3q/D2EmYW6hvoHeMC+zqqpjJs+fRIoek7
znSOL2EHBI5zxPRC3t3okDMGwqMLNqZfG4dSYTq7PaThRKgp3atsperIpDFNK2Bl06I+DThucFhi
SADdnQu6LgzQyxQLWo7C5K5oBuKPalNQTRK1lM3agnGs0UeI9tuKNbB+tCcaQnNPmRtYd4ZAfRUP
5EOPLOKRM1BKqBHcnwuA8faKtwfclMyBAzBwaL7JkQWZpp98oBdcMslxwO+Vm87ZbswWShy+9rAi
kTfyDPmYxNBT/1698alcsSdvyF00HsMgoDegu5MN5oTrSFR+gDCdn9fXA/AFt+4Syeb58va+Y9OV
J7VpR2taRjZRJzowDDHrQib6jkBphkPhIiKh0GHryoJNPxb1faVw/dluMbemU35vE2tL5Ozicewf
axx2ld/X98ENkpYi32zGYkBe1eVEevT9l58w5R51wd0aKv9oD/SEW6/uDrXMvsIWlacza8uHfG4X
16PYFI6SD20Q7oKmcM4qg4vz96tncRUsI+r+Y6WLt9vdkDZOvG6Ypi9xtBlHK7UNVku+qiIAk60P
VVtTbnRO7a/b/4KqrT+H7r6YVUb1LDqiqCE2qJPXv9WywdmXj3AVq5BUhNtDaBqLpDSSozZO/GGa
clQJSQIZWgTUStKo/vsqCa1D62br22dwu1xuHwT8LlyniRgNDPXUcTWNuSKdL0dBZ8rvQMyIIvY2
t7uwcZyJ/dhozHsZ5b+iruw7b37oag5RwgOgYHvWA7axfpeLtD0yHaO7bVqvXm83aPhb+5wr+8fU
nWHLhCDekQuNgtFMCfLycavZFo0llK4a7Fz0Q4UssCxp2WOnPLGqklKge8CRlgGrVShnoH9xcdDN
Y7p/SChfgPvBR29oBDZMdHiP9FXUQKszqnqA0ZZvWamKz8IFdjQg3FqgTMlBz43pBmlbefCALf01
bjmOnhoAoGBwWHYp6ADY3zq6nhx+Ui3KIZ6FzeqmeB3xnUd+aV8UGw2G5oeum6odojgCmQKYtHDZ
W+ALAglrneg7Iy9IuuWCXPhuLji1cflWyN32HVnUe3SNxV07j//jgsRx5WDiaFS11ezYe0Z2cUUe
kX9VU7n+W+S6oH7rDcIFhaUPGJlnueHfZqLw8xzgeA/LzjZtthpEp76D2ozc9+Y7CR4jFTS73kiJ
UdKNcg+82wEPEYUctubO8+ij0RyQwa48W0QP5b4WenvWkPKf/Doe/3RsNy1U1Q32qpOkAPWoxSA4
Mqmab+XK1WeOEssz08ifENfw698tT8IEAVHJNwin8UMXBXM32ByrvymPb0IeuKmarHmmBQH7kkbd
SecDTbJUezVv0kkRFd+aC1PG1bOr6YfIW/gu7DmaJ52D9IbB23MAuCuCeshpnYBa1Qzkamlig6nE
I0zQWHV2Zz73wr2/7ZbIWPDL8c+qPBm2+kBjcJwVLLcds5+/qnM6salG0kgxILi1B8v88AUBIh7e
69sO3luc9G5LxO2GMXpURx72OFANmHlvq9ztYQrHfNW1bBsixnMEobDaTkZkPA9mfg3TqvsKnfIa
DnTizKlgNmZjXmzSTd6QNn57/cmHJELKBL4o1afbwC77v4PZqGiCNykyYN7Ef7ZiqqEjrTKyxNm3
0pYvvRtt45Rh4dzbN2VyEU7IPo69aQqk8Uj78u9XjkLSq8x2/Pxbywxn3LNZ4ticN2SCrJtdi5k+
IRYD4kaVvSPdfpjGtv+ibN5Ydjs831RFmFO9iijANP+SMaoCL6VpxCfSjXuWMp9oGQHysAx+jTBr
XhxX46CCvH1PvDzSw44qgOTzGVnRRWv0KWg4wdEg91X5yJLTjQfDojgeai1+iq1+21A4rw3vUDCw
PrVNMaGelY+aaSBXG3Xerrhj7W3sItr20zlhU0oITHOhsR40I6HkHijZWPxZgJ0eoRNxX8Z8ecUD
UqLE9fdGjiOsjSz/AG+p3AYpihhyjokntBxUlA4JAmmvTcsyD8gjrHV9q7B3NnX576Z6bvugWzkh
Jva4pLYCUMYGgkl5R6K4+ygtfACarB/TrALfIa3NTUju9NVnGgvrZBndI5ADZsR6Jx/SkZwk5IBy
k2vNW91AWSnoXTOZesv7Bv4hl8yumL8FmPQ40n05336GVIi3dBTpsfDE+23QbRtedba6kfl6GX+W
tj3i5ymGdZoEn7dJneCMvuoqjyqCPtKll7hlfUGTIa7dmpFqIIE/WMwbQsO565AaINbx6JkTLokS
wimd/2roMGSAGijNHTHV/6jELTRobbO3rJ51Ug6kNE4dKkLd30yO6Pl82n9CC8nNc+h3yXp2pVnw
5CorZIkKwrFc344EsZcNGxvrJyk0kN2p58DE+nd/i2WExLfPnuhI0EWbT6llQazkbX3z+jza9FVX
3gX/+KmNw6ii7v6meEzmjJaUSc82oWN19pMcoZ4NmkNzo/BelPaXQefjlZ6JvZe9p7H3+wfU3NY+
NvWX3vauBiHX3+RaP1eByF5yAG4b15v5HIaLOd70d3pSkDJxuw9ts5EXnbwMYkneHOZExqwJBK4I
fGA0SQWz5wZYb29uY29WE3/lujnBVb2hIabI7m6Dv9tDPL+PvPxBBnGwMgizFk0bH+wmYM2Px+do
yqdPHe3NotVAnYyIHDY0H4uraPsnArird6PK7lTCwd7r6cYb8wwYkxoz85Tc1CiOH+1gYn4ZNSFg
pXg6Jp5QSzCO1UX277dSA/Fze4EcrF8IYMFWizbllBq1cco1/au/Se38nLSOMfTOyOHcs9mY7rl2
OUiKFv7r2LbdYXBbfKbDfSGpha2AATsnZeLC8lkXGSbwjD2DuF8oFGPwG4YWqgbNMy/tHJ6rQ+ST
ZcNkBOkNlFlzEbnRC8RGfCAhLRTptw/WPK5ymdErqbVoL7sfxuyaXhd3XTiT2QNHJ4Njb4VudnHC
qzB8GrPMdgKvvxigAB+HbOPgH8A+rFalq7n3KmNpRUQDcYuorJxEkU1I+yWJS7VVJEPBfcuWve1Q
ZDMtR+pJgGgmalKrAv8TRwBUDV8c85wcWcFIVKvO2L196q/96Pcm/ayUlGV94YjhjfOHvkk9Hyg5
u0/oNtiXkAgv0NexGopyZxf0X/zoksVYbQYPARc16mcTCuJ0bPMHp8NvXbb+lkidUziEK8I9nCWp
IXD+9f6fmLRt17nuLlEdPdrIe285vu6HOD2aJAEW6EUhj6XVrrC6dRS6dCQbEOpN1SogUOg8GJyt
4iB+rLPowOkZZ7OJcYex6RQPNPQ+VQ5MEun01sg8tQUghiCZzjNsp/yUcTRD/PdDeBXRq4zel7Vf
dWsC8WTy4xlmuwgN49L4I1hNan/H1ghkiX0wyWjl7PqsHm3THPZ8Vu+1A/LW7mSy96p+33YQCiot
nPXZr7mTaCenwt5fNOE90mctkRPBDAw6g5bMDFrtnQCkoupe7iVqe1rd3rxM0wWppp8wk+NSx0i9
oF1FXElN9GVN7xqb72ZMdWOfuYQZ59bjCO6eDlWRqWCvWepLdkm4SySomiCh/wBD8I5cCEIY55k+
pte+t/QNak9OBdgUNoOr2Wt0RNkGqTX3NXmwDnfB2JsQQnVnayMw6ejXHLt2+JzIo44BTc79AbUM
uLoXujcepSQtPfH4gJOKth/rKN1GZM0Er2UYdNuWfIYKQJOEmiwxQ+jzRTvxFkXwmcykPo2R/ygK
4kSLVltTFaFZiqaPRuR4xKD8GEiRTE1sLQ6+g1tfRn1LH2vU4dE1DBpDIjWYOPTeHTVHtMtzaDKh
/dxjfljmiv+r9CRKZYuRgteI81sFg5h2T/uBaIV8W0wJC186K10T3r4gTA8egVcHO6eKmaDZ+QNl
+touSBHq0gK3PvHZrPfAxVNUM7A4ERY6L/FYfcbBrFZgzNoo9Z2F4sSgIkB5ntKqJr3sAEHs4hOK
NkAmSmm7ge/rflFEPzQFg8MwbBl2Q1Zgi2ftKZJ/JEG8HadOvCf8SeTF0IHcxF+bRTweW/VgwyxT
YtxVstgkeGbHTqAiBiQIOuq5m3QivJFiGBPrnV+THy6xYAAug5LKiQlDTHZ1XCfc9i7x5X3evjaO
/dwmNXfZvG0QdbYcMMDvUJnim6V2a72QOJjWoQCwkD074tNLAGflPtMWo1/gnwe700NK68rPHnYy
IVw0GmsPoGCagWgmG4I7IN0FBmlqRAZ1+opOME0MTMTbMNRAfhjbRkoSrkvnZ5pmUDNzZRadKSLy
1Z7wIvtOTI4t6gRG5BlhMT5pOaRptFxI6xqtuOtAIeWKfrErlqe0zF3+os79YLtbhGN34AHqteYE
A/mqCOmlDs1y/g459n1dM2E3S4VOKrUZYBLb4zrErUl8zqP61HVmfQX0KgaW+Frg1lpPk3oSIQOs
AlgtnelmVtaW4JgEQUO2T6DKMv3Xh805QMRwNERz9nt5LTu9OHDCBWXIGPsRkgBnqjo6cZwh2ngK
/umk1yaE1C3HHioisgbIrPDiV9KzT1ZBBQ1ybVj3wnyJiCUGGtKjQ/OYDbQYlqN7TaUfjKa52PO+
Xkkigf08+0D4ytKpIqAqY/sYT4QjpqZ/saXxAy8t3fh+DEWoAAxSlW9RhNoPqdbBA87UFlR37z0g
jDrOf7l2xmUj6TMmuGecth1WU5EduF8vpUES7FTfl5nq1jEF2YKpKFmnUwOSOwUqpDGCYpTFk/Zp
kiP288AQew9YDH5KBAuUN0tvCCc8eOxeZaCtGfi982vlqyxgklP6Bc5KvUQERzBpDz0mT0xSE7lm
jqJ4QaLprkHBq4VJTouoSZcrksZdF9Gx43VUi4BTS9eELFyHijwcy6SRo8xiU2FvXyD5wdMQMN1q
7hLUswvw+gCDrWDkAYd8DveQSlEAlQvUgujGuSiGM8iN9IwSIeEoFF4z9iX2SOCyJUuEAO1Z1lDu
akBvS5emujsgkPBp1yECa5fVhA5FaavcR8DHIBOCZ/Y5dPqn1RNCG9gnp55DqJAc711fOzT6unT8
Zq154CBrgyGEphC2xnWJhy9vYibJMcq48Z3J4MJAFLhVHbuwF2+qoe6O0uuZkv42DrPQwWD0n3RE
aQ2kjgZDeqDIVMs0nr7dKkzvFeFWOuv1whjj+tj4BCG0wV0JYR5QMknysXenm7tGd35VH/Xr0e4J
PocRNGnmo+rc0yxogwxGiqqFjqQIvTkndmbNIB+3JJMOr6TesdJh6YLjOlYAyjT7MoF5XjcJU9eg
jLheGiwNgUbsTV1aXCY4O02azws0omrjtnRpjAt01gabj45BVO4Leyj2qu++7DAA/G+vQXZsLDP5
ST1SkTv650vWfhLzxveCoKxp8OE7aghsi5isJ9gZe8oAjcMTIWvNdYwMuAf9a5PjDiSIiaEpeoVF
0/M37Im2RfJUWKrf55CJ0tZ8ZN5D2LeaYbWkRIgelgUxHQttzN8ww33nEvy2izis1RBs0U7CSUCV
slRBgubiNTNKKuRZ65VbzHQM19vmbXBoSCvZaDF8TyZ4huyRoeSHBl1GA71yxVSTm9Gn2RPKKSYi
zPgsnfxFFmjWR0ReMvG3njO4+7xFjIwlfKmX0bhARK2scY+2OdqM9VkMZFiPxM24VXBCKzxxhjUu
kwLcXcXdinDW6TvApIUC9BlOIou0OpWJ0y2tcgYIoixaiBqSuTbru4sXFaA3S9LXUJJ6S3Lbii76
Dgz2szbSbsIV99GBblZa9G54zoMbWdqycqoldvcVdl+opUbcsQ/zY3gutkdPi6GcI7KbQiTbHJ+i
/1B2prtxK1uWfpV+Ad7mEBEMNgr3R86DUrNkW38IyQPneebT98dUoerY1Tj3NnCQOCnLsjKTjIi9
91rfis13FvaaLtCL53iYA0bIM/BLEQPx4lSCIXBg9EhwdeY8MkZJJuPBGn3Gyf6D60L07iHFwTvb
OlbKxGd8aVQT3Gvl3JHl2o4yfMVWs8bNrtdmpNH1MPXfTVDr4qb40dk3QwxypI3446gC/JL34JvE
bFwww2lWJLljUYrOZjDfNHBZMtMMtlU8vrtAI2pXK/6WgcysSO686VvqibvUJtBpsAmpzZAFYmev
3ljtmIoaJArVifnG5KIjLwGTe1DRDcG7vStAiDR59ZJhhNWyb2/SjhWNzi6pktRLvJs0ZXSmHsiz
uxmZUdum+OaYpd4H88z8ClycRHLPokQCd+01ahXZpKgVzcXX6DOUMbzbWXimJU1wSKn1IgTdOvhZ
yFJisBoYE6E4/cNgMl1FX81RlPbGCj7ckphiVNuKKbxZ3Zcp+FeZWFDLo57RxZIKPVb2BYi9TzIk
IPjCELdlng03NRNfNqWZmNbN6BY/DM3nDfCz2SUBTeekUaes7wB5CHLCrcYtYMAU70L6DW8bk8Sg
dB6x73/3fWLXzKSdD5EhMlo/x1IgqZtlxGeK3XY1GA6zub54I+OMmAw3kWuzknuWLDy3ApehyIyD
toN6FYFf24tFFz0btzklzWEC0WfYX8Zy5NIehpVovIiSzJkgFkT2Nop85qbkS/v9TTRXX/wktrZu
7+464pQohVnzmNzdO0Q2CQu6XGQ4dzCDoAUCuyI97tfo9eRA86bhk1LROsTZRTCTtetn5M65CQYi
8UAKEowzHLyHhuxX+qqk3cYONwgYlnRMGGmgaoI9XgCoZTQQcvsLCjYPTDqQRh4GzknQ/nCCHaMf
0dwyrrTGetOY6oxcROwmDyc+osYZrBkSwToGmIxyYR0SfWrMUPZmhhoYxMZNy8pXdTgfBYIPCMHs
0ATGA/FMac8hGjpSrxHmzsi46QRJffNpMHV99OyOJZHdIWPBCfPhu+WR80a6VdyCn85mJuU0mm80
Jj9FLdBbpHyTfJJuHJeot0oE+Bq9X+PobYeRO1UT6ac858V07JHgo+hZTsWz3wjgTopsITyUOWfI
PDhWnXcel3gde5iHncH030EJEQ3+XUDm6FgHbzMVc1dmlyrkG6JiMbpUKJf8r2wEyTotweuFRnmy
SBQcld/fTy35qWjpEPawBXI972ldpZvC1upQv3bUODo3CJ5KfB/i+8IcR5ZMihmhswF9Tsa+ncIk
MnzEHcN+e57UyilB7i0CeqgUEKONJ9fCRzyN4cIJujeoMRc6tHlSLSfrtoG8aEsudmVxnnXfCVsF
eeCm6tx1Jw2Knmxh9bX2LFqPFdZsVApMZ1bO5JW7JZ6IDVoG2zhnJQyi9JipIIY1277lbfviZoRa
5eZQ73qn/+qXLbgu1a6wpcxY/UgGNt57W3UowxiYuWtwyPB4JpsVvMf1XdKb3OV9hyBESL3zHbTU
8AoRTv6yOTiQyScycCF9dh6zkCNm+RQuxXmLEb2yg/necmA8kn91sKfOPHeIWD8fytE+IzhCVpHZ
MDayd7/B20n1eM7VQN4lRvptH+b6kMzqHq/HR+AoDaSOHI2BPMyMIFyIa1z+9bjva/p2ln70iG2j
3RoewccRPJQKHLpEEEHuy6YLZ5ptTnwju2TfJ95mijnEAK/wV27o74poScoJaTCmIPO2Va05IjRo
uuoGiHrRfPcStAIV7b1VQ/IXU57v/XKWro3yq0/A+DlyC4yqRGmyShHJLfOWeU2w6St6nsw711bT
dLSnJn/b2gYHwGa+9JpRrkNVKovmNfJnUlidp3gSD02cv7iQWVYZpAQ3sQEiT+NLH2P87Ftz2giZ
NSDpl0gH1eG+CH86YOm2tMSGW9QKD4yqQJMUHn1S17kweJloBMz8E3n3THLhNg3y5i73xo+kT929
LsDOFVX/nbnoqHW+AylrboUl6SFYBQqfiGhLHEsg5ObqGEY/LCPctMTM7bOscLcqP4Djy7dFg67G
IewQwOommmhtTF76EPUIwExRoXSvn5u20nceEXYBVW3t1f0WZ+ejxQAdUcEuY6ALcYweIfcZLQFE
460NLRTYyX7mrsD2H6E0iJA8WoJ6uXxOxpp5a6pIhGdeSAwzHD01BncpKkqOcDUm3CT92dlzsy/i
eD72st+pVtx4ZfRUl2O0qUrrOWx3eQsTGb4LpjkOqtUj8c4vcXMPBDW7Lzs+U66SrWHlyVdp0FoS
LqdrUqJDD6YcuMsaUWAKl8xnbWHrtpieEwJPtt4XY1ryo7KUzwDbExOeGaF67mwJOQl24aSAhDy1
0cU0sp8Czh6iVNJbQi3p6xFUHKTmcpeyBccqhUhd7jhtt0e/0V+xZLOjIA2FEL/rrKEmK3jfxgZx
ry2oliDJ350Z4o41ed2lBNzZIPYhoRIQhj93D9QpUUWkRFPxY3KL458v819zioM7jvQNtJSvoC8Q
oAYGKkG+eaYZ6nXi4LUFrrkhsF5LCleipeW8bkVxrDP/zSAwYp0m9C5zeuf+Uz/k9mlwGH0760pO
02EMQ7VWFeul1z36vj/vawlKCSBStWNHwJ30kwjYubYwYhv8TkA97G0nkHv1eO2HkJzf7pieplLd
R2X66jqyOsAbeku7cF4ZDn7PJIi6rdsFLFj92eyoHmjPf0Rhd0ANnxMVxtjVZxQ3ZRVOV9a7bZGE
AslI8mOuCaDIB5y7dsf9wES0fsQHCswuig8zgTAvWTHivzNHYrwN65JoQGYGEHnGNIXgvEMJN8YD
GNYEMCHszveR2RxHEzqqpk+q3RRh9bVr8y49+UXvPvQjiIMUFVDc0YHsxp9GaZ2IfydQxWgIbnS/
RWP3vXHeCka/fTRsxow2P5vofii9b60HHzx8GSw9ncYW33nm3Y1sjKuoEQgXXuMlxae1DiPDN4v9
y52n2zl33lMoJu1cpeuGIZd2nD04OWx5o3cPo+vCKHSlkPx2XkKpPNMdmDJUiXAvaxpCiCE/xvzJ
amz/Hu3h0vBF6lHmJNtFpjwv02mG2OFdaeuzL8UvrsfqOSzadi8daq/YmS+MVQtQcaEr32uZvMKj
r4eZZPLcIdQ6Trcpvw2mhi4/lEPrIhACLtdU9A7NmpqSt/aV4s3Cal2vqgodsGgQxiWCswvT5fvW
xitkO86JXMb52IG9VxK7ny4BNZCx3Lj7qjOf5zF9ZA2ucOqocOc5AQkh/fRrRDBqu8gFwGLyQbHW
hkQOr4bGUFtAR1TPCyFdoAXO/GVDn0lWQY0P1HRrdUVJX71FOxeEJ9EbNxS/e1vZKwuZ9aGAwL4u
o2DYeNJt9+HEy+FQe2wFZ5jUAzUJm7fxbfcFL4CPiHIT+jitO/7A565dxKC3Nu65XXAfGp53tEti
MyHcxruqno/x2Gh8LCtaTR9NQxWsmWcRJALSsyrYWzKXi6K3d5XA7lc3q05C+mokVgiZNumBrMTp
4KqpAe9PUMNU8HEaFZE6tbenfDGIhkLXKjyyWgJjKBglhRvToxHoOe3eNOgxGlP5EOUelEDOEl36
YhLAYPXzUxX3ezHvDGx0kMXGF3siGgFDOlZ+0ChDSEehV1yJiHcx5HRfUPEvyuXqLWL0gffTFUep
qqfKeIbN8NUQ/itoCJwgUDSLInki7c9iSQ3omXiYhXE5wgMgWBO1z4PwjffcMRqIMvrWdjILWQeZ
EQTCk2QuFzN7pdn3K2fflNF7z3tluA0q6PQ+zCH6VuGtbnMUuv785h7LQd+VaU0Ca8rNrIuAppYS
+8FJm7UBChVaa76vOEit3bZ/7wII+LIYlkiDoiBGKHwJkultQGTMNcpXWkqxxtC/2p91Rm0/Ot5X
5qDfcElnDmf/fFZvaIS32qMFQaTXj0Oe3BoB7wriPFi01Q/lQX2RRfmMmfaVaRCtC1q2XJTjmmJm
7zeToG7TfHIlcomrPZTkA0DOnjheHaNsQwbdsG4Edh67rw2tAtqAfpwcwkGdrNaFZlaDS/5EEhns
wVkRwqbELYwzY2ICd32omUZ42NoObAlU58OkzhUA7Vfa5xdW+fgBWRyVAYpxtCQmduEIwfhCWXBC
T54mfAgGVeOTlDHbxZjcQgmVbBqDue2V73Ch0T8tBo4XQSiSY9uTTQmv2365PhUMhOiLJAbscLki
lgHLRGNkF6swx3NDjOjOlXbAms2lVKP3PjKR5NZDVZ45pXgrSKbZRLbVX5gBB3tCz87ebDePc8ta
rvKSFpImylziCKfz4qK39EW8DJl2ed1ND2MTfSCri+47gt3WXp65N6MPBlrqtUEAyUmDdLj7HB2L
Mr71OUOdI4dtJZ4H8qLs9rZx8l1Cot1jKHCbLOsWpG6G1a3kX0zKCC1PPeFsXOQ1QdS/gmVC5j2H
d06ITWUBr21Zy+DBBNUqyuWuQcdXpf30VghyHJ0INDmcaZAfc8ZTJ/lFby97vp5Ni5K80HYONaWE
7A/mlMcblc0CQSBtI5V9t33GAWbAmM/LL1Wn5XF5k7i66+MVkBQC0ib3aFrs5blfbdj/cNsv/2cU
8407NjR7s+gbjtXhxMgJwXAy3/nan958BF4bNfySKpM3QNzzY9gRnF6NgUtYt8Dp2NCpsis0rbOO
WZMKq+mOn9AVzrMg5hyGQVboRXfVYsDqYyrb2fCLx6nnpqgRor2nJudBEevpfg5O/TJpp1ku+7i7
WNpgyrfITTuLS9ktEb9+/myDapJe4k1k2W9dP6l7z+zVyQ8BEpY5L+DvWWr2wov8k6QmhZRSCdMG
XLzwJv8SIVgVAgaF4/20PMEKOalTEVqMbXN5HmKhjv2cfouBdcHGdZ5jJDtbiZwKuEjAseRTdXNV
G2V44bEejjexZnzmNk58JKkgfOBOX02QUjbaf8DvMGy1yqGWdzI7/osXAn3zjxeiNHBmJT1LmSAw
/wBjatWzORczWrlKASSozb2dVY9ha2xLuJ1bWljVcZHrm0XwrKsuWDBgv0CARxhngL5wIKTIRPCQ
S47Hfs8hH0IB25qy74zIOI9hYHwCWr+P/yf4Wfw/OHau+PNXVq5wpKlNT6A1cM0/KHYDduYgrGAs
y3SR3opMZPukyvJ9k9LPT7AAfatb+6gnw8FRngTHfLaSSzGQeMbc0sZjS7tmX6hyRDKZ+qfApd+R
S+upceMTpNDpK5I/1JDaPnuL+vr6UJbhRvlEn2Ta909sff0trgG6ohYpEolLTwC2RE0s1qw22k2e
QhPUsicUnN5FiSJiZi+mB2qoFeZNszxc/0+1zpsD5AL2jqDpBDrsQiu6W5NgMe4nH7hVzsF5pj99
z0QVV4R2xZ70afQLwtVf8w6EoGGEd5Vr1F+WNShsyuKpbYyzT/r3ba9iTEUmoYszRvDbJBzGwzhy
li1L9GBobLkT7Ve62sYZwU782Cu7vS84BiWOU/+Le8b7H/eMdrXDxSaIAEVKKP64ZzgxhnS9DJgi
bPFRUR2JfgmeplbVl6ic7jBarOzQUNneNspo7dSUOKXJkO0KkAMTIZ8C7dPPFqDIgWbuh4Xa1Moc
LRAjweP1aaegDY/lAnMw20cy2pOjERoYY+iHPlYRcSKxa+u90DVbg7CGbe/R960a7HXVGD5BY3xS
k5tc6kiibJ2pXxeJZraQRh2PIV7k5fJGqZzhHeKg63I9uWO/UbOVngUInBWTyugshQi2hA/R8dVN
dkaUcUhS033V8OAOtU65bLMeX1CYErWLzms8wDjpw8/nsnJu4orY+yv0tFZRdZh7/WXMvIerDvX6
gLz4Afwaqh3hk9GUcdT0p7B7IW4D06Ayx5e2tu79CtK4GjNUG8KmJ0M8HwbpnGFHgpviJogJEQxz
Wb4xzdmUuSe/60Wl1xNNs1Y9NrReGWwJONMxTaTeZY7yD47UyeE/v1YE6vL3C5L6HwuSt+CApUfo
EFNvuBW/r6xGqCiIyKJC+Od6uwaNNURG1ewMSZe3F6F5aGdEO4Fr0mYYGu/iOUn35EwsRhNXGMBp
S4No7EvctxrBnxtZG8twXvouah86YwrvZvnVxRr5WMU05QI/4vRVU/bE1oPZtBngHCP9VQ7pL6+c
LygzjbPsKGXHmolIOQ/GsYydZluGaKyvMJa5Qck5WM4+jvp0OwTpdKexEkW1JhppeSi6DmQI6qdn
u+TMMo2jRkVKvhhRGSg4l7VgdGp0U3OcHQdp/YzSqPlmFCEK7aL9EgD4g8GQkQgYm+krWMhpDclT
7P/+jRcE7P6+E3gs/54pHc9jS+O9//2Nd5ypkzirCGTRHm4TVZYEpGRFdiDThIj3txhWLyw9Ug/i
vFA3fumD0Mib91ok9W1touiKEdgh4CoY26C1oMfpBpdGuvdBEo+PcUyGpsioa0WN2XOhBrK4uifX
H79dxdfXB3JOaCNYwYeebNC7qvfsF0hAOwbw5tpsunHtQ4ekkZHVqJEQmw1imG/IpUR05dKPCYvb
wCEs7u/fG8v8880BUyqZL2iJ6kgoTy970l/2+wYyXelXCYwMNwz3xhSYB0A0HLfD8nAlTmn8goqS
m1afu5a56bzw2TYJe87n+aS0CO2h9/6UOdGAREHW57kb/RvHHb5IFTBcAQFlna+EwK5VPymgLKil
zcnOrObFyM32NGJSgnQWHOPGn7ZWUjjAJAbykpAy0j2OvuJ8CiE9EXtHizG72IOmfy6K7BJ1Pn3O
mX64N3nhsQnzgCa4zrYG55NX6g5vA3FoM5rJcOlTp6Um9tQDc0fUNLyjrKL2ja6IrkX/z7mu9+eN
RD+6uRLKUgmdEqsAsu0cLFFSWnQ+e8tcL4cEB3zXXTRj7CZ3bthZy9Pr1zRzn4NBCKi72C6CKoYF
KxUw+tZbIYUVH0DGt1SrRbAaLbll8hSgWBit6VwpYlZyHQ6nKaYslK0Sz7VT30ZlA0Wzc9/QovzK
/bh8MA2qmiJBCnyFlBoY4Jlm0wZX8z1OyuSxXHxQaB9/AGeMztdnQdlF/+LOspxlZ/vraZGLhoVM
csyypSls0/z96oEFOqdeWCUrHIxif8WbVosjDM0mWS9lo5koucOZmFjGGqIgWTnpxfegCN96KesH
xj0+JIYWwlk2exunRSvJxjHu69rszmPbu6cZ+Cb5lxgOrFY8DIp8gKKughtyszImMIuautMFU7Vv
16+4rPJnmUGjuj6dori+Mwrf/PCSbjMkMXByUQ430WhZJ82VuHcm2SxnF+YwFqZqrZQHoqE9dmGY
f28G9ShK95Ydez5fSUK96bKvxR4UxmqYydXpQfcakBjJf0Er0Z0YQpUfkaDRFdJFe8UJXawic76D
LO7fCLJEP30wBprFz4uORPti7QElAMKXJ9NmoMV9MvMqfzKV9RF2bvgxQ+2JpnHPwHD6yqiG9J7G
UgdmfESyuExeQ3Owtyl/sA67lmwIcwKwODYxeJcKw2oK1YyxoKFvP3foqEDNWblWdeehFF38IQOK
sPVUgVu5XvnX5X9ouuZMwbRgW8Z75hQNoRmd2F2f9gt2GKHGg6Ozm6vS11nkvuamgBF4cfLS4x0U
2NQir70DzTptsLQWr5DsmeRB6sRJTF2vGmN7LTubSq2n1JjAXqWbPgYXn9oGugO2+S8xTe0NukR/
Dy2TpbOLzWbP/G1e0h3nb2lK3LcziF8wt9YWe9y/OJVbYrmIf7/IhcveLMh756yq5B/HuzkYrcyt
LKqAOElgDVbpJuaWeh0BeZJvMgU/gNZgcO5gXbugIpmlN3i17erBVtbdaFvxC4T9FojfXWnGh3wO
gZAwpKX1HChnnxToNFrYC8CggZAw0EUcKaGzMrGYw62bmva5jeN1NZvYA123hyITRZw0GVbEdiPv
e+l2LyW5e81C5EstT17agcvOQR0U588lo9lHd7Q+74iWrOn7z2qh9ox1sMD3qUTEqatg8SsL6eeY
1ydraPsW9n2c3eTf3DYML9eHK4dTtpySuKVMumZ4GUxvFeZd+WWip77LXK4h4Qbll6RVz8rDDhYK
aPU9woyVERFa1g8MnK8mIX6vckN+D/aTRSl/fRgCSQCGmzifXwusMUEqj/ROwq87MbVJN2bleJcG
ySoqHRKE6EIQMbqYCby0QVlV93B4JDPXBQPstvjMp7x3b41oYl4EPox57MNne4IQn0tmvI9CTgdp
JhpFv+3f1Zly16muQggY6CEKy0r3GkQlnIN4AZ4iOnXzp6gbTPBLTrEfOG0/1YqBRrOMvFmQ6xOH
dfEIpIQIpNZ+sR03uK3JVfGS+tP5iXTuqx7H9Oz7sNHMyfwWgZK77Re9ZzRZUE/zwesOOiN+gQVJ
PaCnZrYnK5Kh7dna2zTvexTuaOxuEYQbh78/FdjEU/zlindtU9nMJJVYlnZTAKz5fVkPB2uaROKj
LMIBktryQBDdfV/MjyF7Tgmq9VDSG6a7iUV21EdLFPGhDe4dh+mnH76GKKdjeGqTlZ/doXOe/TS/
9QK9/dwqLfRWVgOdYcRiCqYAPF7JmbOjh3tUbb77+xfj/c6G58Vw1yrJ/uR4SvJmLS/2Lyecmakq
baQmXnmRgWQU7ckXUTIYu9pA7JLlMlhgYJFTzZAqur0YKgwtS9FklhWixmY4WYx8cRhQYQeksm3a
K9QQn25EsIO9SM6nL70LOyElGbZw1A/cCkyf4+rt8ztV3xoM+IwSkGK3Sy2/hkBS2ZAN+3l7dRtM
I3dOx1ZyzUuNIuvGqVIkYVdbI7n3zbmW1l6aXnzTRBB4Sx8Vlx3BkAyYdj7TUXG37ZiIGz0+pSQi
GnHOlWO08gk7y3CxrlDtKv2FaxM/15ARvjlWODC41Tk6TPMJFU1xawz7PiTrayhgV1jBprG95DI1
aAOoNwmDGqS9DQVt8db/ESY+g+Fy6A+GJ48z6O/1GJfOFw8U3Ro1d34asnx9PZ/EL4H0h8Oomaxe
IelVan4Hu+adMQ9FUE6T+6tRrrbpmMd1IA/XpyX8tH9xYevfK3UXj5TjWFpbDIgddFDOchr+y7Ug
QwUbX7U/ioWNOc2LA96+vjels5CmWV5WpRkY9zElFiI7++Jis34UyIzXcd9zSF5uf2Oii7tQ13J3
RAZO5DLGUMNf4/pMLuRouuuha/cV/cBdnHOUwKTgr9O47tHEi2kFs6O/n7pFpMpUyuJwdeS4B17H
75xTkaApvF4SiMf+24ZX56TO9xO+BVuL8tsi1CNwfmUP5rDlBptPtkeIK0hPVDMuQFfTVQglbJvc
OqluEFPnlPrEqpZjs0/HrHmIZ2DKyVzBOb4aplV5pxgtwy+tgEJHpD9zQmlIEXggbnVd+I65uvZq
0OpPN5GdPQ+4X05GXzDzXP4vGJTYqK4rHmfNlpPf2KrR4J0CyC/BfG79ea0jWB+p9StsZMexLqYZ
j8rL89+jtH7++3veIZXntwWMz1mbHEpdwMqW1PqPcymoNTcl7P7HaL8Ojtt/VjIU3+WGPbU/RGlY
32UzhUWXhK+uHR5APk5vVg9XoY3vPy+JIcJbErc9Z8eJtpQgxa7onepb5dMmIDwGj8zkkuFCqLrn
PtSZm76jv/k+K508GWmfnMpROlsYGSTM2+ZHEAzjOnGojKjsSFrMN8bsBJfrg142WKDj13fhf//W
UGz++R88/16UUx3hV/rj6T8v0feaMPlf7X8sf+2/vu33v/TP5yLjv7/9ln/vB+1/Frfv2c/mzx/1
2z/O7/ifr2Hz3r7/9mR7DXR66H7W0yMGnrS9/qK0T5fv/Hf/8H/9/LdioWw2ir+JhfoeDj+jmRyo
6w9bYkbs5W98xkJZ5j+IfKJepuNHN9wVLDTDNRZK/oPujpDkAiplSpua+r9Todx/aLoQjkfNbTs2
Dp7/SoUS8h/aZnPSmo2KuYNy/r9Sodiif78BTEvRCjP5NVy6Qvy8P24AJwLTYMHooqZlmIruCqkz
DGnEx+kq7brb2fho29petdq3Tqnu2fEECgi2M8bV4ILEcxAU823lI36Pcs5BdClxX3NMc+3HuF0Y
fqTqsimhRxLAHRJTA7wZX8HDYIKPnnCK+Iex+B7i59nmvdOtnNb+2oDkOeIL2g/xIlseJwbfpVtA
eiUq1UyHHHIBVgQQEh6dTHylVoY8QhCw3AUzNbZONjLFZ4GhjxlUhjF8sXxnuSG30WiPO9vAaNKr
gcmIASXJl4fZAlGgq+lQqag9NwjWuzS6VIGV7HoSDjaSVjQC+rbaDPSlVpadveDY7U9VE2PFmKhi
S7TXRtWPmxA1zeps28xpGWEt6bTZh62YFgf+uA/UmAPPFo/AZn6WgKm2YdfBZRDPncpgY0K3U8DC
NvaIvI30xJ84t79nydCeIvHNSG5wbtBsaFwigSGZwnqOntBPMKvoB7ERaFo5yQJlsbPgVBrJR4c6
CCPX8JW2c7mvfWaIQWHQWazv2izmd0PwC3wn3VVd8zrGFcF9GGoUb3oD5PhEyb2ZBhXidqPWDCH4
FrZ/CzG+3prM/NZ9Ox+Jz2p2IdB4TEM30n2P7N45T3P0FFQM4cbEu5iu0240+grMaEv5nOY7ZUDE
CuuS+QpWgK7W0VrQXlqZA/KfGbuG4oj7yI2FCk0jnJXzXYJkrVNg3jP0axPHNxC8HwIoLxhm8VjJ
lLTb0D9jw8BkgjxpsHYZiacbhGLInEoHoQVzbN+q0HBnTBSwHdy2bftcN6hl87XYSXog2+Brxcxr
1TnNsY8yAp1rYHhVXjzpZnzTWTND2EJbJ+zkZKSUUsHEkNHPzOaePW4Fwfhs2oa3Ngq4UMg5Rsrn
ABsUZ5hyXHKs/enWMcNDJdBmlAzWd2RogjypdbgnUR34zfCl7GgdmL4Mt60V00rTE+7Gxn6ynJLM
4NK8bUK1s2I8V0xw+A0GAa5vaTamCRikBLu+nRs+uor+SzQ5i5bXw7MlgtuGtq8Yn2YhnXNbeC9J
lo4PMnC/ZzNsrg682ERUWIjUYFNB8UWFktfrYAZsAs5iPo+uQ0MpfKuMB3sGt9M25qvdZ/5NZA5P
xoSpuMyHczhDikxrdTuQlXmQLfJG3jqwhl/NNG/W/UAOMFgK+me0ote6b/VhOI7zgMI4s85R1kDN
7EnwbLsiv7BvH6yMObhL2KJ2ZbH1w2Dv5+X0kOVwA0MBdlMSQhrWjwZXjtXE5CeOHhwriVnfrNQq
N7TaF9FMCJcDwZbBaT+rs6AvecDH+eDGzc8xQ3dMaJYDxwhGIVbyYNOKUNOw4aOspxuiy/N7rrSW
1xyc5yYvLtRZTjJJsJAjESAqWOfS2fg4esHUAvzQAfZlj7QM50dZ2qTf+iFZcQ1d9JnidgWePmSw
QnQtpQ2LYlDLdTVgCNLLqNiFbKboVPaiPXpavTA+vc2kMR1aa74lXyNci7Y4NmYIii7bSkOipQXT
ZY7vJZ5FW+ObcwFgk/DT8fG10QGG7KoW+baumU7qsnXxCcJcF1b3JYvLj5C/cgxxEhUBub99xW0P
sVPJ7A5skLfBW//GmKPYsPSQIN2k6xD8LzoBQl06PraJwOxmmeAnNCqgEhEGER8Iu3ytklM2pgPz
XV9tYkZXW28am50aKTw621yNEHm3VsaAy1nWhoGPjS5qfKDA+eFaUcz6t0wb563rDyFRyn24SvOt
XRD4MokUy95YfBGd/xAk7rC23eZiVeMJ2jiiBF5M7SG0ibR1H4GT3oXFNKwYjxLeMctVOrr3NWzZ
fej9LAlS2dNhBbLozu+eCSMr9eqTzsJ+awQiYSI/fsn9QzgxGqlKOr+o4MDzAIJiNnSPGAT7aUlB
MLfdSS2x4q4dRTtg2v5WWCiwjLbfS7ZHPy3Pki9ABAq3VEtLDYMKi14s7o9oVcgRlIIBWB/IH8t4
DHDTOLe5CY0UCMfKSGMDjldvb3xX0Pv3fS7uCHkbicAACtKl00xqdRqAYstquTcbpqgUi0wJmBYl
LoVgXCnvm6q+T1gmpoCmhpcbj34+vNWGi7rLIaEsqp32KYHbtMo9fYPICQgXZjQYdSf8gPnen/ba
dq01kZFEY5ew4uOm/Yqx58iyiOfZZ/9tUuOxt4Yfy/1us7kcgBmuyUIkyjaJAKeaS0dbPGe6SfGy
RBfXSIYNuVQkI/YNOU8GFEER9aupsVyMNM5rAVxpZU4kRlKkxluot6CkHH2M8UZNzoWOI+xXWkUY
5qmb2mJCnWRxNxeTubYTvbHjslkL+CNfHcygbk0CnfvFrkGcjDF94rqs1xU9otuJ3p2EhrIZG9Nb
00jKj8ZMSE2ay/e5Hmiu5/M+HMyfCSAnN1GbFoP8pkjSRUYP4Vtre29GAYnHFv0Ke3gNC23DdUPT
q+36p6yAAw/Ixf1I/kL18SDd6dDz3CvzfLP8AYPneWMRqL1uRyfDbKwIl2eTWocBElq+9QNWw6Eu
ZqTotYMLDiibmeIhsZwq2MD2fBituMabID0GEu2+ZED6PAnUXOZsIFDFnyFcrtduxM2V+RebE5m2
BEkGi1kWlfDBJv13x1rTrBRg1ay4+s3npylgRsXbhS9160y4WtiJb/iX0f4NNh+eX8GsHUw6TiFn
ImhQAETeB9aeDaSq3QCdGnRspmFmztp8wZYH3nSITmFjd1uiAcBgDrg6VLzkc6UYviR64njZ2IGi
SwsrZmlfdKbvvYnOkeWdnUbrPbPPBVRSYPO3hLPtJ/eAugjW0bJBwo9Bjfso42w4VwTFWwaUR15v
uHHtg8zMj1T7IyMh9uG0LjghuO8yR4UwlMugsXPgiEHhstETKXscD3oqD2Y4wUgYICItFj7X2dl2
2ZytAcp1Ru93PWcGk8FxvCijuKkMZtaK3lepQFTNIz+5Z713BTu9zkhcIaE6XgVBCc74hn/5nnuR
Jbb8v+Sdx3LkSJtlX6Vt1o3fHNKBxWxCS0YwqJLcwMgkCa0Bh3iweYF5sTlgtnXXX2PTbb2eDS1Y
mVVFhnD/xL3nEtBFaWVdoNFtm6xdJVFD+KfhQeNjFckSmhwE2Ua3OhWPSmkfnW/1oD3BsIxZiiwx
h+EOGOZaTqbHgQfLX6u+cW27N1lq7macApj6o8ffCVMYWCRb1SayzBrZ1hgmZy85hbob7hn9U4oT
RR1G05Wckc9REvY2Du4L0Il8KxC8JGX/0LC72Rt4PP0gZVo25S+Rph4IVTPDrT5/StMQi6Iat47v
aLye7W8dJG8lswOD8dfKdVFTYmHITOMujlCeNa7GBe5AWkgIQg28ST85kgEhn4ZFbDB6cfyi3ErU
RiiKcit4svu8WPV4xFj5q2CNMJ2RY4Rcj6vS8rGrCS5hA9UarQ/0M4TdycBEEQ4d8fItLoeecDr8
mNYyccbk6FpZR91m70UQEAqA0xZ8N0Igi0gaC2FGkRdkM/vuOyj3cqnrIj96OpQr/IjWpiRPCJti
EOIhZusQZL2zcyaQT7IeV+z7w/XEyXqrSvvWlGl3zDCOrxzlCrC2dnA2e+YfInXvtbsWmVNZ2cnR
wjal+gKMu93fh7jVAxDbxwGEqaYyBA/mNKJ/NH8LCkWGEr9cR8NDkMLsqkuOouJdV1V1qJv80oh0
PFr+eEIz8oHUqdvGwrvWQZPtpqF6dzuHQEzLBiTYjWhKyDhg9ocYVaxbDHyHKtJ2eeYepiwIrlVV
GWuqknu26W9TAsyDsQP3EgEnPlLBMtUfQHauLBnaS7STdF69PR4mSnA3BkSL/WvAmRXghUfgKa3P
uV3s6uJYWSt3zPt7S2aCJqmjo9F9bSf08ayVLbJf0/yE7JjeOTo1kG9c9XYiHCGN5AqkX7uKeuSc
oaG/ZrzNscQUYu2qObPOJdBR9ziFO37ZdIdvSp6COTwmgII/gp3h3082blrhoe6Ta12IXeGhMw4L
cuF9fUAakk5PNW+jQAmHxldA42bF4OdkFwKLAbBKQceKy1tPcml4Uh1U0OMEqapdlfpvtV0b64ZF
CUHhHwxoHBTFqNT7HKIIwv9VYhpUBCn/HXS8ACM8BqK9uWXsG5L1trYbtuhdHn+HyLPd+Iht/KQk
jJ90cNtFq4A0sLhfxw5O+zCgrYtktQrxQLEf7Vky2Nlh/AVNLVwMEUjAVA4vnegPcro3Uo49jJpi
8GBJ0CPSN69QH0ig4szkmqy4sObI9r7ZHgGQ8VPwrOO0x7BhYMTOcnCC4SifC97JUY+9XHHPABLu
kQfZvC+MyX/FJFed2s5hYMBB0VU1DkhYuXpbXkxcknvAuTijnZsrwhfCL2iiLFTzdeeuiqE9CHDU
Js1kirwQ1LKGcTI+OG4PsE5zfw8aQRbAtCdMdbwTyvRTC5AguTa63bZu92PNG70GMuMCJOTmfgok
FYLiRlU12uShIaG57+HsJjw5pRtZS7e1KySukhzTgmOyAslEOGTyu6nDeFPE+9H+0jVYmUZ7yaHT
wsRhFDJsbRtNualBsaUCGrju4iMIsktR2cTtRuJXTZJxHRE1pYdo2b3O+dYQAJA3N8fJOOEvEhJJ
myVuzbGHQ58G1zHnlhbO2cm9cNVVw9JSOrz7cuUBAMZZwGi30o8pAu6jV8i3JLs13lfuLMIaH7iD
TmQl5uVfCfV5nRfTZwxOdp+6c5xxDRC2szDCVZ3ad+LJU+Zn45rfiKO3xoRjsxbJt5WMCHrwcmoh
kZcNpRGnwYBjqz+5JW66XrEFIddQAHXwR8db9q33yNM9LRy4u/isqmalZHq2DITghQ8wMRigvuhT
fHEleusyuPXDNvbs9mxU1iFX2udo6a+m5j529jRiMNdp/Jn3LJrRPzDT3JRZ+3sU2btnlBjk0QKh
bM3c8i21rStYyGiLj6WyjWtRaqBptI3R1Mexc/mBNEjUkfdNJx0tAM86y9yPEASS4GR1JZCA9ht6
SYgwXamV5uKlygoWJtLJln7EEFM4v/sox/SavKQzp5j5+p2kzcgD5uZaPdemXNYmOzwE4tDdfKKc
svit6ruVWziPTOd9OlBjnwD4pk4sN6oHqlrHVEuamUBbIetsumtKftfE4TbouvQSklCSRhzBkdNQ
CWthujP68JRYxD2yovXz6MlzUYDKiLw7M0ufVeiF66FXn4zR0Vxbfkcd9GY2Zo/pfWZno0QfA3tT
Nx0qJF2wUNdOVeeQHztsCkaO/Kn+pLTqrbbca9DmZ0+LS1Q1uH2NVrKow93c5HxoUjQem4Scktwt
Mbx1J0s4LP1YSY85Z0LgzYFpC2x5yAqNz3QsHwl/TDZJWKwdwhtPI6DFqWgYtABfcDgSCG1hAxTi
60NmNR3qlK4IWzdKMosExjmMAKTHMoBshLA+XRoQHCa3epzSDM9vAlgmK9Nr6sg3rt2vtB5m6BES
yd4OLghCpgXKZLl0EPAvbMRdGfY/2AWkTy4rTTtRdolVBC+oC8x0I1WzJ+QOIdBSc3xc7ujNOgui
lNZN7yynFiozkVwV9ha0Cf5Y6W0LWxmH1FMHIEDlIbE1mG0BiX921R7aHplBPmWktrRvoVWPOOoJ
68kBReMMS2iBDf9jCv1rNyKiLruHOsPYYQ5WxjwB/12bpM4uiUwTlTiVkq/3MEMlzh6yUwg5+R64
/qMsPcgkuoVN524Hy1oA/tB2Fq4agmux4SQRJ5Ca1SiivlWDf/X1zscJztipsotvk9t6C+AnNaYD
Y7+iNcGjEjqS6DivjarwTgHHVK557EHUyUvJe2blC/lfcuZKfevkj3HVTqzX6Z/znNDeI7vZBLSB
3y/Ztf7Cd1Yv+iHFGl7n8M76/rvV5NuUO7dQgAcwuoeceeuKuY4eTS9kSi6SEp2ZVWUbIcmyKFr3
5sFqsdCfXufZ0KIeTHtluMNWhyR2JrR3xqA1cqUpaxnCzKVeBrw48nErbWDcA5Flq3yo1hx0wD88
Dfd2GjymGq5ARvABBEXxELouU0sqdN+FB+BjuKbZrG3WW4a+ayEjRf1LaJaroi2J1godtXyl6y+A
wYGjnN9XepNUqzZpUKiZuE4x4S/lGN7pqROf8orAjzzuuV26YlmYEGYKtzh2XjhcgoRm28JHtehD
2AGANwvshBh1UVnhxgAXukylRh6SgaOsFaCX1TwgJO9+XfdzHkEy8/nLdVP66aYUtr8hA7NdFDJa
AiS4TWX4qHvR0ajanBmNRswgmFaEKdEKhyXWZtVwcPb0mXG9ha9JqROUz65f/c5C52Wag7ZGdLNN
SI8+ooVklXCWFcN7IwJ0GyjrTKIDKs9fjH9YGVQ3ctYWei5B9FQlSNAmfEWLhTNcTbcIPM6im4sd
FylOgUHKtDaICN4I+6UoyAmLpHJYyWnCXsvmdJmF5q+kuqfDPeeTmTxKWzEMptzplcl1iV588EgB
CjCT6v7D2EhzlWpDtJjIjyp8d1PXcl2WA9T9bmYBiM3kNYdcPwcN6vxpyE4BikGMFRls88a+I93o
qWz1YkfQxncyg4IrDjTHhfUqLO1lCpqNP1PWaFOjXVb/mmO1rCZ/L0cAagosmtDUa9V5ELCzeDP0
LtcxdA+6Q3kgd+OraG3M6DW2eVJ5MPVHT5IAoc7p7mjboe0V4YGJJ6JvG1ugNhFuOU3NYdLh1YOd
R5llh6RnCCbbfV+mS/DsTGw5eZQOXpU6qUTaBWWBDAAtTW/NkKpjoNxbUhDY2XeUKr3lc9YM/GzW
JHg5ywc9MA56Gf7CMYWUADKEVxxMko0KgDx578JaNgFkOu1apfEnjnL5ICRw/C5Hi1wzPUoCz1nx
2jL+ign3jNr+gwFaB7hScmdghKhOSJaRRGkEVpM1k2xlL58jTL9dHnD3uRxp+fQWD3XEbKm/BFVp
LBO9e3awP3DTDhEXBx95M3Bq2BJMlITWpXAG2Qio8rlKy37bG/AO44y3t2ySm50ET01efwzfIiSS
GwP7TkRPpWeiUJI17w0det+YucVm5EDUf8L5PEyUSINQ2nvt0eu6l7o1owPMjm5tTPEmc3rtZYyG
YzC09trCK7TJNXwfxMf059nDXpi2Wvl2j1R4mNBqKlCGOglcCyvohl+Z7bDqAjaaa7veSr+mxmAC
BrbuonxtNcFYyQoQvU2YnUqA4pEqd6UgBBWQTXtO73S6z1VCxMm9n2FeTANfOxN6MSNvmL4lvsu2
GENBzRhrUbJH2yFgfa5VvxltAIGTvw+z4ivxQKmXJFYses93V1mtAzTtG3PdeiraS/xdkjwWDTj+
gZRCJj1RAviOWBK7S619k2fTMn+XYrCg38MzH9+Jwuih0uofdmxydCltpce4zJsKemdSJfqyrgdB
S9LsnB5uCh0WJuhFqc87JH38ZnYD79MuDj6tOOA95sJCgJ6Ts4Qi0jv418iVGJ5U5FG1D2nImA+z
08ocQ7bjQf1sFfXvhAyaFdG/5sKOGbCAl4Lchd6EHr+8K33O3MFJnv10fDBVbu9t3IMbp+cMivxS
srW5Ly11kWX+WPNxXHh+QYtZ5OXBvBbRxRI5uc4Gvt0IbVaS7mqlAMVkk760S8nLxR2ch+D7vNJ/
VYCy15rygWyprFrb7JMgQNFuPXmRjpdZWJ/R/Ak2YxMRMZYEz42nFVZ5ncMdAxku7yo2H6EzO8ts
mF5MWVbL6jsxy1toQ52FUsDRaONWSeRHX37G8+APClgTRsmKRLibVA7z/vwOlB9Qm5NRpLdyyL4U
voG8Ldj/dP4rqBBU+ZLVp4mPWzi9jjawfOzAxS2iqWtBN7gnt2V64gXqGbf9upL52XmlATHErvbd
r05nqkCjPOY3Vdm/CWujWCcg0hv2HgHJ0kl2begPC1zpv81sHeG6WhCJjQNw0VjZe9RZv3hLj2PB
E1szXrLvWqF36whMn+967aou3DudEDBPg5BUk9A5fehk+qKGvCtyHYtK1n+nE2Ia7G3DlF8R8XKg
ehy/Zp7sCeXT73pJuzyr4BIVbsjnjHaJXWtXf/4lW5cEHc3m6sB6wWlUTs/SPwyqDFggKyyCiq33
gOXmECTtqyoJrYpVfJhFKSOjSpQXqtiKLN6zQNyPEOvPltu8Cq8mfIYWAxy1t9Ec5FItuyE6e7g3
fQgIz+oxaRVBs1OeTxnf2IxGeJYE87JjPQf7NfD6Gfkj8NXM0jmYCsGjbBqd1kU2B3Im0IHaFlyc
qtKYfj2EQfGOMG/aVGZFNhzZq3PygT2KZmNZEe0nYzmYekmzFUje9iyCjgiGzpSrRB7GqISntUeG
D+kBAsIo4sh6HC5jat5bgtqYxOJuX3ndtXfUKzyEsHXiBZkeDmOegQoI8N+mgUAysVJB+05LVUTL
ogfMULiwAQ27Z1Ef3FnDtB4LbVqHps6mzzbVBpME1Rty9xw1IeAudFxBINFraliz3YZqi/nBriyE
s8RYydvbuRUgKxDStfo6CFh6e3F7iM32SYT+gWJKbLBvJ8sGNBfhN5iIlNSQMaQwTwYA+2rsjggf
Rg4jPk8jV8ORYrAgMiA3VqlArNXzDgfTTTJN6MuFjI2nbijYHCQwCf0+WOGI4EwZhlXkGskpMBT7
BaBPqWDpWvVYPgp3dhXjS6BpFOyv8Q0hMA7uvI5TfzC0TeFmD5FI60Xt0OOD1gjWuuP6oPzFx2Dn
BeAAdqSs7eWON8WOlC2uPM0/E7YaHDQOEqrsnTUi9J/FBRIbxlov4Oc0XfWcjhLQcfs4abJbIfT6
iF6qrGXLarqKYS0woEDQc6fJh2WwHJJlRKhKaLyS7LAntGjtC0QYxrIpD8ginE/ycpJCQFUCX86H
/NOwvRf2BcSyatNb17jBWpoOcPFyG3ag6/2QXDq9gBah7HtraLdmB7vJAJnAu2GAQIXj24kpBzuC
YVln9p9j9l1UyZeTDk86l/pkqWTRktRLfTGRFLpyKocGt4s3lJv1NlXNTfg80Y0ex3t2QM/Er77b
U5YdzCb7chx1KCABoMwjyhWP28Tvw2+DaPbJNxTj65gpbFS9MJahyzWD51rkz4ktH7VEcoQkEG/9
YdjL2gypITEax0yeFkhVgr2INS702l21aZBdcqPlNeP68nXzo3PlIUmcL0A9RJG1JAGGjbvD/sDo
p2HCaGE1m8f9I89bPqRrYZfw8AfuicTG4z9YYjfZgmXrlGziQqO1ZNjZukApK2XwFpycRxsaBE5N
CZUBcD1ZttGOEdTaQqF6FhWE51xraNribUGmIFwSubBymHCiahOmVv6estnd8aS/KZOPqBbDpiE3
jJ6dJXzfoBDP0CqYxmfPSv8QZwTUDuO35lUfBRPbRd1R+apA6Oe+twnc6b6ywnirfGrLfJ65euCz
ciZjZgwlziWKIvfvGRSdNT/JtmPZMKtj8V/6DNWMrluQZBfrabSTImBB5/mbgCaJxDj+su+QjJCV
wyqT0W/Y04I9bA4CChx5KPL09POFuis9QY8k9hJrCaMkZJSyq5tj3IZfRsj+ZqphCds+0RBt1L0Z
drDXjdg8RZ6xMiL9yzN0iMJ+bi/sjr9oKVZ+GmkQpwQ0D59Y5ujsydo14AXEi4mx998iiuUThlpW
5v471QxgWMwqQWG/i85cyAq8eAFEI69R0YbBXYmq8xwNq37GgYBdPZVj91o5cjMp5ktqfO5k1qEV
78nehCnQ8ILT/Vxb4H23voTInkX5xkpJcE5N92apgjvHqIyZt0LqpsQL5tgktpH/yfy1ComL65MV
thK1GjqWmF0u72xFcCH+TMSajACKxImuRsB0WtkRciyrmNaRi+ShrqBaa8kLqqL4MOD6XJcOfl2W
aOylJ2wK0GmZE9XetIKMHK3ou3fKTu/bCbJT4piffecwMYUYumn7eMOOmgH7cC5GqMfjwEGH6LeO
pOKQ51lTHe2QM77oXEULf0qCHdpIIzKHDTgUDmXPfkkk4QaNJR5SU7CBp8baVw2DDyhHBKnDsmOf
tMwMB7CVXhuMT4Id6sk4Rn7/og33BfNi5Yt6FWbjpy+YI6VQ3gqd2qWrst/xqN1BOCRlOOxgtwEq
ZDFzVXkEjE4SMDWxc+1Gxjt6BxGcuHA+5OlbnZgA1wt/U6biHv8oqHETjkmtqT3CTnPJe5RPtOit
nd8F73FUwws2blVmOgsbSweDaTgvU2n5SwIZdo6o1Is9r/ITWbL1C1DG41Y44qJZByNcwkGAJw+j
rRdZoI3SkBFVRjRzMYUvbtMamz6fjtnQgXiM/XZtINaS8bbNOdN4/Z5VNYpVh8gOS8/wQdohCiuZ
vqGBM+f81Kd2uMt0/NfA8aJtZwlBFZS/d+0oaCzH98klpTX2RxOnMfw4It8qMjUjg/TkoWFgvNTm
tp7ItJ1UPSL3ArBOS/537k1ngztVEDq2gCRlA9CFr+a32S4uLWMTteK5G90vsH3WQTc9Y92DWPb4
3TQ0WRlC8yW29T1Ev/DcFNOrlc28FF/2B9Vr5a7ISatV6tGaJ8hRfiL6F5UF8WrboeUESWYWF//3
oCk46Gq2ZT5jBsl8OvWOhR5GbzRpDHjttziIoGLPiLEZF4IPnMzh+NJ49J6tsr9tgEFa2qIyqtMT
aWn0aDZ88ejOilMgRgyFVh42nkpv7xtP8fqm445QGbRb8xr9XyGcVlPrsV7CPxUuNcv7zFl2ml3/
wHoXnZPzEibuNi1grvN7wYkUm0oCRPDy0xQAehGKN/swL1CT+lUD7rn4V8ilUzw5zIMCBxXHAEBL
0c/yNo+WHeVf3DNL10TwStrkyu5ZKjla9AF99yFz06vhwp3wXF5LM8oOMoUhRyDdsmOrvoiBCXBp
43w0hntDpO0hyV9FMqTL/76e+P9LpfDsKP5/K4Wfv+qvKI+C9qv5l+P//l884vvf4T8ph+f/wr8p
h/+BHQWJLwWmNQvUZ7vKH+Ww5v7DMTGpoN2Vhok3wcVBnhdsbf7n/3DEP9yZCSEItHbE7F74D+mw
9w9PNyRSZGgd6E3t/5Z0WP+boxPyhzG71OFlGNK1jL8Lh4UyIwfUAFq/rgABZ/I+HNp7y0zWxHT5
NuMk4wGxVHD++TIIcl9KPqh31FL9MlSYV8uysJ+1OPowwbn9F45TNNH/JGxmJGI7rmvytEmpG6b5
dwcHFZqbQu5tlmGp2r0DznmZmYL2kJQl6GvWwjdZy/x8+/OlMEyml7n2q+ppNCMO9SsbKCDBJeK6
suKy+PF1ouMGaNeW5WowSAb5sYRnXnJfpvYWLHd94nXLHusxL0EZkCaONfUS2MPvoG/IxnEam/Qu
IRjJsJcxW8bXC3CD0YYEnm1nR3yO/VhnlNcU1APWR0HOBeuyJdIR7Y60KJiRBljAOdNnH1havG0m
WGiGp12dGs5j2ja6s5UjiRVD57DprYkU3ZdZcixm276b0OPbYZhcqsicWArob0nsRB9xSVINI2rz
KHt+bi+wn3UriObzZKXpljpGLCFXKQXrM64mkpRCInFKOveNWQ2sDGQfnUCg4/UYI3tpdyYznj+/
W+1Qq9m951Jad28/RirH+TXSGRysjm1I2Tnevacg7wzK2xC2pX1olsE4ve6+LEf/FlbbPbk6GNIJ
f0woTfjhKPoCydR3vgT+WBXh/CSPI9N98FXhmFgLvIIAnJ0C25VTZ5uADO6igu06Pwg9XGkwP8Kd
g/EQRft0X1E9L3NCmRibkEVU9Lm7bYCbqzmv/MfF2s4u1kFzcibCbMShPC3hL+qPpkbrnxoliur5
28ShWVhorXcxlGM8OeDZL06t/fkOitpIRcuhjLA6HssMOj8cuWUwdNq2Av6r27yyxIMfEyPfU4ut
HHeanuJmqreWlVeroj96oEfvEubQl58v+aT6JdlWZ9CzJHOWnCSHsi3KXdZJVEhdZBL5RvJrirtw
BfeejYCNUFHq8tEa+ub+x2GbxNyMdlxRcAzu+cfRS7BWsCgijej2oPz6401rU7jkMsmItcKM9amX
3LmtcH8hoMuokpH6jJ58gB3wkMRWcqGjHE2AP6JqTrw804HMpB1+PqJaSspvZn+55EGULCGmF4s/
QWyK1FosQOZjx3RsR74kRtG+cu5zKx5/jzzQ4n561TAyWzMqKWtacastjhJoa4oFyJiRcT1QosSS
SciQRPIeZq/jsEJgWSHvnSwGY2nn56DS2qtBRXq2RraDC4Xclkn4DQlmc/x57dIg/nSiJxYJ/knM
L2bOP4gBqO69rrlzS0I1zdw5Ny3sClzh5EfmCCw7IGUrU8+Az4TjtI1InyQuR5ZoaOr0PVZQ51Vd
PYohJkkoQKOhCfE00H0RSBDH7wSfX1kchR9/uWaufxzI/5J3pPNFedvgP/m/z0IGO1wZpo6rRBrG
30wefgIOapR9ja0QGvQY98UpCA1OHlOereGSyCi++IZhPwXqptWm9ly55UsJoGar33cToLvK8twL
shQo02T60XlipR21Kf09yuAhaQv7yU3nDZ1M9j4U/3U158hLzB//+S+izwSOvzisLalzr/EutgmR
MLjHuC3/assbA6woEZIuZA3noPTNQxWjbQfhy0aotd2Z7qjtGlAIGuklKzzCzdkYYhIFJvSJk9LS
fRo6uzD3Tv/FD8a1+s8/mAE1Hm6LRNvDzWP/7QdLHFTEqdtBKEmibsdImsCxpH+xJcNmJUZ8b8M8
jnYykN55tP3DbYJisbSVwHJPZ17+MXX9k6frry+6bv2zOXe+AWeAjEWl4OrSMvS//UyESyaYj0dQ
/jXhQxDhD7gPx50Z6VSTqOG3rH+nU01079WMbYSCsmpAWYngPDmFdxeEHRe1o3BlIozBYRBj6mz8
a2KOwbnOTOrxlqkc4wCmGm0a72MKYYbkBSo+FjgoqnLz9vMIrwLLT6aineZtW1DJT+g19RVBzzqt
zLhEHz6+5WW+rA0RPWBOJ82jdkGiwjer9fr+54vQHGSflY/on0AlIno7777Xxt9Znhq/gBUthQB/
RrI9mV6NuzLLUiON14l/DdF73UWSuLS4v6gESo7HG+C5KzpiN2BFgETM6fu5c5ZuPXXPfYnOBmhx
dRIy/fihHshcZHvm/TwL+nMtjWNnOPZL2uMGIXPIhS4CLEvQsw1cOksjYxkUEwsS9m2BjI4Yn8j1
5Q5s5Hwlu8jv0ULjBbGYH9Ija4Duk80Ux/6OgPKeERK3iOsm27o0rL0GIODUZum48cYuu59M/B0o
mT3kfhlpsKIbD+iO9YWQOfEiWoonYRau68cq74yPMUJtFZNCs8pJxcRoHZjrHEH8tZ8faVyI1EdB
eq4sNa0C1w12QIabS0UKMqJaVOcWXtUrCiB5kLkryfjKyzvR6DzKGSFVHvplD3WC8ElpAfBzSdKL
0JL6uSU/cAQyezMlE9EeRR8GFYDuGrTkx9gE3Of6Qb/r3Up/LFOflalmayuvK44a8vara8OE6Mk1
ZgLv/lefjPmN/0+niMHpATxN2ByIFIfzcfkXcy+sCIewWZbasUHGGTJvMGF5WyPiTlapnPpHhmS/
hc6YL62vAwqBsykiE6gFiRn/+bkB+eTvn1LGz3xIcZ47VOx8TOc//8sPo3wasnHASZ5oGUyqegBZ
BsOSbPj2526pSQmsg+AO4WFzHOvEOgZICuDnhNa9y3p1IfIS8bsLFDIS/hovanOucrn7cSAbmYM8
19LfbDRyK2NkU2D/e0ChaTE4B9eY5AzWi8g0jw2Ukic5MfH++RbCyrMr+3mVXgRoMYBUCHjvG8sv
3Y0ynZcfVk8FUWppOxLolk+KaaXQJWo51teGJBMyMAmXKVyhtiINObR1pa2hHv75u6qmF9AApK+b
nnzsmi3A2sq8JU6y8MPrFEVFb5LkknowfmwtX8eYhhDt4fkqcROuqhGT2J9KEzqaex6TzrugXkGr
gspgiWD6xbarezvDsYQOHBsbdCViqPB2rALDfXDA28+Rf1VbxE/YU4qaDePw573K8uQoLFc/kgkV
7kSDTaGfENy1xaM9me2Jqar+6DrdzYL+cMdKS3+kDk+X1QjtzIe40rAXBLjikmDpW8k28z1i0NDB
rsmXnHf9SI5/6q9Jh6VWoQB+iGxr16aoBjOSVbugftKJMVqAEPVOMekNLIVrf4k/I3+UtnZGWRFe
6iZjEqd+snBd3GR9qslr6Hkr14nMYx1a5lb1HcmRLcKo2Nr7hu5e6Tcj3NgoCJNwqpcJtmVm7GjI
F5bZN+eJOW3cBvmpccv8hGPi3x6Fp1YL8YhTJC8mH70ks6zg5DvldB4gMC0iM7rYdYd2um+KmxXo
+W3z83ViGHPzEsrJPsak1SKE2clwyLal176NcEIvFii4VRfa1oHqwT5UeVgdjMrcg+cDiTScG+g7
OxUSyQpFxN7oBkNNLSKUXPPLeuN6RGIDuQmZB1kpbCrSr9xozhIwXLWthWs81S2JGmAasm3dQpcA
kNjH3Y2Tb7o5VUFcT+XhZQKn8OdDNz/SrPF+rARikPlzqGstenHZPw9e/GsqUQCQnUTNOcve2jl7
2kP0tLSaBv5zhDrargSgnMxHCEAaSY28bTI3mFDbazV/6ZFS/+nWfD+Kl+Q39+cBW8B9mtrPUfVg
J2OwMuOKxb8XlQboexP2NaC9FS7RBMSUd6xYstPW8GXULFIAHMKQNH7U28+XzoqWQ9aP15/vBN38
zq8wToZ0A5zFd0iw/LufR9RUzh5MCw5Hh7BP33uEfhStBrsLWVQ4r8bMq41q1DWRf+TSkWshMu0k
kso89rmTHlXA9FtDC4EHq9A/nPFtBJs39ksW88k14xC/QYrVNhaik4vbsBJQaR3t/bMl+IyB0fJY
QBDHjL8lZd3F7b43wmT7A+glvII7kig5Fm2Ih1YWTJGGFWagNhOyfmbW9nC1DUX07EQlCKghuPjq
TQbTeIiw1xyw21Zs1+bvBR9+Ika7z9FJief0SnafZmKfcX+wx7SUfUflOaACD4atI2sHVpS4BhEo
3J82XGmbP6UJ4RWI7Rmf3Ub7lx7U6X1uWk9//ixIoreADe8lZ4u/cmoWU+yKEYMYkb3pLZdikH+v
RuB3P4zX1PKCs6SC2UQOyMmfbxOSmM+1nqSrGgXSGogtGpBieLcaqT+q2k6Jev8abbySaGGt+3b4
JPx0ZJdWkCffNNpv3JHf7ai8S2ml6s4nkmLjD7QgMaN2JMjDeAIe/KW7nYTTBGvH3+mNrK5/4mJl
Wl60GfE03v7jnxI1Gp5LjuLqg4xpC7bw7D9tdNLbvfqElRIhvBWW21KKbGfCYV/Wfv/q8cr/8kyb
mA1hv3X1Q0g9+pBA1QVXUg43gbYH0B0GaV/gsaiTqeQyUyXQjLYgWZDQ59zqGaFPockSaXAPow+X
Z+P4JDD9ISAhGkKDOUTbn08gkiVjHRQE0wBfoalrvYm9vKudskoWd1XlZoSPFvmqyt3+bPUjxTcx
cMgAsuFMWTMUW4KfmUSM3Vs+pTMS2ZvbOr7If3/kWabFKaPo14PcOMepF2y7MYHEWoAPJLigRl6O
dsZA5frg+0awG7T4ms0Z9sX8JTGGa2Wgm8X+haySm/wRPSJTAuUeGbCQD5652KBgiBO9/s1+jpAt
172OmvPttfRuflD0J+nX3ZpMKMxF87c/f0DC+aPbkPmKV4d0A0WAyckFH1WHo3ZuJxL8wowSBxwW
z0zfY0KCurtJR3SyKAS7p8YnyLAkOPHy5/4j9lTs/vpLVQn5NCpnUgedQD8PHDoYxeeHRveMlGKd
TuzcRGoHz1HhfboqAFfyEyTfjthVXEd7wsOms8rSngQ7hYvvw7UnTnnG8v8frs5ruXEk2LZfhAh4
8yp6KxqJkvoF0Wr1wLsCCu7r7wI4586J8zAMgurQSBRRVZm599ryvRES9plVbnAFr+bCtKusKdzF
SmzSgG1OZnkAXUNkAdiysvguJrC9q6rMIuJYlK/FP8L8Cbuu+mpgJJE6ys3Tjh52oBERoOrpp5aZ
xZtjhuBjcb0mawA140nYhb5SG528JYkMHUlYu5gX/FDG/bKPyQqviJ6BH5h+6HBkl5h+3UNmSuZ0
xcCcuVpKpcr3Nnc59o3/ng5epawq1fnEa6ITW+FJ7dBlprUPfCbZa6WuIRbMqxlewxBEmeutAsUS
mwHmEnSoPrvMtUetGMOrWf4mtkV7FJgWd0PDjg4gPFDqi6V5za5NRLxCBU/ZpBW48aY5KXmD6Lli
tYU2m56L4cNF4lablQDCxvkIObv3mmRjtW6TKMKBMMjmRbX6DGeURUVWivBOfzF+MULDO9pzkUqJ
qx0yJVzYpecf9FrFShx0e4JOfawVvc6ayGwymSKkc8C6/+uhcb5892NoE7KmUJssKpWlfL5M7cY9
6AmmuOWYYhtI8ITiFbNglKeas4xTK9/DYPjbugnupUgOh/lZoTv9gSzoB0o77ag5IrmZXkOKDIe5
ejCSG0Cxde2haRkoZx277a/MyvxdWSPwmS8j4fRXTxvbbYkWCi9P9llp6j9Rjzfn+fHQDFagEqwA
E/FUac+ae7aFfTcQf/mHKkGdPXJQ1yJh7UWJfbZ1lZMf4VpE/jH8alLUaxWOZiXs3HVS++oNOhPN
oSxECj9ddqiCtpFu4kIag/I+FO231wv3Q2NwnnGO288PyfSMQLwPKZDAJbaML54f/CW5AkcPGyif
YjznVlkOJCIN51iN9Nv8rwiI+i50cmwKMBYaGhVrSNli8yT+RdWAm9Bn4ypgl+w8p7PWKjSk92Bo
yMx2kBaGSNlbO6he46rbMeXyy0WWJY/ayRh1UnmTtIe/Ed3npmR0+eaX+AhBah1Fk5nnQPPCU5CA
T0vTcicGscrMWDuh8tBOQMLU03wZY15+6dLqt26Y+WseyZy2NM4Sy/AZL06X8xeU+loxkxQrRvBb
WBQ+yM8h+4OqoNYy/Xvs+7+iLo5z5S+K6OFSOt3irK/OHNCMF53kddqBAXESVJ6EwdVk69HfEFtm
AAAbBlvdkKNu8JMP46pKOkhLetC/KwjO7HzNKY5euqCTmTvhCykD+p4b9XUurjgVYFiYHHq+khRn
xHXmxsf7jQykaHdBNzkFgfmcClk2myJQuxPnKvj9Su+sE63/M3KX4bfEuYkQQfwuvPBV4456R4Sm
QdXQrZWBl7Oi+fkWliQQZeBnt4bVGO9mZmdLmatcToez+atWU5O8RdjFGq+nuiIggrxWb6A3avka
gGv7B7GieoYppj80z1+aGeIFUfRyKxIGm7SXtIM7VTgdvlFYCsl+vppfJ5QIOLsx/RPrv6eoLQEl
zP+qUX8HtkcQ2NCgHgoaRpCpgx5henCmhwJ5ro24k6fErPzf7z9/j8qr/ypd120wcudnGUCdLtFB
LfsC4UnfQgau0LMx1fEPPvYWrD3IhGzXfiUazL1o+HHMafTSjIS7KU2wciNHXP3pwcp6XHzU+6go
q1scxn8Kow6//cLCzAJMDWsrApFmiozIMPTOD/MlR8du0RREuaWOb5yFjhAiU5UdTRGUtw2JWZpH
roIFZG/D7my8J8SSUsEWK0fxgM5O6Fhg+B0uGg9K10geWhhLa2W7wLED0xh+JY69494Z3q2s3ALv
IluRTRh9H6IcHBT2j9ugRXCa5sOKlFWQMYfvTRd57gQDt9TsPVEr7+An3rWEUHUUBLlduQs2XgkF
Rte04SziYDwzPRzOZta4O1l5l+m/PLUvNpSpfYGc+CG1+mFGnvLqFsI5iYAkMwtVzISoM834H5Ek
4XsS2N26qWwNeeLac5z+3WkvqA3Lj9wJxBnt5Btv7Ur1K+cvIqChDvE1jK7+aluJuvbJIt/hiSE2
JlHrnep03hvS4g7tXNKuUW96b4bmpdtB61HRYRArp4o4rEoKpkCsx6TM6M9VWHfJQf80mTttGkNm
b2mNhhmWkLvyujx/Gx32qKEjQzeZjrtG1veElg/Bus9o0kW9lf1pOgoILM7vjWL9KUPxEaYJRZE3
EB7hkaNhpVl1D1QVRYcGe6GvOnXjum70i+5o0nrDr/lldzRU6lfB+dlq340k+Oz6TnmNjNx8f84g
NPpMu5qteOcW0Q1ayfDqKRuyK0kvjdmpU7++0MIz90mr0I8NZHuP7Mi/oR8tHj0Zley1JjVVlIdf
3BY+hgCnYD0HD2wXjrcUXZ8cU7WED+Yl9e9w6Mj3rtSHiqxoq3P8WARl+U9gKeprIXkH5mdBogTr
0VfVV4ptXkNnvimTusDkmrCyVkHyu1Y8Zhap86OnLsYUr9I3JY7+LVq1E3EwpHfEffZmOy2FwIDU
0JMcMOtU7hPJN3Mz4g6EUwVby1JY8ZrqqgpW5DTAEW4S7raVlhZvEsEcygr1+rXRCHc342OTpunG
LMrffFaZUWhhS6shXcdYQFFyho8kS2x0amN7YHkOH7rTIFcxbPc4f5Vp5HdXWPkxaDiWTMd1f3oI
eg0hrUpab+JRH2G3aabs7ZauQqQR6cFHRBluITGm92HMBmCURbbLEB7yZ84RiW9w/LQbUN68yXnj
r7CuxZvBJYo71zT9vadbp1HyfTPDYvyWD9mrqg6nPsJnNw7juMOlbu+DkkMbIIh1PjgSg6VZIsTt
ofexFd59D2BBaSmfcRKWZ3f6PKTT50GZPg9hyEOPQ6XPGkBJJpXgNMbSE0e5NP0xH6ImpoaridVm
h2QDzgjt+p/T3XzEw1JzeM7W6gTbHNmvLrL/IMqxXeGxAkETH3A9mjfdn/RERfIGIp1I0ggmCpNY
au00L3Tks1axrfrmt6g98eZ5Mt2arGmQBrttmLn5K+gIzkNaXv4N+ZPFcNuUBFNy5gcbgkvzdV9g
XbaVOP0hhNfNJgMHevC6xbnteV52HLPSOyclqlXLS7KPfzds1T15MlJe7SGnuK9IDYcBad+xAvn3
wNPe4GIZEL+U9lQUGO1c9wgfr/9QcpEdbRuDPsGF6oNsPgTE8jGPQms8FEsb9e8A5ug+hM1N1pb7
5sSkpGZO+vARVpIppd3CSl6tygvvadY30EuGVdWgtG0hV7heWxxa6lsfiqx0V0Wj+Ico19NDYIJI
UazYOml2CP5rimCYgxdUxdsWAqsKGeAVrSL6XDS+GysaVgB8y/V8iTSdFngLyOt7zubw9CRAXmHY
RxJUcZqhjuezOnorA2Djqa8auWRt5UScIr7gb9LBOpMQhkCDL/CcxmtGaeUXIQZ/nOQztGLQ9PFg
cGcGhv6iprxhoxyeE98sNX4yt21pno3qsdSadjdG4q2X57gkHewlsGCNsG4HvVrtuQjnV0d5DpLS
fqchgHW1RN4WeGZ4YsRZPsbp3kpZN2x44qukRPZmDLX1oZFWwKHVRRaPgS+o4/FYgTJYSj3RlqmZ
eGtyXhBKB36L5mDUjQ8jIxWqzR1lHduk9zQtv63WIfSN9ehnCMxlVCWnAGnbbX7gLsDvRcbZ2pdD
e/POBeHVFy22V/OW0Nplfq1h6VuTUhcMNG7BnuoCRRffvavqP4Kx/LoWdrMl96Z/9Fq7q1tCedQI
rW9rqPaGk+HLfGaZH9AEomIepL2aL3Ex7nuCVBbSAIA/UILd+14PLlmqr6XlyLtmZQvLUcqvWq1j
SgbamIUag2+nY50b8I2F0sDYxkZAIFh/isgZ2j9n8Ki9kpMikoqkwNBHog+8PeiIvH/+WMnUnCHT
wVi2rgDMZI7iWPKxXLqibFGlT+MnKraE1uZ0Z2dDlhxrhk4oGZmQ4kvkaNoBVJFkxcxPzSkJM9WS
bu13LLdVFBrbIMr0/YjnEo+wKpflgOpgd9Xo6+GHQom7NHShrJop3UC1annKjWQnJ/nE/ODFmrKy
+OEX/73WILo8pWWIO4AWKs11hgBtGRNKGPXmEkuMWFvsq0sW9IaDTVyhhiRohk75d9kY4XHWqrQm
InamDkh3Jow0ZhES+vqw2hRuiQGYagnrTQbGIq6IkgrzI3goSoKptdtP0ROlGf7DHMTnVIHwnqXM
fzNrskpgOCDqmX/fUScJV8F6sZwvgXERSUu35cUOJ1Cv7NpV6UhUIBix9k0AGBZfYH4tO1SyRazj
bRJB+01VjdZdtz/xJ9XrZhoQ5yEya2sqbrupzP3vodbbS0Z0x3Gs1T+oFP2/aowVvb8BsvL2UiTL
kkX5ECHwH14gQY0AJydcReatx35gf+4LlOOqFV5rUrvn1BQ3scx7U2MWTIni2iUt0W+JohL3Yq/8
qZk6P2SBeVVrPScZd3hPan7kZ3vTTszoMh8ypfVppU56aSzRvHZ69sLuFxzc+cBvQ218XjvPpyXi
dvAq1ilwCxxpg3qWBSKrZKi9fSTxIEQzjb4PFCKPKcnWmoLEJa/qjVYIe1/XVH1ziYvWFQkFoLQj
w657KAaPG/soi7p+DbMOMdXYmv8wfuhehlyGx15W0TER/veMIw9kPayEQ8hOskW+ov+tPPfuKOr4
3pikIany7/znwzGn3lydd2/quE6f6ys5lQf600YPLfmlVOyD49XNtzblCdZBnH6kaYRpkdScfYes
BzU1o5dp6oD12rromX5oa53iYKy8hdcOLgykBtNmRAiKT1gqLKPiMPd+kdIwiMF4vkht+K91Pnl4
kyD8Gj1CR7LKMA8+poo7nr3dzKJWUdkfszb40Pg9HhzXkTuY6XW+UsnM7ovskfqqPBBxfU3d9E/o
evGPn6pHfUiUjwgj8srsbdzCCi4zRsW2XUdvFaGsb11lfkdOPzDyhUQFe946jERRb1yt8c+577Yr
c7DaW56WFqPcsX3EKh3NJoeTEEClWGVDUR2g3C/nc+C8nwnrvWq07h1u+R8F9hinhohitj2V7hWp
1fDTN3HP0l7p97wK6MRXxMrVwIREE3tHM22Ygzkes6qmRyzQEku+nF+cvxygeD6ieyc3DezU+j/p
4fysyAnCcWW97SsM+j8lMVdKqUAxZsOmopgec2+g5zK9anehux7RVie6X51yU61OaNsJbhP1sJgv
5y8Mqk4Ca21XuCwry9sXLhyw6R//90+SjmGu6JX32Xg7CEKaSEjDFxJVymV+zTV6eeLPuCmnl2wV
BFusBiCOylEeO6OUx/lZ1nwx/WlQDXkMCgrXlcca3j+i5hKTKR6GXWE0ziJApvKeajkxfyFt+LJX
fpiv+JsoKqGTUqUAoJmi1z09O/73YMSYbfgXP3PDMchgRSu2NjkMDkNh6IfOsQ2yTGyZfJCWIl87
jg04Vhx/Pa8mJD8nR1E4/1RqL3dtTagB9lT/HIbxT5oWyiOvY2MXgRhbmip+l8GSYjPvQ1JaybFL
p+xseZLY6Ve2IcM7PbJd3hHALSrBjT00/UY1cObPmjfsxmr9QTqBu4W70JhAUy0W9a9egQLS5yO/
xAdrCplmHWNZ6pV7hLFh2wH3X/Sq/I2Jo9kmha/vHOgnnaWT9EPlsK8TBVQe6R93dWhgMNSN+HKD
9IOjvb0c7TLZxMpYXl1C0uecrbTvyJzp4hTLb3zqNE/8thQwEpzrglPM3nux8O69pJ3h7wz0nCsx
jR1Gqp8Xw2aC8W/vlxp+JQ3mfMBagN3VMADhoGJu8RpAIH6H6wTQRFwa3as2+ObGcxB4zHvn3AAn
4YZoBaP4o7QKiFHbPciYARsdVOvAdPk7BePKxISrEkUn1n6zetWi334k+suQeN4C3fhendqmYvDL
VcHYeNFLhgKYjotvpeBXrLriL93tf2Qoq3fWRqLtrLA70P7H8kNKZ4DvWlfHf+Uso02TFzUAp59p
Hx2akHlw+KccXntP7JzK5JhQq4XK9BMbcdqdu6mTMW9NHa5ouKvOV2DlctkWFR8AheJDG8x+YRXR
O4nYcvMcdsu0jQ6FsZeZsB/NEMldgcoJia5+CKm+dtIrmIHTHTuwstFdzxI0BnpxmvsmIMTEfsho
YINOsO7za7H1h32yX6hWFp5rFFuLDjTxO5gvfIAQyEgxpVyOLett6jbvhAyHxXwZkSh2smLOfGDc
hwbRw6Jj8k/JJvwtHU/z1sHEe52+6iLHh1zHGYXZu3Yv4I17jRd9enVFdFDfSjg/pr6PfL9fWpr1
ldhO8u51XbaBhVHuGE7aV3cEKJ/7gf+wA3OrQJxfpG3ngrpzwYdi+3vtWijHnTQ+lKlL5k0P87PW
NeKXNMbFyBDvgXRjvNYYdi+VZWD8Rjv7peRhvspT6+jTODrlGrkO6LecL88HSNWhbzo0rRe9q022
03xw0LPMwYgRoNKx0Yct25rB0S0eLm2oXJj2KA9dDF99lvjvwo8ZR0zMZrsdvgF+tYu0zP8t9CI8
6ESZ0XycH+aeo5JHwHOT+L12B0ZWbU3oQ2731yE6u4KEN8a9oClkwIFiGr/Pz1q7+iVdBldzu250
tOBsq4feVs4zKZ/JCnnj4QiDKrKOZdLvStqhmGfQXYfwDkJHy6+NRup7M4XD0h92TsOYv0vbYZZb
Fb/QohLQ6WvjZtBj5xQ7jXOKtFHQccjrtd6r4KHNGBJgIKJi0rddpCYIjG1YLwOlwuXhBmN1jHL1
4FaEYrxYTtlvReyxLpciOUIYPxRlo29tsLr7mkK8ImLrOH8Nt3FyLKsaX7vAYt/m/siKoKIdRNSy
d2uSZbE3h5tUMdF+dfmbq/kugc5T1z9yiaV3nrMyp8FaBL1opbjtZxxqrIjutzKkN9k56g6V4w6N
r9gF9VBtMj34a0SYmpFHEDVTDsMZjyFyhDgpoVj2gbmbNd0Dkv9WycK9lyd7rSs4jQpFA3ikhv9W
pwB/u83zo1LPapVcIiSfy50hxftvjIDYmhhXvslsiDGpzh0qGZwrKW+sFxjvgdEnt+kKViwT1fn3
kvQvriQ1XOte1V4tvIvPOokmfL+ZlcwdiuwVssLwmdRFTjadIUM4S7OHhekDPQAn3kTHELsuhy6m
K375phRD/pF4dY3IIcrYHkpjFY6BsvNl/JZ2fKytusPGqBmHeajuBrRhgiwadyTGveWp+DUErvmq
pTEtkFItLgrjQkrHugahZ2cHu7SJJxIG8YV6+FnbCqU91QKhSe6NGnU5y7B84UWLsmnqTRRW36VO
+9SkEnxjfnRPtbDYeZypNkbmo4qiObqZE2TUFD/BfEM2IMIGcS2J2Xvl51iafDg+u6i7Pb88+jaf
FBeGYukoL1hN650Sj0+vRuMojyTq/E3YlCDF851d4w1O3w2UOjtyGFLAFPj4gtKEt+mQZjJa9biC
Qus9ur59q1BFu41+kaNWXwr1aE4CHmKkp4V0VFbjHKaBLMF71uN2Z4WbindiOcqEVGBiGbdYvh9p
GCln2j0WLO3RXyn4oaKuZczUkZWsKDkOPB0ZlovY6Uwf46GmdXYhMfri5t2wp6mDWKQrqy/dRI82
P4SFJPxEs2mDeNGZgDb5FD2gySJPj7PPS9j7YIMqS4NkYNW3Dt/ki89scps/I6DdQjuZyoYdoDhD
kNlZNAB3T/U3FFkrKDaKL829aqn7efoAUkRcGa8CSeFWnsYabQYUrzTdYQOmolpFTVUtRd+ba7NA
EWREIdAr3167DNSfrZgKCdEuFM65QfzzSYgUdCmQAs+bqIWgGJvheg5UCQs6siA+7XVi6cMdWvsG
CJSxb8gcW86jCLVO4XoG/PodzUslsz46JYt/whQlSoue3ymZE3ZJFZx8hNjrhs/8i2s09QFNeX2o
rdJaBhWnCKu2m+P8EKrqL52RCEdymxovHpNmFxlI70AoqTQ/0YCTpPkyZLgpZvnkM6gG7jE2awqU
aop/toZyzfQt5W7LzFeyGS/snfZ1vrX82mRnzLvX2l86hC3fHHinVGbTB/KvK+PuJ8jr6Zsp3TWi
SbOdta7Pz1gAQvYlM1pjze5p4JylJRHoWbqtU9ieFcv1S6MwLhiN0thGwqtXXU+oKqnh1c5Snfqq
hKhX5kutVKgahaEe58jFqMmuPhmmL7Xo7AfagB3NeLrA1bCcA7Nr6pCVwnjwSv9KX8zvTSn4nRLo
orw1NRmAjpYxRJ9Viand3mTlef/rkj+Aspm/Fxk8KU0izrpditK6aO34MIrqn/kTWiC9YqrR0RrL
gbWNIujWzCqMk1JcgfUw0++Mxt/Fg7pKJ61OMLWE6HnJbRbd2AAwOLAOM7E2aPS5Y7Bz9Q5rSx96
F6Ws/9CU2XQBuhbHCye6ovzWbb9eP09rAftXmjr5ErtDcYzbNLgxXF0rlfHTWIncxabxP8K1hMAh
GTHQzAXoODXtoZxEfUyeOO7agl4wqmczA/2mCC1+aduUYBgaspWNZLC3c/JwYJZ9tD1EEXwxb2Gd
p3c31xZJjvoB3ynNj0lJFScyODzvjKysxjfZacRLukrIzs5O/dRbjwX9hmpK1DE6TFDalEYHCRwQ
RdnH9OrTe+c34Tdp9ZDUWqNamL3b7iODLBpv1B+O4HCWT6lAeOf7xSxi+O9hljPMl3lnviuT7l4L
KhXlAghuDVrzm6yHaBNVLTu+CeQm1NlmnZgYCyUfjMuoE85WI/9G4G1cvAZNiHBZMSKDzoid5vp5
EJBEOzSIBFW721gW0brVVayrLElemFmLnMT0VZiXgfGiCEhHDOocdJ+wTFCNQ0uxp6Eya8WhTPxi
A4c2+0qqN+EXxboo+pRhS3TXnEL5a4TJqqbSBuYFPALFbkkvf2pSKb4B4QFiFSIC04l2Shu4wAMN
7ppJhhBKZemWGttGCa8iAPSzxbYCWTI1lfe29a5xY2poJ/KCAj/03AWw8eqA99bcUEa8yjlhE2aU
j+tYjisrhLkCn8l8q/yvsm7Vv4Gt/JCBNJyJfZ5g83W1yPHUvc/P8BMKuhkIrneWTmAnLob2LqFS
DsIcrmlmt3cHmhuY0+TCR1VBEMmQNujtT1F6+nYOOw717IrIYdg9dWQVKgvueMD/oyCtq9IHmLdI
TNUeKJ5WSecsbeACpGToteuwH4TqztMdZZkU8VeIT6Fc+G716TrCPTqN+Y+wh/EoiW5YxZxH1nPT
yXRGZ9up4IBs0m5XpkXjBQF7efGmvcGnbnBaQTZDCcogn1RaIEaAr8XNatZsKQWvz88Cw0nXHcNT
EkzHX60t+1PlprC1AGostDhkJNqKu1+iNwOvzlqupM5e+Ka+Af8CrgzQ35Yseg1nPXHAif5QEhY7
w2/0DUls3aJmt9hFeP2R0bBFRr3zWwpbrJiG2LfMM0/OWPxRUfq/xmSsIPgFlpID91wlIG+2jTTv
AEmVQxq22aJz+YZq6hWfBOj+IVDe/gkacDOEid8iBSwhA/qDjqpwa/qiosKDaZACBgi69EeMlnFu
bfO3GoOi6SljEQFiklA4F780UZL9SVp3a2da8un7EslNLwq8cSXpe5YF83dqDDTW+Fuq2KozNx6W
Sd+D86tCMriTjH9BXuAXYeM/JCyKi0ZrDWaC/p4qSQx7XnF2DM+zAwxKc9Hb/IEXdEgZhSMAWY6G
Z21t/I13OtDrJEFVRWgBeU5W2lwiImcW5NDbK5QpxrtCVECVhZ+4QrADdiWJt/TKWeAporq7kv/t
JjVRpk0/mpPRp5UOLWUIPsCOAG3UyVsKa2dj1g3M+/lkbUv9fW6JV2nsQklGUTG3xLE8LjSIcZpa
yZ2MGvdhT5CiSYVgB0gsEbcpO0UafxQrB73rqObFDlx4Lp0pDhyiwjeTNwI3ykUN9OQjS6NHmcX9
19gImFNJPN5NN61X7RCt/VbundYyF4jQf1koU2hCN+GZFTM8S1+D3erbxSZXwQYh45eouLP2LUwQ
ODht9NlDM9irbHZL1RvBsMe3CqTVy9CWxjULXNTBjtNupGFF91RdzblYuh4NC0IfGSrlytcsq3/2
CYYSfCLLLdJgmWVrd+jPNBSzNQpwzIfSxU4Q19I6j3216L3GudhmHy7SAdo+IB3yE1D/n3B5mtdU
jD/z36L4/693jOo2bQVggDcKUQGE5T/oEQ9R3FUfBCAcDdv/bTa5eU4JLj6regY9SyMqI4NQxJrV
0uHj07Hk1ImulYiNlvYuehV//DCYFUYaR3YSPINFDK/lbgINWvWRx+oQ6h8KMHAyIIUdHtVD4/bD
pwWfvW2LjrSFJt6UOkE9GUKzs6QTFJfZueojGCdmzaY1bRZGRqsUXba37oh/2vWt/pssdtxLFbcn
ysD809OWY1drH5rVmEco+8QSW03+AMoOsJ32FZ62vLhpyJdfEogC+7bIUY6VeQ1PIruCixWXAWDV
0ZFZPaW6kqNOVuEKEp21Nyi8Ycz51iOneb4RDrmEpVejb7DtD61yxZFmSX3sdWCbTOcxnnp/Z+eK
MdlXsh7IBx8f/2CgthKZurHLKF0VljFcwKg90MCSfZxW4kXXvT8WLvGtH6A7nPsg/7VFMFUDzFSO
o1XSn+yNTapVwF1TGkYQPNpXk9+POUaKUn0KKvVIiIppdNWqa7xTtTrbxCVxth4cxHFFNm7nlnxA
ArSI20dBLtYGFrx2TAth7ga/h/5Z2LB2R0y79dTZ1ENbLnRAI6soSi9K6IRfYbMyuyTCIVv/+yTJ
V6qWBI9YaeRr2KgI4VRJ9YfoDSfsi0YD6RoPzRcQCrogHpLNwI/d4/NUjtrVv+a5Q7RwZYI9Uy2Y
fYwx1n1YpPeaU6pngK+ZjPg6vYijGEf9Zb7Umr7Yjky3l84OLxgJSA9z8ncRW4UgEheo3IysqW/M
8Rl+Zmbx11BuA5v94unHea5FZsQ6Fxu+emzTLFtCOFbfDL94cxJGDUhLfjku3Dxm+ip2BkQTbQKO
eXprkMCtEOTtWDvra0tP7miY6YPpnfE+Gsg5vJYIi1aJJh0NUZwsVmie+yh8q/nrrBzFdtck0ZgE
IxTKMcJBb2L6g1uPW4KSxN8mY+K9JEaEtjiGM4Z5zrqTgrlL67Z/VWLVutu24zB/VhFJT/SNBvPC
pchNNDZ0h1Xm+QDgouHCsd5ZNq3lYVWCBZWx320cx2XSb5fBVnRyuD5HZ/Dt0mVQiP6Ex69doHoQ
G84e9ppz97CaTRZVXfx7CfhOvo8XNEPOibgsexGPzB/CyKPpFADXZT6GVyhDB4GHratfAQYciWnN
APxjwQrKgDqSLyyyWdeLtKkiVTHiMDp1ehFbGSQGAQeNDYyZ2IHXc2RtTTvw/HTqqXrH7+2LcO3r
DmqclAFYHTjqIjHjX4YbniwY2D9suiczSpcgwozjnBbpV+26E6N7NgRu3Dwf9m2pZdvBYXiPt8+9
KfC8kLuwOspglz2r6gDlkQspkP9hsTe7ML5CLtcQ2KvtKs9g4igMnx7PZzHypXl513SRMMwG8IVJ
z74lHPiXc7k9/xxpF+AvDVZjSyYdnPTOgr6TiV0TVG8FqQAdWlX84/a4ZLWLfsqR1A2zaru9gzea
pqfHgtEWn3rhuausYbA7d6k5QS6f7490zZoUc2IZtThANsRusu81fy20qn6MCEF3ruhrjuGWvoi6
sTnGerWyrcD/Kyr9VqrOW1AO1ZvppT9Y85PfWKJ+ur5aJ53WfSl2tmd3Mz9i4gPWjBqZyfdhvAid
eCk7P722xOfe/cHDpNP06iYvbOsuXfV7PrL48FxeW9SAe4EeiWlaUKwVN/unmyyaXijMrVd73cqL
swvoHoT8VNjPrpkaEOoBPskk59lvPwKqceSRNzH7cV15KQ3SOkJi4x+U07xzeS5eZaWJrR43B8lQ
Z6lw8L5Xni/2xJRP2DwkfPNrQfvXKeRKqy3noVapuWbS9wiwnOHIq4wPTwcBoOpKfPw3gDbJkIFG
pbGOkO0trWkoBA8W7/Lca8BrG59a1Dg3l/p70+N0Cwq3R9DAhLPrvqAycbAbCBeuFlQoI8ickqZP
prd0arVEv/cO3fskhWKRNDThoyxM15aHx0CdaLBUNggXp+NfpdqvLlqVQ1vWMBaLTv/Vxs6LlGmx
oRpGaT8JNBwbUHzvG+0WVBfbBHYyowiM2wAQcGH4bbILxF2beph+EFlMsVpziQXJ2YggpqqPhuRo
uvyuQJPl1RQdMySzPI1pDtKw7HAvaW467J9PfYbF8DSRaKPxMUUkflCjQZ+o8k0TplDjNGa105qp
6oPENnJ2JIFxFaP8TZfmpAXPbyDAE+/oxAgvgZenT2eQBahB2MSsldPDHHPahdZSNbYenZjd/xHg
J7pKZNrMWhjD4ZwpCbJ5Tx9W/82SGiYe5MwyyZksT5nsm1vPIRWxP4M7Wd8yI6ZyKl35knouPab5
J/MQH/uTBGn23dThmC/NUG2X7ty8TtVmIVXV3HZh6rwEYMCPpgnfN2GW+Xw2F0K4XWpOxGV9Dd1Q
O+gcLl1Ply9PZ4uXI9EKw2FqW5Z7dqT27qu5vQuC3kQYmqG2qFpauTY5AaDZg4/IHzNifFrr20fI
57Gbvrdl9wlklNzbPIA3OrX55nWn9fV6WfXON4Q/8uktad2MAvK5mxTsdSahQjGZ3arNBKkwMC1o
yIRqXBigV8fyZmSGeQy0zMEBMSggSTzjB1REs8/AkS5jovE2/4+yM9uRFNmi7BchAQYGvPo8h4fH
nC8oR+Z55ut7gZdUtyK7M9W3dJHjmaqKwHHDzjl7rx0LUklyLFenePCIF8iVahPomrvkX65cKqzB
7K2p8mkuHJVMJj+nF2llYhmL6iPPpHR+579/pHTl/e/Mf5n2F2NflGhQ1LggcNqvnh/T0WQqDnxY
wO5TQ3MrMqU/4W1BmkUT6oNbCtuvmygPkG2tB3piOTMNS/kAz8hmzCV94vzvwcrbjPHJ2s4ebKVT
ViFtxgdz0kSh1K9OQrPTF9SAxFTErX/GK+UShJZ9camXj/MhDHSX8UK9HVwW29bPMW9BKNzjhKEX
WbNzL5EsvJB6RtCUZK1XfCc+z6eRpb67vemW6xLA0coZ8vTDCF30WcgnB1Vx9/EkG8GhCekyrIcX
o+vIEtMRe4SlAdq0mUK5JsV/lbSvcZM4t7ILiIBSwUBabfMWjnl/iDQ7pF2iqreR4iMmG56G41pO
OAM6sPGBGzJaeEXpPykm+gsateumDuVx7iZbFqyFBs8492NQXSSSpcRKBDdwvgyGlmG83hoJKAH3
C1HPNu2COCF7j+bGti3zXw4OuS+D0mHZViy6dRMUqJEEeFQqDTXUaiBB+6D4QHf1y435Wbq4u6mQ
siEWYPLAhgnRGvtYESQv/XSitLw9/wWvM8P7q3//qpo3/YOo0n6F3ap4w0xMfko3fHFqXa6JY4j3
TR6XtO+6lafRx8UpQBTfpFSHcE8PnGioVZK2rNC/nTdGvn6qEogRTfSgNE6zskQtrqU1QPPwx+8E
vLFe5Ip6tUhWOij+kGxCDZGOy2B416vgrpsKr6lXNtoSo0bgNvk5Vv3xwCfhrTNYrzttHMM3tbCg
D1btcA6KJHzzA58in1GQrdcF2tjsUECMe8vdlNqoNBy20/wtt0i/Na6dbvMuYaLkkBU048TnQ+16
zzl3ztGL2upxfisX9a32GenHzkiV6RveI04MMl2np05kMR64e8Nqn9tRo+X5FJvBEl3Nikh5SB1p
1F2kNFuEOm17SWymkux7ohWI3/bChvBLV8bk3JUwmVKsvczHadtFNH0YcaI77IqSfB6J66h20/Yp
q9Dw6GbFV6UvN7P0Yz7UoZ1cbYFjMEyiYZM2X+8TR0jGQF/y2v6RTwx0Y/xZhOi8uFTdc4EGd9Gp
erBTevQlznQA+GOuRpP4nBrnFHFeJAsM2kOQCGuv05M8xB5ajq5pCa8Zq53Q/OS11OGx+m6rrRPc
2Ae1IAwC6dqkkbNCC92flMcgiuga1Z2znE+x7lUlj379u5k6JQk9MUmlkGP5OKGqb2pZfSh5M/Ix
hFMG7WNmh93VCVOm3KQh0B8BX6uwEpV6iimT6Mx5e1kZur8Ofa8/GbXeneZX5PpyKnk0kHr6SPfc
vGlSgTQYb2vnVhWqoIjh0Ip8PMoCMmbSLguRUdsID+IAjulHEtDII/K9DulXpn0M7VUfpf0lNEcm
L/KxLltxtpjuY6DB+LPoyogk1OlNxS/97aAg6o3y4hWiUvCtKImRUB3SdHUR9zBYquyQGAOW5Nih
2jfOQd6C3S10pjrGlLYAAWRrdr1486uFjgjsI1Jsa0eir78Mchlt3ZiY13WLlb8wWDLrJJGY1npl
45eFOFSuO5ylXuIWDMX4OkJG1Q1F+VkZfEag2d/NKvyu0wUdshRrMY57tkIAJ7rEeeibmUY2DbM9
BypOb+3rKWFAm8hKvaUBKTOG/hrWhCBNkxSQnFTLjPkvipA8V9rAvehWTnHZEUQ5WCpNQKsdlrKt
40NQkYasdPE6olHxJAhk2Hq5I5dUa9+0IMKP0NBgq5NBHMbcqK73zlCuk+M1sY2SKK6xv010pOlU
6RDeWnEmtrWX07jT2+KIu5mrV6OBx0Kq7vJKUTcVmEnopMB7XGmk1yb2gnVeyWBlRG35NZhw8x1+
v4YJFqlxebodOq/fo82SV5IsyQ/UZPEDMI5ZpijLnNg5ZaTUojEMoG7mpb1V08E8avVtMsh/LQmX
AfvqJkdIemJPvsmesAv9qEaM58rwGjR5xwO1r590z3sQqeg/eEoNpY2ueSqaERaWB7yEeOltD56T
0PnFp1e1ZXxP2m0aj/I0GQFf9cw/kklmQ5oBCEWLyoOxTNNmKOnJuTp5jwkthYbUHU+TwTnS9GGv
w+VYYIcdtloDWXgeRaOPEifwQwxfpw/Zo5bsSNZ5ANGZBf6tN5TwxpyM3bdL6JIZFJgOWu95PqgI
ZnFePs0nFk44PDyasfGKabqYFGJlZa0GBZQM8ju/i9Y3IwVUpOv/ddvq1GsNRTVRS+JDloF4K3PC
PRTm2jyJORU04ZeR6ahHSG0neH4WylqkszwbB7sp9p4y0JYxvs0P5Rn1Vaik4hCf2twFhk07WQqx
Ky/k5ImdrbDDULhH0PJH1bHTgzZ6r1HhGA99OyUzWHUMdcdyl/P0fuJQH60QRcp8yXQZBUejghRt
9LdZtohLvTiVwwPZ2eENJ484Z31xnM8ojILNvcty39daojSO2URcHAbCSDUjyjazcV22uO46aXxA
lf0yTyV9yWgSzjgGWy/GKJkLY9ukZPmy5rCTxVYo4+SpbJVDNar5R+CkxsZNnEtD2shpaMNwN9h2
tU810moLvWVUTReJuBfvjcRL7RgYwIItgpdvsaquZ8dTILxN09b5uYqDqzL21i5UYJTablWvDH1k
WOVrREXwZf91P4XxQoij3bmnFBbViGH2NWsEsky/Mbf3LU2mtU9zo3tMLHsZOlV7b3SPo+QXGQO6
7HR1OlEmFyZB29AIHnN8MtTF/JK0CcsrMvAQhddJUQqipOaXNv3fEyhp/8Rk3d4Sr/YKtJ/JhUUA
k+UYXr4OCqT7WkfdmUYPtV5Ra8Sld6TNhh9LjMoKOgOwZ0PZ91OZkcTgcLMhIZpmpKdth77yAHSr
2A210mwrK1sGepReA6COi5xspR3GoRdpT4NppfafXX9zR80QyrZNA8azQxNDFBc1RAnUAdOEuhld
8IyLvGTqlVT2210MNgTwjv2il0SEeyTqIosnE1Zd49xCQKSNmfYPL6ozzlMJoGRq/j2wlZsnYbJr
7iuFzBlZT/jD1Ouv+IPDl9gKvC2DpWB1f6Q5I1zrtmKbVVGofudLdfVxab7CoTrUY5ct28IqX+Kh
g9OglvKngWPSwk83Mt9cpTwL8XDVQ3mcD21n/fPKcvUnWozjNqNOMM+2H1QnJzNpnDuBs8acggMk
79rXhhtkN5e7ZpQbBMVIhu1k6+I50K5G1oR4v2zrOEjxFuqeeTJ0kAPGSGqbGDv3sXRS5TGEs5Ba
bEHvlwWVA+18LXMe5gNCH3eLWXBKFXf/eW/+g8GKMc0izFg2fgcvnODOpVWkxyjtvctc7GbAEk+a
ickWYtc8O+r1yHwMoJwXkzi8iLvXChAaOmqHtqIjxXF+pTbm8wCHhYjnDNRAlMEuw1ervemx/7NW
Mu/nFD2Do2SVmmOPexFrUmiiaES5362i2epMwDDhB0arvwhAy00VgwHiv75uWsYnaRpYaAtSe3Fv
7TSDrwJBS75kkyuWWgB7TVrpxyLpYVv4CaCRMSEVJzazxfySlYzJl3pIexYkEjZW9GKq0ywPK+x0
oC4CxZ64drJ0CEmGc+oPFslXFuauql/3lDIGILXOf5gPle4fK7z8RwaMvi63dQ0LPaLZvm8EmcUi
riN0YHJIrE2nqu3F8pv6UFojffWivQzTWz6p5RePVXNVj2KAEw1IRClPRdAOp2o6tE08Habo2UyV
694cSp52DBhSw/xqaEq2yFSetrCixU71PSYmFSnhnsKXKkpk9hao6XNMWXfVE3CojOCY9U4NnYCk
tKVaos2KaGc8wcxZBNOCgiHMOyGT+Or56HHms3/fV7T+SufaWiDRwQ2X21O5NQhy7/PIRu/L0EGh
b/69D/trlJfW95YXfsg7OMpNHmWJpfbXWk+Sm2J5j7MwqHSJ8QKzT3YhdronCH/vKtIj2sbfe0Al
S5su+UVNR6A2fNtFa2T6Aolfvu4dDxnO9KnV4eAsQgVIu8gS80HKmKHpNBLVUUkuqzartv60hihh
ZDJEWzZDp0Lx7KgoC+E/+ZYgW1ZqbxkaoUUuc0y++L/W5K7ZDKmRF3gNBYcc6cYUzOuOnUMZ6Gjp
qk9EdtY6u7qFGoNN7v89bVtzPaQa43/6oy+Zw1rnBjkqs4YFD+KLckmt9swYwX3tqX03YDp7JPsk
Z0xwVHsob15Mk2UWGBKzuk+J78md/r0ypbvSzOyHZyvFIZpUI3UR0dIjuvABjl62cjQlIcBZOeUM
KJ4Ky/9aaJp9P9NUBBk21nSaZPxh5Af9GWnX63w2H1okcuZIfPN8ZiXaeqhBB0szgKsVx/1j3he/
NFrXYUioAG2Qt7lpqyb0u1vLOfsKgrCCHf8X9sPLXLODW6J0HMIQ4m+iaIvCRYu+7HylWekpfUsj
IgqkjYO9oY2A2y2z2ejQzvRxy66M8DzVNI6F9dEJzDArEprwQpqdpC/JoKANmT+wYDHZS1IUXar5
OI62ujcM5w1rKZGuRoXWVXW7c20n7+jW7QP+KzLImLcu+r71trJyIzTvSXklsLq8Nq2qP/yZkWf9
Bv00bN0BRGEZhqo7PGf+S8gLek2nkcHNohcD3mk/B8WITa5Et0ky9UswzVRGpgCAW2Pyt6P3gLi8
I1xGeU4TVywSzdl1me0+zot+bltyh1lPLOb3GiXeemZ5ydy2xiJNx3R+lRk98xV0sHczVi+y4u7Q
QkQ0gupD3tv0FnHck0HR6JRwqyvt9d5Hj91ulRvGAlV3/q3NEibTA4z1FAIjPXyESOF0GCYFsWVH
1gFA1v/oiV1JF8cMSYrFksMoyyb6JDCQPzUwH2jX5uwQJ19a7THGousmrkkNuKqy0PWHxnVMGQ9R
SBh3fFHUu3IhUVqvczRgFfSID10WOTFX7vCMOmJVd4lYV36ubmtIMX/+5Aw45P8BLZom+G1h0pHV
hEDS8Ik72xQECosKLUqds3i4JoK5QbFPY9mWKBBGrKpoC05GHttT8tMezz3ZKVNMhVVRk4YpsZ3Y
L6J3dHgf0mTWq7rlh8Qw+RbSSA/5Ir6QaN0/yAoBJxEUWqAfLN3sv+hpTZgM/qx1mxhPJoCcbZdL
xGk43UM8Qt8axFhLe0DJDg/7Ude98eQJnViuVn64uXww21n16QWHP18S8Rn3aLIBFg4MXtOyHZtL
89+bmUTfQvSFx8SYkJRMr/yPtCs2Q96h4RpdsSVrTF0SvcxQFwcOeW3iqA42cLpilJsBZ89JbZgK
CdXcWYFuI7AByhGZsQCpIJ1HBdsMq02Xks7KCMXP8iXE5eKESIQxVWbs+t4sz0HUt2ueGAhNRxvE
3CRs1FNxyE0arZ6jNHuIDlOMRqRh61XQkPoY7f98JXTpfL47JC4HwzEt3YB+qdmfLgVSMBaiEEYV
1GZF1MfZdoYWJl/DImeOmPGcIRX8w44QBdVJBVnUFnRPnOGKJ95bzbSfadXczac2y8MRoVy/cjxN
W9igzMlQz5g6lN6ZJhH5MbWmvEo3pt2aKQzLp1OXOF7D0F9xJxrkugZkuo25s3Jdgz0mEzcyogOQ
XJmkfiXb5F9bGWXN16RWud/wQd19LTIxbgAWjMsd0gKePCmBEjHN+XC1gfC0SXpsWCj+SmEt8hER
NbYF/zQMaGfV2jUutnKXrdel8kM07rCb0bcgJQFYdE62ilr3552Go6F42CtSYO6YDqnSj5sWQjnu
7wbnXNohA/az7A3fC/2dpwRH5y/aLwSnVdqPPJePGdkviEbjj95Awp2R+XMa/Z5oLJskNUR4NmKS
ID0mKsERKfiSW2IEJOx1zm3UDnMFmtvw1hiOWqu5mA/DJt60SqEuPAI4juz8JcMahUbqLEtiXOGd
kMUBtOx84zUe6IgRRB4/JrGvb4zESpc5q/gmsMQ1rLz2ebCq9rlBvBlg1XlQ22aHWZxQZKkB/KgB
iqJaK1cz5UAPEDs7aqgRcBqiySN4LMpxBKjZoCALw08quuI0J9RZivfY178yZvxrcy48Ex/I5v1n
tBKyHIEQ5NfM7sLF0Jjqx+D7ZNN2cBJ4SGOoyLof87YB+jWKrpkVKlf/8q7CPP/u+nWDQxttqt0n
7QWxvLVSC7s+aMjD1ggRnGvbuO9kxL2qZljSzfMfEgzPH3QiL63ZnpQ6fyiBkj4HJh9BF6H1y6sK
YZbZveP/fFS9WD41afWFMPEUhWTiAjiYbq75vK3sB9bimt7VVFjbZq+sZxKAlhu3JCf9SOLWe7SG
aoUiH7nSdJhfAR0GQDeWSMkcJge2bRV7J7JwYDWTJbACp9qT3SRKb0ABABM27ot2mZcB3L3aVndK
7OR0WxO4EkRhobYo30y2k6ri/SRR/aAX7iPjFvVBUazoocxwjTQ9Tqn5Ijbcx3syufQF8yTQqD0k
zRnx2fhBtyYxjDbeYKbcThlCJ9Wr4oVR15DZoow9Y5bvC1Onl0c0ceZkKuZKKJeLKEADJAw3OoYe
0V701ZSDXXvOUtEopBEo5ldfVwjkCoLXwSpuSgYk1rPVDs8ikb4jd5M8aIQnHEs3tR5pPdvrdHCH
1XwqC1s+tlFTLJUgSZa6hkhXy0LlUEeRdsL0SLx1qoUblZnN2jWj/oyqhuVZedE+3HaEB56mAG3C
e/zK/5P8/ftjV6o8ZcgpM8j5MEHb/fcZ43l+y//BX4yt1oMDRQVI/u1ldMiCK634W2gKnD5TjevS
N1zpxC6sNZEnawug/nqGk5WFAcLVJbZQT5BAonlZaPRRsj7B7Mq/eRZ/ukIlLtGlHWKqch9UavMI
VXk39/uCwiWtWKmZwAfyC3MMf19FqkF4Vtxt2pEswXiawZSPYY9glw5HvMZxaJ1nyQtDvehvF+U3
Bj4XBXo8KHQb5Y4ljf9elCoqalcvwXNXOenCxN1Wx3E6BKMD9s+9DlNDsnf9dq85JDqzGYCOTFbe
niwpvNNVD2ue9jIWXoaScfBoyPZgpqp4mf+ca7jrkvqg1MLeyqiNTgNPY8usrrOfIkhqxvjbSGFv
x1YtZnNolcqlQX9QYbJzhX8tVdU952O2LihI7lrCwJVXM1STV+ah/ioU4lInKGJlryXIYvFio3WK
9n95LH8m2bNBsWwBHtvgQpEU8+k6takZ4vkjnMJsJcRaZGAnF57XzEydD4I02rEplLfWzn+otkti
g7CHYwwK67G04wSNhbN1bRIjbQ99WdOLRem4SAZBnJ49EZz9Lnf3nUyqE9Fh9V+I2uL/squw2FuZ
sIR0dlmfc180impdTJ+zb+lIYnwypZGRg2a0+oB+ZFuhsAbyjq76QosxZ+/QkJLRxf0Ve9PaUVJJ
UZpkx5msFshSonoU9r7QCa6clGltq/3q7VDuYhZKVFaVg5hlgmKneXiMlUZejIK9ZQMg7+DZib/L
JhNGUr2MU8MA+zPFkr+Ok3zczNr0OALJkzVdv1fJ7/3zhwlJ/Pc9FqXTtAN3BOE/nwMTtFg3+B0m
tH6JchEyT3CcD0VX/fPq3/fMlgEmIluUZb6Dy7g2+xVmYvMyN0wrzTM2ZTskyySEVE7qpLqWjNjo
rZbVoQ3T6+yjFeKHlEV5m09auxmZsLnY7ieXrxxkeRAl3SYydrL9vYVowh33sCPvUAdoD3bcZatS
z+2HkS3jKff7i2VX3impA8VdGC70SdP+wOgT7OZNQurXLkIsRGi+UJgqRCzJhwgHHK3U5jVWOqJd
yfirfFhkSSxfKobf740lx+VUwj4KBdRLVzuwzsqCKPXJI2P03rLzdHFoB+19HBl3LOxe37VKU57q
/qFovOGY8rjbKo7xdd75eIyFH4P9vCkSBZIO2hiInaaOhtEl34YiHI6y00mQQ9g5C2nmg8fes1ig
p3wsemyJAESbDfi1mDKtSZ6hEF7gv24VPTCcXRNhLW/zMl+a+KpwRToaKLka4KOixHLFlHOrQI25
K3Js31j6Ookx6ghsbZv4PPLTkYp0bqYk3TQQVxtnOeeatP0Y7EuT2dq8bkuVPg/CAIbhSEsUDPuP
GXfD0g2K6r2A7SyI+9npTcxlCf1gOCTQrc/zoeuIZusTqI5VkRFrhrgRkpTLYqo1bM3HmEzgrBuT
JVEH7TINyWQLCN4BvldCrGl9yV2U0Eyy+/3d3mngjj2hNF5RxKlH9v24bUXhb7wRoXcZNtHOiSu+
PJawVwlsuIUqlOqmw8pyu755SFBU/+ULJT73IkwppwAt0zQsSHLi8+rIaEE2UI6TJf1BPPW5vnMM
/C7mBIoy85iD81j2KDIUAi7XxPim0E1xGIHnIoWkh1Myq8SNaW01fJQvpVF4q7bIVbo+CAB4qh/H
Rnux+9G+tYUEcAqKLM9UbBHk8cF7gzqXh/EtU92NjoV+iA22TJoBwVrTiN3DJHHUWnM4/nkl0ac9
w/9mJvCLW5pgUbV0YeJ++5yZQMpuVHWkDEZhHTDwTcG8Mp+Zlnvv54zec3Li27OxOaoZcbkptO01
Ggak5PRPhzBNj96YfWlteplFClyv8cyVlgwWSC89387P/lnf2kj9159/dvlbzW2pKsNKy6ZvZTvO
HBX2PxELoU0tlxhdvETzys9bBvZ77/cBQj/zw9a0L6JTu10nRHqr0hZ4aK4u8qyvr2UbZrfMmDA4
ScBwykjXkm7eya5gQJmYEBZuG0S3PNDkSg6tsXYdVdkNPj3TeWLYRRM1QnO/ob/UTo1VZ4fYGI6h
6dAqLtyvaO8WBJ6Kmw8dAMi0v61sAaQa0f2BTnh1g9H/XGEVkEG6053K+pC2CuAHSctD0taEixn5
rde5JQI0ZMv7p1GxyfMi1XyqRepCoC/y1f0jq0f5nUIfVMd0sGLy1/sKGj7QaDJzptt5bkUim35X
wqbbkjmOe5u0mOUQ23Qnor7b/PmD0X57VvPB2IIRDNtUoaqfU3OCCd1nyBwcFtOCNb0I4yUS3r4f
uu9tOdLu0WT5Yvviu9X1XzrVDzZxoHmr3GrFGxKWpeL6KwbF3iKC5fE0hIXYmRZLoR7Uf7n/zd9a
WUjI2Q/RxWAQY1ra5/tfFmOeEh5DiYUbqJva4pOW2hu1HMc7p4btZNuuQUZQTekBhuX8MCsDZcFE
NJ8PtS/8hZpaLyQJUSMAfDmOUaFt8VFVDyPKk6GFIIIdjnl+Bx2IwkhdpsxRz6HhWdtxjBhUcWYr
Gr74dKhZQXRcBIjuL5aItUdEz/sOwTvJcwvaE92DGdKJlllGX9iXuDS6sjyXPXaKSEOCXk6XMc/o
ucVIQ3fzKWPil4At4lm163qvKPr6zx/571FUlmpqBglwkMH553NtkioZoKYiISdj1sR0tXIEe7pu
Rp+QOrdGYZ7GMKlYPfdxhF08mpRkXBjCPB79IA7WhDXjnSex+yB61fwwiVqy1RrMkNX46/kR5pub
xouf/vmys30xMNRUo/Hx//+rGDax5VDg2C3rn38V1GK50CFw8P2Y1mCmux7Fab7iu+Sfm0xPdgqW
nmULDH/Rd31+C5lr7jD18VBPq+escZXlDIWxnGLHzEzZz42F0DwC7medGoF0Cd0ybmHnWvtwXnfR
DhjXlNSHZcrIaPfn38j4fbfoaCzyPN0M2+R/n27yDu0Ltl8a+hihvw5GTVhH1BXrVt3UqiIP/qCa
K0wW9iqK3MlXgtoUPVu6wwRAVFiAEdtVrWAXtWq9sUAxnvH/PM9LS+jaJk/7Du6Lhzt+fqXDmN8i
y+xRck6Rcf3QgkiV8c3AI/uIPPZV6bAXl5Uv32wvoRPJxJ5UldcBQPQ/l4MxhDoWkUm6KgkhgZP8
0quRwO7+fSCdck2NUB2RDBLlMr3SGSX+ZQ2bw4L++2BkH6BBXCRJiDL3813QGl0gBz2iv59AT+WL
5o4HYahvgFarnSpDucpKFDPzK484hE2Y6O5Gi4e1O8ltBB2Li+VZxOq13S9b6z7Suse5RffigthO
Xzs5JfrsuI5RHRmw0J6lKEMc/QwslAQTmCZKMm2a8EdRMaHNhW9sdGxUC/aTLFUyKc95lm46ETbO
YnBF9LdG7u8VI0MZR8V/ZumOND8vjZ2XW57ZthFN0lQjehowY6sgIvNxs4YZfMyReTyoFlNAJwuN
s+Y48RbJN0FcPVyvIQjfxWQtan3LONcZFZffRc3WDKILKt3wSNzBPwfmLuFRGdzXP9/35lTT/ucz
tKZqkc/Rog3tGManmjd1dMo+jQm+15rdolHSbtWOMjhlXf3T84mcphWtE5nHK7LY81VZNEi/JTZi
hWiFD4ynG6pLwVQ3xm0yjkQWkVW8mrdFjek/NRmqGLzT+6lnc/KG1ju3XIOZcT1v+/TCLlaaHsLb
0AadUmDMF+aUq+QQLHdoRfkhmqxa6WNJSVY78gKstl5hqfP27D+fIG6b735CqJZqVnvLsTFracsm
D4YvRqlFW1Ne78ttjvd+k9RxdgxborbmV/H0CqzhXwpx/fcnJmsiEyCmow5L5OdCnEEHm0M144k5
5y3NHUjVVc2ja03luDS+FZbqnPxCJM9pqbwJcyC1SnFRjGGeEQeTJB2GP0cG9jY9xl6cjQaG8zC0
2XVuNqRwQ0ms9v42cJzjEP97O1iOM2ESLIc9iTp/5f9nv5grZJmKHD5MlOIayCdGRetuBeKoSzMl
kDZVvs7ROU4TPF0R1pk6yPlnM5xWdburHPMDuqPYu6mPs9ipgKjgrt3wUKZMTv4Wi/j75tzSVMl0
lMmSwBX+ec7ml6PjBjoTDr0OP9AuEcbRYvD2pNtfVDOxlk7ked+zdNu2HaaYSLJpn/Io7mI5+Fb7
rj/qTYDLyhPlyhoy64EpGBNmJe8naeVJeE7Kc1YL/7Kv0o1pyvPfi61pdCiEjviGq/05m5IIws6j
FzYBdOxmg1UtOs39M/nKczN+a4f02PTFTqkTf5v0zlclDoxL2qZIh6GlLduJ6tFZ4RPjhUWAgBld
WxxfaZdnCwffwxHDrNzMZqE8NTw0rsRbuKmWXt1Y61ca+8/l7PoZrOGQRyI9y3AniiSlgoaRwwKl
rdq6Dfb09KrlXJmLpu6uPaKuqTM3VMmpHYpy2wPa0UvgN8zezXOvw2ZxktolJ2yszihcF0NGsYOv
Xx4hxCbPaLhX2J4vMAAgOYPgBwQ8jssZ+Qp3/tQFmrhgqo8eG8/dtJViPtfTwYnIBAjCVyUsvw2T
cLySMTCe0s+2dkabMAn5yeZmpunDcett+K/xENCVgp7CBDzeJuBhEFccZ+tLP/lfzHjCSyK+W46d
Ne78yVI4+wpT3bVXPlJiexKazc5MhGzKJgURsOwEXDMe3NvyRwuTAYtwioLQEvTJ22LnZkp0Zi+h
r/MuzZ6TLhsXPjDnbzY9zrDrosVYFycFyu/BZSJyP0CjUHbKkJxEKrNVXRjlNc+7amsZAUsW2PLV
MA75wzgI0uzc3Nn77bgzCiN+CELvtXZS5Ko7YXbU5wRdvA/w+FeBCcvTj4hR77JwVXg+mefAn0Ck
Wx6uryb9KErjFtgjplOEbaAjimVU2j9nMXw2kN9ZtswItbLYwT2kGTTe7ZJmFjpPs03MdnX52mCX
JJhmyC7dpp48/HU6wFiyO/7juqbv5j65XxjmzjbCxzhq/CN79VXfFhHYWFxomoxNaIP1q0pw76Iv
sEbMVSStzmFluxH1tqN48bqcyAeegVckKNuF74hsrwWTYZ4izdHtVVrIy9wI+acbAjAJKJxnGzcs
bu2lRmlNvHX/Hod1fKoBtx9DqT1nMdoXJbQhOcD526W9RMIdt8OXbBpTevYo9mjOgQOWXr03zPob
robsIUsApxCtnK5sBqy7+QZp0g5+abYotCbdzKpDxQu6R2ESE+p0j2mGzGldQxfsU5dWkRjCZ6Wh
PdeipZ+VRA1iC+JDKgSvLeUpTA2xDuwgvfs7yZwrDlQtv2bXlW1pzKPU3mRmHpNOwRTqODoYAmzf
Mw5sp5Sn2AdA4jjDe4Y4+88bB+33FPR5669ZFosuBlv1086hrIUCgIJyJmst48XRWVmZmOiP8yvd
Yw4IFuxSF6WKjaxT1yOnRyXKq0tl4W0oQxS/FRqJSzEdBlGTIVpb+vKGBRkPueYlN9AmO3IfL+hu
mMTZtoOsGzpEocaM2vT84KmxXE6isVQrTfxDpJoB+UuvZp+ksEJ4b6y1lp6kba+MAdF94NfDsquj
Z36E8nQX3c1TsJzg3r5zf9ayAPCd24+2qy5trx9voPAPiuHXqJVKb4UrNj3kDR4ULyBijHY7k46E
G2Q6m99vLRFuY6sEih+DdMXAbh/m3ZDVdswDi1LbBzSpUH0ExVtblssO+e66yQufFRdBQ24aBbLX
jPxxz8yWbFicq6vn4eq+7Q+8m2DwDJUcP4SBpGTlJHF3qnr50HsMGunipws52cli0AoLJwmvTMLM
pwov1qruCeCdWx36ZY4CixTNBIFEUt9Mf0F9FV26g41rcXHfupiSsNu5130Hwkiq/M1AANJObcPJ
m02JaqXxe0O3g18ppBhMCrL2Ag+IgIl7K2KMfVODzL/F4fA3RcnnfZakRYU7WlPpbsF3dj4VbaDX
U4L+ejpzcfOgtF3xwewPs+OIZ8LSX3PN6w8lYW67KJLsQj3zquctem4psXhTX75YwCSHsLL3Um+j
9cwjV0td4iU/gIvY3Gvq2Itu01lsgklr0/xjLMqNMUU8RJGCSdNsyrWQ0aTOBVr8t6/Z9DX6300C
v6PQp+6joUtDWp8lYATxDi7fnHjZZznQX4EX3jNZM8w64ddqk298O2Exz05lpUnX3ZDcGeXZqNrT
eMX3lqXuk+xglv3ini6gdq2/67ASL5rJg0z/GAWFiu7earapZlvkeykU6uFmbu4m/4e7M1luHMm6
9KvIctW9YBTmweyvNAsOouZQSIopNzRIYoAYiBkEgbY269foda960bt+g3qTfpL+HBIzBUqpiArA
/oyqsjJZUmI4nQ7363c459x0S3I3hzEEzTabC/ae3ja6X4Up+hXx5rErTaPp1ZFWyJ8WPny6UgbA
nsmJdAOx9WiDZConTFFmWlpVxKz6qWG6JAzpbd+G/gh3k/TS5OKo7f8l++XqUKWY4Y0TTpHSNOX5
ulQIfkUDS12jP7KVxDn0mNgBAREBU+BtKXK+F0Zh3sLA8C48w8guYObcF3n5ro7X1VUAz2FGmK6f
IGnZvCtKLkY0o61Rc01fpgAJ/FV0Q8IZ/n6IQFDDBY/chnetl7QIph1YcQQ788YsvfTdyqaWM8oN
1NA0G0VxuCPqWPXoKkaUhDIHndMOPRoPfE6QFvPjzHJCGdFiN0coxJ5u5Xix3MQjCjNZ9JtVpx8W
2oc2EuRSpmaw4isL6ohXmiuKYxoapKCAJy1NdF2mV8C3Z5Uleh/U6Ox8I1FliWOzv+UMkFo4pybb
Tt4voscwQGITyE9lhzelHn9JkWU9zrcljY4p+EwsUqOsoHtoA2/6Gm23JxKNCk7tVI6J05AtLOnV
/i7euNHJxt1ah2Ye5Df62j2vVPu4keXkU5xBUsLYyO9HotYSAhU+S7nXpxvTdIztmsZovhTNZc2j
OowywHSV6yZ8gBj9jSwF/E/+/yjW0FdI5ewUNc769AGZklQkuZGzPikx9MFaXt8gbwkFPZJnW6vU
P25lPJNMkb+GKZWhVqK5oTJ43CDqMq0EKkrbAqlUUGWzG6R+E8CnV1WGhqEVyo2zlkr2XBV8yHSP
xtloJ5GDKOuMHicpRLUgMY8pYyRjOoEvgNcHi/dlRrFQkuWLLPfQIlxLmw9I0nhjO9sirS2Y9vzI
TyjK8kOODahnm81N6I9Wl9tLqVnopxlO0yRcJbSNEy/9hVZ/q/C9X+HAxuBK0VyPzKShPsvw2lnl
wqGUgok/yorzVPFyulNI/izYFtr7sszvCwOufNupSPjgtEIbHataw1ZtEHeaS1QR6PVdro9dlRki
h/jbugmDeSu514wiB4UK85I0RDBBPDeaf8NESsZ+acqwNEMTiRhbJx1pP4u3ZVy2UamBMLPd3zxT
WaNlVfvvc/HD0lAzq6QtfVeUtf9ezW3/fVZ7sPFk+V37jvZXCLZRuQbzMg4N2oNsVT+aRFu/nCO2
F13ia6nHdmXeta9qtPVqagRzG6o3yelMvUi1a1oKuEWtXqrZ5xZe21Isaju2TvR3evYuaaLzNonT
5nT2sjuk9T0kajQEzyQru0HGeWpGKNEqo7k3KjenJo02kSNbrfGpcGhQWoGotA1wjouR+RFo2b0P
g+SrT1cWbzFC6tguJzAN9cM8DIyP0H8IG8lG8Z78SDEida7HljENy8usAuaBpIVDUl29hJoCphbw
7mxNmfk4SpHvkDYo+9YNmbg2xHSj5EJT/OjGlsvFGHVMcaKbBmI+Ihg4ICmZoI313vfUadtjKMK3
RYC7BH63cClblBqKkUC21wpkzAD5vUjxv8LnunRBStxFeXAZUdx8KNu4tTde58HiSpXgJNq05UIE
F06QgFotjGxirqLydCVnSHVWlnveNEgIjWwEBTUdDqxvo7ac+LTgpgTzGddKB2cuTVBadW8UeAtj
jSzRbE1TiGOwqMEMM0vv0RKqBmjSL7oVVJdVXUCKLINZVmRnIxl4fWTN12zF0zCQjFP6HMnXK8lc
ShvtPXncSSZA6wH0gbln06RlSznzCAJIclwkenCcjvR5ZaYL5GC8fNYYjf2pMkVpf0PYtdnogOQK
f/3OX2Fipa1wf3Od3EC8pR9haMTnI+TextHILD8oSU5rtNDyJ4Wxek/xcXtc0Q17UnGGPxi2754p
a1oeleKlhVOryDqt/WQfANZ2UZ0Uhvz4Q5VK6TiJ/bEkuprkZK+phdDjun1Jb1dSBYqPyvpaUafp
KJhWOKzvQKzKc3MTbqeLEcjRTVKR2PNQriG3BV0ug45SZBdWDX2//a9IglAtr4LNrP0raofZRWZE
0WEhrtVUMs6DhaZ99mM0EzeSGly4tSofjewaJCXE08NcNPv1RgZSczRH/pQhWTImX6h/bGT70hpR
SURrBsXXslycLzbIvMLCMv3yzFbL5NYwN+4k9ezy3ab0jTOqbutpsd7Gt3Aax7JJ/selr/nU1lfN
KXADOnySWvyI6C3orOx+ISTqjcC9cUer4CrXuJeqKjtdu6Ao6sT2LppqdIXvPjey0DpcLJDwkGOz
QUk2Pis2mXmTpQv/xkDO4UoO9OwqZK2PthkQo/blwibUk31a1+Cdp0cQaZGpb65KK5BRteGHn4Uf
LcREz9tXtrVp6A9ioJifptflgh6/krveTjwJKqZWJNUFBDvSKuJHnVIkbBIF6U4hVgyNrJmTH0lv
Ntv0xAMvESVrN5pWKm0WHv6zVEiGmniWJgHQcZyOjn0VpUTszQcp06XjFBVGDkJF9Blvp8EoQdtT
xJzFupFOk21Up2NrpPNz4dsAqxv6gq4atN2gDF+sKIEexjANUcvzrPP2Bwm6rZ9CTrFCxwaOT6+l
9CuZ+kuJDhhfkNMYTQRqd+Ftj0bgqKfrhK4GDf2rL8pm21wYY7qe+IdyoWxmG+G3aakRn2VKiQLC
xoOFDaAW1mV93bZGNCrC0wRNhdM4tL0ze0X8nYXU/zLNKGgA4dZoQ2X0uAlLgBxC+oIWMfrM16Bb
qwn9HRrT0eDTTu0yQGKgwM1otqikaBxJZcUJDUarDzWhqSqPLuVmRPjkHoNm87/oycT2F+F0vQje
lZVZnmwDCxWt0J7Fo2ZaejaFTqWR4BBvyHInnhBLRY3FTRfoAiVIOJlk3VVyqWOPJ2dbiyvIPaQc
PnKdocBWqie+ayBmvdVNLF12tAml68Qr7yTbP/ILKz+yVaMeq3ECZdYqPBSl1kL8zmncYJbCJZuu
0dpQUEec2c3xuo4ctfEqAlAXzqeqgWCegAQ/j2B3zl196+i1rAA4QjRG1VV5DH5Wm0d6huyx0tST
OJtaYYmdTkmebjfxkkwLQUsS0BnASj/ZvkK9M4f9RldvKQQuA+fqdIO7SLMIfLIEakPIidpmSG67
ZjhfAKyLGOvUq0eXgLLZ/ml8X2y30gnkHrReAjWf1SXZrEKlp7SW2uduSnXfVolM7HO1QYrGQuts
5o/qAG3UUp7C6AIBdWVWJNThWuBtIxM/W4wqeZLEanIRYuPHG1uSxoakfZBs4l9S5Q0EPEOeKvks
kKlk0mobuHkRAjvanm61jbNO9c3UMPVPRp0qQGy19/6qWHIGb/XNUam9q1Tgsmp9COA8EDGHJlh6
dKOGVc51ASUCiJqtRSFislow2wZ+PUlouzdVrcXJqkAz1U398xjBwHFdmx89JJn1iNxexoU4zfXN
ebkWXWhrY3NGsjAEKbFR9eSwiPKZvApPkwxEVJ6MwA1X+mgy2uqCYnZaGItr02us403D/VgvjXyL
xMfmcKFb9BVfZV9ll3wWGd6zReAvpgu4RWNDg9K2ADfa2MU78AnqeFOoHys0YqeSVr5n4bnaZDoR
BiS9YE+dyisFQQcTJJSCII0tk4YweaLTFF6Mt0WtRiuQx1ArqjB0ZPqtyN1ZasfNDHmQZDJagdNd
+Kd19IFWEvVJaChCb0vxkapo+G6QXis5QxmJsgVt0+zf7OIrJKf1JA6lq8jyvUnoG05RWikAqRW9
VsxjVVSVvCPDKMYqtQAPoo1VgIhR46UH0AFRTVkny8x2gB+C+bFkbxJlBfjWHE2oSBotkRy/id3I
gQM6RWzsa2arzVGzuCS+OOKERUehq8QnoO2OQZR9Vt2NNvEN5ZBu3sJeoEhOv5qjwlAvytWVT2Ok
sZaUvL2gc9NmA2CGzFPDWSz1sp6DTZn7ovVnXWQ04aDsflhQIYfEBF8hM1GfDnN1cxxHny2rhiRh
YjEjva6ug20wXq3L0ZG7UKY8UmO6gB8FApjkzNo6VDfFu80i+Eq/joosLwqsyOIcG3UAFRPXYWKW
kBnqOL2MQ+UID4hdBulxpigRk0sBd9fquWWuEMCTmpMqi2DM5GY1yVT10iLDJZLq3LczYxtJs8K0
Pq8of9K0zjxJ1+47hcBgTGuBzeF2U83pllQfrg17QSPwRTqpg5QOwDK9rhbSiZYmvzU+eBxDmclK
irlXrgObBGiplUewUj8nkvD0ABLh80qnLmB4jGZGsEeH3MCwtzM7X3xQ1s0UQWlp6iEhhoE5Sesw
RZ6PlE+N5MuYBGK5WB+ioDMGBDYHPDQWvQisokQemcqASWVirLr4u6b01R8dgieksRqrGTeacQTN
eIqMPTBg0WrcV+nxbVeI2qOBqKRKNlsEn3ONim8AV3+6yE+1CAJ9bKIkE1SIBah2bhxtVMDWWXaB
cBeyjOqinpCQz06rWjlZSeRxM1TPUB2BMODD9YpRn5ykbkprg5Vhj/Mk/UqfFnteEiJNotq636bV
5lxOjePUXx3WvnztLtbBGJTX18D1URWgKxISGVIkJPwTa4qy3pGrWR+rPOYeWtnVJFjRwX3RFAVc
u/DaXDSGYI4as7WSOkiNUh70KiEPDjyMwHe6zoEFJiGCMrkupRM60BzmSv7Rk4Ev6JvRdFvVaHPW
gTsPt7R/8Ffx+zKlDKJY9KM3Uvwwb9nQ2Gq8zWSEn9YuXbBHFZJ9ydci9t/5OTqAqxIOmB8chrby
MSotpHUWqMREMT7FCBZNUCFOnq7V9HA7ouVIJoQyK/sE320792P31qvDc+Ra39Pw9BLt0kt8iBuT
TnWzUaV/0LGBZUGvLyN3T6oIkHxZucCsbEdG5XhiqwjL+EJ58mhjLT4lOd+x8swPENJpp8zFQ3HS
5kjSnkbWDcR4LOPIN1f3XlrQ6wg9eAUOQZHSgsCyFyeRQXNfF/SGtTVJk7kKZhYz6NGhz02vjFi9
hk2B2v7CP/PoUBmclkqsoRiQoYmDQavz4j14OoT9vuZecmJoZX2OvdevjAJ07Jr2v5UCXdBIdRoD
qfpka3qfJDWd164fHdvJfL1ZRWOT7ouZtzitcmsqF3NcNcWg62BOkmyShojeo0g0Wa/l31YKt+li
O/Pgmk+KjZvxXdf+ZF3lxVhLaermpZBTJG+Jf0nT7lH8jta5h0XDtJH7Nk28U/IH6SV1f/qOkt7O
RG8gV69vFXgQZVBujwxkkCf1KKU5FGo/hytCQf5cp6iRKGF9hMGap83qUwpEbjLKTRsun34Y0/eZ
5ANNGaHZAckUwnG0Gy5Sbh4FPMIUEWND+Zjl4Rdza+fjakv60pcg5Pv5F7q2FqQwafEhk8qMLHXi
qhW1oKrEXDTqOKBjmrZdZ1MVTnyytbe0O6oV4fB/MTWUQYB2z0yrJjewlinKygtKQPDkktydLCi0
JOV6MaPL5GZM61IMY+x+3RTBlYQoTaM06EJk2gwbrVK3AW8khVF9uA2NC7xRlS4F7hmhJwqTFNo9
zxhDgCQPVxF40KHlsIz0EU4D15eqK+S+AP5uPYUACAR1uy6rEjurbjf5Kcj4r03s/saRXc1yHfl2
L0MaxXZJofkC2K2aCDhb5qF2tPAMIJQKFj+Iatq8qaeyt1T109wz04lhZSd2icvqLhp1TuqcWgX1
ZvKAq5MKzTPQs1RdDP7xStlEoNlsmII1aRSLO0eK71YAN8YmYdjY3Fx7lIzGgLBOFWmzzOj6ZCmu
NasppG0W/sxNDW2ipfpnu8Gtgen/qVmgLzNSTO84CUiCIXd8rTdUpS0ZMqtQWUC9hA4BUTJdpbTQ
kulHOoMFP9ECYnS3Ssrp2hzJU9MHfcs/UW0S0OVMgsece3JMBmBDf+11Yx760GBcsnaHlZnnMD6S
4yhf63RTj+8WkPncnD0qhwLE6Dd0813LRw18eqJa/J5VUHwtRzJll2Y0T1KAQJp1UySRi0K+YY4N
47e8cscqKhDoF1OfTVFdukbNWIIjR/v59mUsfrdIMWHRcexJq/dr3VButgatR63K+Bat/FndxDYl
RTGhM1iaDPVpr24yyoDgLABecaI1MuybxJoEKo0sqe5HJ20BPdxkwVW5noHKXM2SvPDPAj+qj6A9
8u0gMNAz00NNxqrOR6ZBF275QiFJd4gNjK/DHK3LcpQsZoutrR5aKz0/yVS+eKsb0b5MF7tSRGWf
LcIA4ZzR9iaJR/bFqoHLGNuyN37gKJZGuR5HlSlzNsax6G2R1co0VC33Whc9awopCU5adQay1u9p
hQZxOpT841FSGJcBl49Voj2OjBeKrkId9GJVB9JsG1b15zrTvjzogEBdpPtJudKOUWfV52jyK0eJ
PvpCIXd7UZbJl1Wq62Soq8/oFnTUHCNk8wrVeIAj/q1DZMt//Q9e38VJnSGGXey9/PUmXvP//xD/
5vf3dP/Fr+feXRbn8dfi1XfNl/GFs17m+2/qjMynP85u6hRO58WM3ltF/Z7G1fXVMi/D4vW/PnwP
dxmLgS5jLypu4mdDfNeb2m/7pwMdLNt53dTJ8u+/3MUEiWJ+tIOOfnn80/H9339RFDB7f3s2Uvtt
XhshdPjS5T1Da8Yb0D0gdDRw7YZqCCJRGEfu45+tN4pK5cZ8YHSjb8xh4/OeLOafrcGzSb2wTq+/
57Uv8LA6YglkSor9VsB8o1umBAwcSqUFeZ+v+GQFZO2NrKHoZama0KrQBYD8J1sBYeF6LYGuvAH/
DsYVKogBbF8Hz/9kCfQ3gmApAZjTTN3Wyaf+bEtg990EuvyGZAfkSJNLUjX4r84KyNIb1UKjhBqS
ooGS13+6FUBFpecm0Ow3WABLQbgBOAx1cL7jk01gsECKasuSOA02+fSf7xzIPLRe50BT36A5CAUM
i4dNeGYKlDcyoBxZEponQGA5JT+ZJZB6r4AurJ2iWIoJpVpT9zaBbLzRFCAbGsBwKuftAv1cS/D4
UB5ckd/v6H/iQlT1N7TxYxE48BjC/RVQ1TeKggGgHTOEIWzGw4r/VBciSNxex0DHJ6AgLkEJlGwN
Dhf3yxNLoGhvqLlKsokN4EaUjAcf5CdaArvvMVDtN6hSAU3SOemabNoY16croOAyEGLoKpem8tPd
BYqA7PfaAYbyxlKBHRiAzxXK/1LXIcAMmGCxLF0Q5wBI/oTXodn3OjS0N2DaFXY4eXYWQBz0J1sA
txDuKVeFQeSnmwge/XSXgXBke+0C3EJZ0SxYi9BPZSG+0F0C+w2ZP2Aptonck0ZB7KdbAq13eGS9
ITSAE64bAn2Dgsb+EnBLWoQHJtkGi6vxZ1sCbumeu4AIETvPRkeMhK2wfyFyEDCF6FDwZwVROOnn
M4da3yXQ1Tfie+vQ+6AZ4xx3zeGI64BEE1YCJKsG4VB5MD4/0Y2oCIB7L2OgEQLZZAoIgX93fJ7Y
wxGus64Je0AMSdEd2/j9R+E7Fur3lAoCJOF9m3HxlvmTtM0337BLNjwf4ElCha9oSr903ipSMA+D
/5GS+RVOFbVOftGmQp78QSS9nryM75ZO9I33dLI7D3msJyPsci3ttB/n8rhez79JZ+IzkUFikXa/
PPKWmZPdrer2D/XjtxbJs7//8vZr5t05T1NLpjg1f8xDJKEev/KTjfTqkFHBpxV7w8rw7HuOm3ud
iWLheo44Q2wwWe5m1SaVwFdgyvt8/Ys4K1YHb9fL/YVFZkNcE33GflvmReaEe+uA5HXPhbiO6WH7
0pzhQQv6QZ85s8jO3pMjvBAuNr6VCjqXyFrluu5+RvlH3jN/ak86W//3fGTnt09sw+4E/PN/f5xO
m2ttn1tnqD8xDU8m/S9w9CdO5Nx3TpSQ3vrTx/Cdp3+eLZdR6ET3u6HEEtqvPd/vHPh8ufXu4qej
yiI+7Tvfazp3FAeXmMhsecC0D+gHVC654HZDt1tAGuCTPkResbw/uC6cYsmefph4O7qgp/f9HhMG
wDS8dIiJ2a1nNr3cP2APmZPXDPvEybzbW+613WzF5GVOL0lyUg9/+g3+6gMsbrR/v+P7NnS5Yjrn
d4Bt9DZy47Az6AA2gU46eYW12e2Rdt8MMe4y8jqbUWTv/3QbfqedGZdZGd17u4HEXEUKoO+wk5XT
MYnP3YwnJ/I7p3q1TMrb0Ls7iL8eFKvlAQ2Q3I6FFGFw74mLQQ/+y/Rq8l93g4k1GcRm4YJmcdfU
agPsi0m8jqkgP52u/pqB+s7l/t3Etj5zdLBb/s7nEP30XnEnWR58XGb3HddUKEH2HXnqe7e4ep3N
bbx2NXznysxclGt20xO7wxhgsrO0dBCH8bjU5iUxV8d8CO3xvqsxy7wi6w5rygMMW6w8cOed6ZoD
HMQbTvjcWd92RxY0x74LMXduu4fQGuDxzVd7Fv95kFL+4YN850Z7vhHwP/ovwOQf/7dYHtz/v//x
P483sZd1zh05sP4fcLqM6s6GeCF2/edX48y73XcB5OfR+w+Mu8zjYtW5SWRtgH3GfPdWQRvgZj0n
inGd/M7Jds+p9S+GuEjOnTouiu520Ac4yudO6FQdKwyCdjf7F6E/v6fwXnPQGXZv0AHO8TlX6d1e
4CWKrX2NzrlTYn+dqGvOqLkMMHQMZ/lWxHG7sdodIWRE+876wsPr3g3TjjqEaW9H3VsIUYHvO9sH
czmiRVXulLvh2lk/z+r882biCp++m0BQhFxK30k/JqOeJSapSQ8w+DJauk64G0isBen73csfP3rX
IoHgHJwt46iz6RR5AHNxHa+fJf2EKF/vlS7vu8E8Vc/+o8IS6lwdiiCu957qP/5XfABw9B//u03S
XGb/+D/RnddN3iqvphG/08O4KSNvL12JTkn/L3DjRM2+sQNW1X/gD+6zUygk2fouOGFw4EXOwaGT
d5+mNoBdovbg7fmxitBw7Dtpet0BcI283Ujt8RbieX0H/u2Z360I9EvvYb31rXNbdS2GkCDvO/CD
Db1+dr4FYrTv2DAqDm5wXzpGVBeaiq+P/FLx6j8ng9/Wnv4NM4AvFtqQrP15n0Rbs/s3fBJfXaJd
L8ed3a29MD0DWIi3zTK7dTy/O/AAJvhttiZ72olJBwgWxk7khs79Ml89XQdBVnjdNny7+HBeO9G6
G+IJtEXfYSFY7j+0AcwvfXajZecWUgeY64RLKL7vPrMhrvrrzDs4c6KgsxmGyCNQdu0m/YfwHY7I
Rx+cih/Xb692G6CNaYYIPo6jezz4PQdQFpj3vjuNkbuPDpG//qOeOEnXNMhCS7jvXE9rGr41++ZM
VgfwpB7gEafxXuIVxfX+037wel4Ye4Ajfeo0TrB6viQDnOszp1urQLiz/1qcO3dO/OyICBJT382B
IAc1wr29PIT3Tvrq3tt0a+P0WhtgxqTb6v0zPUSJ4mKZdHMJNI7oP91LJ3PuluHBcS5wFPluwNbG
CaHMvg/w0gmeuSrAGAcYWPTrSBJqNZ1Jg/bpP/Y1naOcBLOxG6qN7QQjre9y3Kwcbx+w0iI5ew/s
+N7zlYZjM8CcHY/k226cdimG8DBuCPqFW7hv5pQhLNKH5nb5wnII/lrflf7oLQv0FncDtesxhKk7
LgADJI8H8enoMtJrA8z7tIycfEU8/XDUO59gakNkGK6TzCnC+iVbosqwO3cf+eOZz3Pv/j5cHsyc
vNgNJtYf3Piro2Mhvqumcb2i3ysu+gtLBKLUNIdIoYlyTO0cnFKQCKkB5oF4deXdux1jA4rKUIco
g914wBNGZ8u8W1lCVJJmDwP4hNdLfPmg3D3zv009J64Jc7yD9yBbnE46z4bdgWTC7sn9+DaYxsF9
fPA3MkMB0Z+3dnZDis1g03WUxiG7X/34p5w6pUdPxd1AYmyIqZJhCiJwXytyKVpNjO5WnjPK83I3
3pPP+GZi5dth7DUB8gsjD2BLzpykWO15Iw9L88375q/LzD1Yib4JoafzF3sL5PvTX80e8fAtMLjz
Wbu/7H75WnF17KwysKKdhzfAY0NfJys77tIQ52ROtALSNPOSznylAWLD46zreECT233Gj5/r4zxz
lp2EctuZoe+JZq7pbnLtORYEyb6DnsTZ/d4SiKZ4fYc9LSvH61yhNAHoP+zZ8taJuugeMP39x323
3luDIcoW79FWyXZzax+YIOD2Xdlrp7z3Dt5mzn7JSVDWeg+OzE3nrlOGSMB8eMCKizkfzNYePtxe
SKUMcN99wgM5IGPbuU6RQei/KF+WRBG7YcRzVIwBDt4cZHJ0cLRsZYWejq4p0hBGk9Lv7c5pejo8
/gXWSLBq+26Wt7flwXmZd/bL4+gDWOb/djW7nl19nE3/+4F4tMssOrje352Q+m2Jrng0PBWsRZP/
fetrvXSVvnLB7sSUHnyhyZ+w9nY37vO/Py7yg9sl2Fidtz5e7wz+x7OAlFf+gST8F2DevA2xyV2r
MYClf0vqGgzK7nGKBfym5/dth7WlnHXnKpSX/lj9ZypV3xXWjZeh65XdiH2AA4YeKwvbQkSOllmz
dOPNXglCqDYMMHlnz2l7TkV8siW/M9Qdo4QOxabzBAWbtu90p0tROetY+SHM8XG23E+bDYGwm+UF
beU6iwAzt/ciTJqliOx2A4nTMQTCjha3+4vwbYv67VN36GTx8qW76DmD9J/fZ4d48HfLpythDXCi
594t/LM9/22IrPIcib4oX9ZPJyya8vY9FvNlhg/bHXaIdYAA2V1doUrTd7KTLAbZ1Nm+shB96jvu
UUlaPessQiv60nfcYwoYFC92E2xv8yFwlseFE3ZnK8S/+s72ZJntbTB5CMzCCe4qEPKuK4zmYv8J
nzl0KO3uhiGQAGdesSr3XZNW+7HvCl+H8Yay096UB8g7nnnY9WJJF97lXnJmCLDBWbldArooM3f3
zNqdPETN4jwO71mTzrj6AGaN8qyzD9cf4IiQIy+6kx2iPHGxhLeYCUvRSYHJQ+AUQRpUTtdWDHE1
0xtg37ANERpeIhtR7iHT0VPZbY8fT61dAR7f86dQ7ek/rjjR+wiyVnSot6lorWbmRZ1CBfozA8w5
2cvgtvI4vSe8cQjoss5lhzLSANOtlvfdy6NVeOs938orgBXub+NWU7jv2B8CkSTvOJfKEFTnx4TY
KSiA+7gbNg6BVPuIc3XHvpsgCb17bsLSowO4e/njJxCLzAW1dLPuhh4iqrkGHdq9VNHv7D9jytFL
QSo/38vx6vIQme4HCBgApSVYu+7sZdsYwp87RT5801ltIeFsfJuB+lfmuh51NPqmu55+hcds2dNf
zQYphr3NytuuN9B/071lZm75kLwZO9kt5IXdoO1R3L348YOIuEXphV15iyEQRGK2zv0eiG8An0sw
vik7Omun4x0NUWC4cDYOpMAXUBVDADEnTo3T8VL+YgjPebK394agzk7jNbyhrhLaEA7ubtyX1SKG
ADciuLSv4zSEP3rIsHer0bwEzR/GZZdpNwR79Ihqp7c7021UNQT25YTDsvcYkTLdfcyPm47H5Th3
MsEv22cWD6EuIryEXJBIi91s20UZohx3SQatiEE0deNCZQg4wHVxcOoVRd7m3C+WG69rqoZAyT1I
dJ2Vd11fQRnCU7ghzvDunft2+jfxrbPHXR0iWSNQlQ/rM2FvxvlLdlEZooDAs/jokdpF0IwQtZUE
erAOzxC5Q+gujKHve/mKj8xc70Vjj8Tfbi//+Mn7cP3qJwyQMaGpnbMn+kHX7v4zn6B8CAh/N1Dr
xAwBtbt2ur6XYg5g4B4OGW1KkafzuoAk9M533+HHH+PD+HhKJHzC5boTZelDZIYBiBcELHxAN2RW
JZRpB5i/GFwY/91Q4nGqsvlTsy1b4b9/iYCCerDX7KUNdiv945tuErOdxb3XiSSG4KrMwoNrJ9zg
9We7aYoNMYTZwOUqlgg+dOb8XDy3/APy8J31ZZhz90KM9emEQZ/sXv74Ml+wwJlD7LYbqvVcXtWc
/M4pX6Ih1YUSy98u/b0U7v7nAFaE0qb97whY4Vp4pjssBOZfTxf+dQ/iQbe4r+V7BWX0V8l1Z65Y
8i6r9lWexXcetDGMvr2K4hCpvnHmNF2hiCHEYARorHNXDMHKoHl2vC+uNwSHaHZHCN29JYbQLX4I
SIUy4p7M3hCls0MnDER54KVIxbS/dey/DW+Zl7D5u7fFIBxBCDzcF52tIQ+BmBGMTK63jtMqWwN4
xZfLrNwt58OlOYCr+iEr9yerDHFCPlLEaNDG7jw42sbtvsCfORB/3TXwktB830vh6bcR3/h1ssnT
d8+ept53MNlvvOFx9Ltw6WS//n8AAAD//w==</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'Einschätzung der Gründungschanc'!$A$2:$A$12</cx:f>
        <cx:nf>'Einschätzung der Gründungschanc'!$A$1</cx:nf>
        <cx:lvl ptCount="11" name="Länder">
          <cx:pt idx="0">Spanien</cx:pt>
          <cx:pt idx="1">Schweiz</cx:pt>
          <cx:pt idx="2">Vereinigtes Königreich</cx:pt>
          <cx:pt idx="3">Italien</cx:pt>
          <cx:pt idx="4">Israel</cx:pt>
          <cx:pt idx="5">Deutschland</cx:pt>
          <cx:pt idx="6">Niederlande</cx:pt>
          <cx:pt idx="7">Norwegen</cx:pt>
          <cx:pt idx="8">Schweden</cx:pt>
          <cx:pt idx="9">Österreich </cx:pt>
          <cx:pt idx="10">Polen</cx:pt>
        </cx:lvl>
      </cx:strDim>
      <cx:numDim type="colorVal">
        <cx:f>'Einschätzung der Gründungschanc'!$B$2:$B$12</cx:f>
        <cx:lvl ptCount="11" formatCode="0,0\ %">
          <cx:pt idx="0">0.16500000000000001</cx:pt>
          <cx:pt idx="1">0.26719999999999999</cx:pt>
          <cx:pt idx="2">0.27339999999999998</cx:pt>
          <cx:pt idx="3">0.62209999999999999</cx:pt>
          <cx:pt idx="4">0.25030000000000002</cx:pt>
          <cx:pt idx="5">0.36020000000000002</cx:pt>
          <cx:pt idx="6">0.48759999999999998</cx:pt>
          <cx:pt idx="7">0.56969999999999998</cx:pt>
          <cx:pt idx="8">0.62490000000000001</cx:pt>
          <cx:pt idx="9">0.3221</cx:pt>
          <cx:pt idx="10">0.51619999999999999</cx:pt>
        </cx:lvl>
      </cx:numDim>
    </cx:data>
  </cx:chartData>
  <cx:chart>
    <cx:plotArea>
      <cx:plotAreaRegion>
        <cx:series layoutId="regionMap" uniqueId="{68F6F65A-81E8-4718-8F89-13250C2A5020}">
          <cx:tx>
            <cx:txData>
              <cx:f>'Einschätzung der Gründungschanc'!$B$1</cx:f>
              <cx:v>Einschätzung der Gründungschancen ¹⁾</cx:v>
            </cx:txData>
          </cx:tx>
          <cx:dataLabels/>
          <cx:dataId val="0"/>
          <cx:layoutPr>
            <cx:geography viewedRegionType="dataOnly" cultureLanguage="de-DE" cultureRegion="DE" attribution="Unterstützt von Bing">
              <cx:geoCache provider="{E9337A44-BEBE-4D9F-B70C-5C5E7DAFC167}">
                <cx:binary>7HvZkqY40uWrlNX1EAWSQFJb1282wLdvsWZk5g0WGQuIRQJJLOJB5lHmBf4XG/8iKnMqo7O7y6bL
rPti8oIECfEJd9fx40fEXx+nvzzWzw/6p6mppfnL4/Trz4W17V9++cU8Fs/Ng7loxKNWRr3Yi0fV
/KJeXsTj8y9P+mEUMv8F+QH55bF40PZ5+vm//gpPy5/VXj0+WKHkVf+s3fWz6Wtr/kHfD7t+elS9
tOfhOTzp15+PSo/P+bP8+adnaYV1t659/vXn7276+adf3j/qb372pxpmZvsnGBuRC0R8FPAgiFDg
c8x+/qlWMv+tOyAXvo9DQqOIkZD6OPj608eHBob/kQm9Tufh6Uk/G/PTb///fuR30/99hzAqeXv/
RJ3nejy9vtwv39v3v/76rgFe913L71zw3jb/rOu9B27aByn+TAcQ/wJzP0ABCTmP/sYBHr4IQ4I5
9NGA4wic8b0H/sCEfuyAbwPf2f9b+3vzL27+A8z/WIzPT3+m/SN0wTAjURQRghiFJfD9AoguKME+
C1kUID/yw/fm/wMT+jv2/zbyvQO+dbz3wM3iP8QDYv4ahP86ApHogkH8hz7gC41wRNF3DmAXCAc+
ohD5AeEkIO8Q6OZsrX88n39g//PAH5n/3P7e+sn632/9o4Do1/WDfHr+8zwQogsUcT86Q0x0jvXv
l0B4EQUB5AgfExryEAXvlsAfnNOPvfDd4Hee+K7vvTeO+3+/Nzb2of5zkwGgPQK8pxDwIaOMQ7D/
PhujiyDy/cDHmDLEz3564wFvyfgPTOfHTvg28J0DvrW/N/7m9t9v/A/P+llIkdtn89Puv/83nMH1
Y/HVJP86MIX4gmMahpj4IY0CSL/fOcNDF2HAgTrBugAKRRGiX3/7zR3/DxP8sXv+7oPeuevv3vfe
fav43+++jdEPz/VXi/3r3sL+BUVAn3yfc8Io9gGlfrd0MLlgLIR/KKIYY87I15/+be380+n82Ddf
X+OdK742v7f85j8AtdLn3kJZc04iX23wr5s/DC7A+Ij5lCOEIzj7zvwBsFzmI44YRyT8Wxr1B+f0
Yx98N/idI77re++N9D+AT/33/zL2Wf/J0EXoBaQPn/okCv0f5BFyAQmdM4YJ51B4hO841R+c04+9
8d3gd974ru+9N/7nf0BS+d0Ef/rzFsf/d8ffaiGvwfNeJnnPxS9V/WfWekB0A0QYDnkEJQcN6TuQ
4lCKcw4JhEKtQcL3Ysc/nc2PF8Rvw94thd9a3y+Cyz8lQfx9/eObFpQ+2IfFq4j0OwnkH/d+ddm7
of9Ii3qjp5unX39GAdCjb9LU+RHfcddvqsO7Ec8Pxv76M7nAKGCEM4Q4Z4BqQMXG53OPF7CLgAKW
QfkIaAY6CmCZVNoWMApfUErP5I2c//PP7jaqP3chehH5xI8YDSMgcGEQfdPtwDEuV/KbKX67/kn2
zaUS0hoYHcK7tG/3nd+NAgk88/EAIwIlFMI0gv7Hh2sQB+H24H80hAjKApfHo25s3ARSLsoBzQ9h
/dmNWf5ZSn9eNmV973Tb7bMhJ0uKbBaXcL3u+0IlRvbu5OOOxyIou4dOrmQTHDAz+lNYVEVa18Tb
e0X7sS1kGbtGuMvXA+O23pJi3po5+xg0qvxyPvFNuzQ2yj+eL+avrZMHd4nofpS6WgxFW8cNwV3S
d7i4EWJUcUS82yGf1FEPrknCeW4XkWN0Oef5ShPHEtx08lLWGO2KCh11UfYbYF0LpR5cM7m4ynN9
yCMeg7PCGzuIj/0UVodpbB/HTvYnir3ristqL6fs4zDbMK2bWh+I8PpVbYc2rkJp4trW4Y1ouNqZ
Cj9hNOc4jkRYrKiwQVKqtaorct9lOIubqPQTrXW1jLI+vBsKsixNWcWDEsMaRfd+NT9pSfRVi227
mTOJ41Fok6DJL7YDTiDo2k+8TRxWxc1gMVmhcwtxFq3rKWg3RJRvN4WRpdu8D9C6KOWldSoVxC9u
XEZQktU4WAdTeeymMXuebLM2tctirac6Dltndvh8yJvW7MY+Dke/2hEo8NZRG9VZjDJFV42M3J2I
mjQrhyUuR0/Eua7G6zGYwpt5Ck98wsdMVPIw6Dw7WFpWSVn3KH57RjXRk9+U+oNX3rd0wPdZ3h/y
YvKWToATFTbFFxaLlptF2blubVkuT7rpb9EQobumKOhG9WzdklGkHMvhslWRWzkIum0bRf0GkTEZ
SgYrxJ/rleyLPPE0vZXKqSuMa7tUXdCvG4VuGqe8q9DS2I2dPZRYtLGSFd96wNzTaML2qKiT8Tz3
dlELTNLQcbvOh7pOre7pUhqhtgEqgkRFNE+Ex/vYCz3/0MrO/zCT47gOB1o/RrKvkplP7afMf+zt
VMbdVNl1081rhEN3yGaXHfMRVQkJc7yShsxb4nvxnA/q0XqKxkK7D6Sz7Ghm1q/RoFYyd33MO47v
606Ui85001pFOwf/TjaY7p3L9Dbvpi7Gg1duhozrqw7rF4nAHJ4kN16OScykWppef8nn8shMYfcm
9O2qGiq6zPp8XJuwtOvB+S9h0ZlNHlXTYRRs5dugvsY8LxaVo9ea0DHN/UJelmHjtnYgEBGE+QAM
bDzIzL/OS8ETbBt/iFFYJ70XqVuV9UlfjfUiH/n8wYwmNnpemyCggEw2zurJ5rGUzY0/EHv1O7z+
AQiCWoq/Q8EQKiuCA0oAA6EYBrp/7v8dCrbON6KqhxfRyWEJPsxWYgx1Mvi1vZb8oR/z8UaES2el
vEMueV2YRgAKKCzsovWm+ViFZA7SWTSPJsrc1vWN3PRhMCWFK9Sx8P1TKUm55P2IlwW5wSzA284/
DFEv4h7EgrjXEz2Eg+jugkAmYe3h+94LUEzxVKVVNLG0ErX/gKoIbDPKT/XgeUujsji3HV5owPk7
EoTtYijDajVo1h2CPprioaN1nE+kunUeCRYzeZx05y4zEwanXB37xpsuB9t8qBgzWzvP/NTlfpaO
dTumqERiW3fyWmO/2rs6q/ZNq6s987dM2XxhRlpdzprhBSzrJp0IbbK4zyze2v4TzcLqaqjwfMim
MNMLlWdPw/n5UaD4qRDjo9/TcWMMn2IpBrtrulGsfdL0C8tpuZF0tOlg/Db1VDAAeA3lioQ+Tl7H
Q6w+ZUXbb16n3JbVzhR6WnuWsbWPm3bTt7Y6+hVSi9wTp3b23LEoc7TmLsti4Xq+ycWkqmXZkj7W
lHrbhjtv+3rWni8nRDIZYwPJTmpWprPnobgznr9omXTHqHXuaDFzR99G4W7Km4QYD/VJ119WNlqK
XriP4yzqVdnMeNWP0r8m+eEt7v3Z4cs84+GNE71Npr6z6xD3xU3jjdOhCfllXdpgZfoWYooEuV57
M8l2rwdbyjAF9N7W45UvZxGHApIKK0e7UsZ5C8RuS6+J9oghshJt+HEUn0iWIqebR8ACFr9NE/N+
3zEiE8+P1N4nji+LSotFmPEikbyLVi4ozRUSUZaEAvFF3lRoEXmCJa9exFyy09vbMN4UmzowkF00
nRZRN5skMsLvY5pla9713rrK5mz3emjLMFi+TYHMtUq70iPbcnJ56rqhvx7JRkZq6eW5yGPhtUtJ
vODLhKqNCnN7KiZyqEribTMS+esqDIo4R6M5ifOBEh6jvoYYZKQLkkmUbgvhVKbAgDIA8zG4DLtD
7QrypA0dYjvtsrEr76JuLFaNMTgdhzouyrl5JHLVqobEvqbFbq6kvOQ0kOkbmoUEFQtWGHjB4Cn0
O7HPcd8k2kT99s0inuwXryA7q44udVQA8cHVpzGs2QdvyLPYG9ijbFp2fLsiZbBm45wlXqC8lGRR
fpCqpwkVwV0VaqnjogvCnXF8XuRDaRcUaZH64ezfjONIE0LfLvi5efADkXpNH+yFiVnHg9tAhbd9
ULlYIVNcvlIH1kefJyvVFRP1C5uGMh7OV2HFqoVXVuP67VVZnX8wU29Orwfe0kuq3U2Aqb+VpYyu
srp/4qVHk6Ylcs0F1Vd1a7t4Tr3Kw+tX1qVMSRbzUDWpp3m5mmY1JK93el4WpiLPXYqqTh2HLFpE
NUkcpfaZyZciD00eV6Q4Ft0wAh2dy8REQQbkFdZtVE94PwbtPbioXvGsz1I/atUXgJZQDl/qQoUp
7aROVcTnGGmJ7zxLn4oSdQvROpUEZwLR19lT1AQ2bYmbLinpdsgj/Ci6QO1c7YeLhofjfW/HYzYW
l5EI1GE6E5sqH19cmYt4RMOwA1rHF0Mw01PIOFvkvUh7lLeLSRbTwW/HIH6zph242BvIDwmddLEZ
dRS/Zko66iNYbd4BUAIRykvIx9HGU1Ow1cZXaVbPBQYUim5UVn+cqqpa6MJ5ByeZd4j6Iptjv2VN
mofRuuQ6hkzTJ0M9uo/9bF0sRMnXYYHMaW5nt5ulv2ttrrd1ZV/88yLXIQO8e0XvEQqDNZncmoxN
c9l3hbwVZR7Gujo1DomV651YQtHQ3vNBdUmAfbNGIUmDjun96wFFGVtx/176aU+iozP5WCQ4zMqt
GvAKAGRD6tacSj6bk54AU6kK9bKP+ulQtZmIuyoEGnzm8mMv+3hyGUpGk0c3jW7vwsYO23aqg5ha
1yWvs8+tX8SddSQhRSWCuMZjt6HTfCWZ7ycMKGTKpC4OliOgP0SdXoOPycWsAJKD3Hyp+v4+71C7
JdwLk3kkei9nbWBZFyLhJI957dlrPPo7VmkMyAjQGFdKNZ/LWh4ioshLb3XKo8eGekMyIcHS1lC3
bHVQQwRTu8AMKG03tviuZRpeiPlJXwp9aXEA+Mpa91ERd5uJ2cVD3Y+HYhTTugoGlWJYvIQiujWd
NqcQV27jBfmnqb1SftAf8dmv01B7cZhFeiUzChZQ03RVkrqPfarV0Z0P4ezVe4fdys4Wf5gK8RC0
c/fRJ8OupbyIsTeV26qlwa6asI7ZVJVpPnfuZiz8Y8XdPMQYir4nH239QvnLAjVoZaowPDZzuTVu
MVJc3IdMlbsmK6bEYxkDmDPDntVtltKR47WapVxnUdN9mvoB7fORPSrRNg/fneR5PoF3kV7x0JNZ
7GyKdDYseaGapDzjfHE+DBAi+wDly8o5lEZFFq1KXPR7PZU4tRMaH4roc6/ULh9V9JFPHlAhZPA1
KuFOUY/lBuuBpJIOdQLVewEEbsIQ5rr7FHL4Jc+J2MeZtwFCje+CWrfxFLmN8zRaIZ+V16+Hc1Pp
WLfxWn3FtZyXJI8+sl5BHdLFBRbDbd8Mw61m0QnzjB+zrEKJrmm7lX65o9azN6Se7WlqcBnPQost
Lbox8Yt2vnTdDKgs7DWS5AHWFo+2+azMRiEZrIGfcuA8xF+T3raLCijF0mQjSoYmI2kxUnrgYiC7
MWxvc6SK9BXvCp2rtKjy1SsyB+ei2G5m0x/KopH3nl/1yezQfMWREys7AHGvqk3BEb0T1uyIl+mH
rJdZMmAf7edsHvcZMospV2YNpEmn04znS+F7n+ehaOLBy6In3Q2Jj1kb43FqDlAnRwdlURsDuWnv
WVB+GggsiHDEwXIqXfepnPydYG24i5qqTaH2fO7OdaHom3AVjFmwQFFH7gMceLHMxnpnzmV8pNnC
z4vg2mMmuG5tmY6YVZdY5MNK9K5IJzcCW+6AcLxWv/PYB4fCqzZ92R5pVYYfmCJ13PW0jLHO7HUk
DRRgFaoeMoI3beGvR0PNwzR1S5yTAqoSpJckGuLJ1sHTAM2qH4qrMStlnM262g7SFXE1NeZKZF22
svk0LEa1w4L7ZQwnvijcgWQtW8JF+No6eNvXdEJ71CzKaY4WTU9JEsgSaupWh/uOsnEPgV8Awps5
nho5HCaj1bZSBq8mBSbs2PSppsE5I0SV2Mpc7V9ThTdE0b5BOlplyAPm1NvhBGmhS82AZBqVHdrU
nA/JLFu3bgifV5Lz6XLiHV14QDCPxPXkSKNijIcxlHHVBOHacdYfbDjCy5u5vKKQEdJ66tVdbyFl
dLnud7bwUWJByt8Wc7R9Jc2vB2crGlOn7XIKh0VtZxX3Y0ggGXB/GVpJjjzE7dIGDIBH5bZd5qPZ
z5ANns4nU1+aj1Ho3WiCP2RFGW1IVpsTLkuVCO2blNbSAukoq72FQqsKbPk0G/tSFa29jSC3xaQw
Li6bKTow1Dar+tvZ2bHjzIrda/v/vSOYdkQzttE46K8LMhXAKKf2CKSvTUdfLRSAZR77rllUQTEn
GPv9+jU/ITTImJdgNCpxkaq2aKFKcq0CyjDkaTB2SW6E2YeF+q1c7oZcfQaeEVde5x4NL38rl8OZ
h2lZ6juvHCBrn+WhcpIvwcyaIi0wMAVq+LIr5+EWapnhFvlu5Uc1uiQlSWyEQIc7u1Kyki1GyaoE
cH8Utti/HuyAir0+H37XZqN2LarmY9EGOiEQitvR0xsadeown+tIQaL9YIJqXzueJ+EEDo1Qo46v
B5aXxcIH5aiouyZ5zV9vSeycs0ST49QrIYmlAICJI1O+LccMHzLj40M3K3J4vSxggS06ZeLzLt2K
twT4ScHzW5HxR1kIuongV5dCF59VAFWubu2ZBFViVfu6uecEyuy8C774zNAYjdlDWxXiNHBmFqao
6aLP5HDj6nI+hUivgYb2VgS3Xu2a6yaXyzfieL6ilVqCKkJXqrVhEva9veynXOx14/bamahb1Aot
XNFudD20u3LwaJkMeq2GSV1V2SDWGQuLpEfYHKspXLwxr7MPpbZvTa9qQtNkauVFVbSzeR2kuMf5
dZ43n4fJfgbHjXvPCn2TYRCf4JMkm5Cp1zdzEOkbZvuk7AWUMJVQ177fBjEznbeceMUTRmAaltZQ
e9HgtqV9ACWBnzbT0O+HCAZF02hWXe0110XZ5IkDCvomU9G6cqfOzNFyzLG36qm3qweZLf1JdJ8a
jDeZh6KbgTeQrMNK5ZeequtFSfO8jP150EcQGRPfovAxqymshIraOyklYLv3UnLuPg7dvOoRB11E
FNOGZfKDmv181wc9hLWxRRXzoS0WhWjkR+KpI/FRKuFLk5RIR5NXBo1BkYt5G4zLV85ddFEe573x
IUUM3Wr2In/rkPfs8rxe+eEgly4wUDT3OnV0LE/lYNlWT1kTyxm51OB5WubTZJI3QdMU3G67satX
Pe76pS1iEeXmKqi84eSVDYBh1KaNV6Wtu5bR8BCh8krMfZ80ARBVTrPEb2uZsOCGeerG5MGdj1wb
W6DRcfhC8ykti/y+IOVNU5Z3bZh9yRla4MjU6Tx3+47PdSIaKPeJuc5JHBoQB0HQ35UFa1PmV5C9
9bUpSlCbR7cY2kXpVUcrZhyzwS8WpF8Ubbc11l85XYK8NLJUYB2tm5l9LocZwInd+Sq8Ztr3QLhE
cZbpWzUItPOyeZ/Ruov12LuEdihWLdcgADmT+txoqKHLlRdMkIvBMjs+VAs7qOxTHUFSkfMLVBIk
VdwWiQ7cl6yJUNoYROJKcHqYR6hmLaYx7HygBOeDONTdYyCa5uBrBojgPlNvxPvIn/1kLPd94Tfx
3B45KvhCMpPWLkSrLJhN3FagX44TusITPQrY6ADIyVza9kvZgBwFOxKJh6fxxNvSpDyPypRFQq6V
7Y5RGXZxxBhZo87Va9G3UVxmwTXIKhAdWXRf1AWILIGxGypH78aQ6rOYiwqEvflDzgSgiqyWGfXy
bc+8fO3LpGsy/8TzNjgNnv9gwmbc8DZa9tWQbzI3QpZQZX9gubequnxVGVXsOSSUfQdy29SBeD/C
AmylNmlT+XEB4tiCPNaeYrBHIGCykO2sM0cc3RrN5K5HaKGoL++myCzmnl/xxvAno0717MW0d9FJ
NrCIQs3mvYfChKB+NXkl2dQShBSd26QMepaUeLqqS5ynpZ1SKFr92JDUYzO6ZkFRxHJQLunbaUNC
qC6BBDYpZuN24J1cZIqHcVWbKhYDu6pFrUBMruTaNeEyFPO1qkCnbLKsTDu9CWmhU+TVMwjf6J43
TXhbsTlcEl3ncceJSnRRy7hzDT/YOOSiBek6Utu5xcGCT3UDbxIUa9CugIZgeeW56QVqjJeynMRi
5rpNUOtK0IBGFmeAQcHYL7nXtbsiz3ddSeJWZAucYxDD4aNNkM1bqEScOlIZboc2WJR1BjVtm62A
DourutoayeXG9/smNiA9JAVIIPFYYQZF50hWuh2A4ShfHVyw9wfwR9e085YFYJG5D+JMoXpd03Gt
4QO6uOonkRjujYkrnQIlXq/gO4gXnINyKMqgXMGHvmSBpuJjy+wLustmdamFr66ZK5M6bFblyMpY
VSB3lCD0UfyhH3W+aLWqEoDy7RTqRRTNcmEoSH3waSSI6GRXj3bHrZfWfucSnAHLB1wAPVkGN5Pw
0owLcyOR+KyKot5wQyUoTzK41zpfc1NtUa7QoR/ak5/7l5SiJ78Nl17XHJ2zY4Irrz5r89eDEP2y
9zq5nXOdJ41nihREN5CQKUhZuBm2lI7H3Nb7CmfhxuNshSM0bmHrYDWXPdAgNjxCijLxNKJTOJkb
NopgJ8t2QQpq15J+FtaHCnJWQXItlNv6QeF9bkYD9q2Aihe6i5HxQa1wEd0O/vgRFPs6rZn85Pm0
27VhHAy8XsJ3u1XckY4AqVQVPBx2FxH8xcD8kdf2LqvEy9kGKafVvUPupfNxsewKWsG+kj3lznvB
DSsPEo9l3IKwdRhydBVC6QE6iCeUWAS15McWQHlfVTIFsbPegBq7warT4HuCVjMeIanDXtY1uXQG
dhaEaItVaymLuQtPrBrKZFTMW5FWFzELVJtEswuTaT4xg/h2KsyNbtt5WfAPRQD7mTPUCQ0tkimg
t1XfPJUDibEqTSwRhIE2gU5r2DWFBStXIA7QmNUQmtQIoIvKT6IC3Rezu9eWiZRKvssx7NXqsnmZ
e8ISrUCVtp2GehDN46Kv+hm0tQHFxrEMdOja26qxXc9N1i+q0b2oKN+BHigWjsrLGnvH0mXBaprG
csfEwgfiuhWAWd48dOncze1y7Hy2QFn7GWtioFJtruvSgJibIQawAtXpyFSsVOc+umaIC4JFjPks
NhPP+7gp9GVTl241S7IfxujU+16/DcIN0hTyZB90QIu1jG1HptjT1RPo9QZyHq6WLWygAe5F7aWQ
wxG47pdmHhJgaCQ2/FSduZTw6iDpzJDv/HCclnM2tEs8yxTSuopnvwa9W/MYF4rsnajOsghNdTAO
Me877zTQ23Fu6wWu0R087l7WUm8CoDlQGk7BooW/YYHNzQg0f2DOCbJjHbuw5qmg8gtAygNsea6A
damUOdwnHgBKYtnwPJPueaQQ7LD7m1S2pBDDdoUMUp+7me8zKNoQ5dXpVOsK1PyqXtZVN8Rebq/m
GrYaGm0g9Nln+NRAxbkgz/kko6QQQZO2UXiZMzUlTqBPESQx0HYMgqFMxl7D7kvF8apr77pWhR/8
1j5j0MaWOutWmOj+pFpJlmCz524GFUfBhv4Y8A0skrso6NS2nWFbGkcdbGRryZIM9reqqMm2nWqW
uG8JwARs9IUyrFIyGAs7+VWw5HaZRXMZ06CqUozCJ9aBSI7RcxQGjz2aQIAAKQd2H8VdFuGt1TOL
TZX5sFszfCpUCyw3r5oEjfrgoPzruunEG2yXXVa71PXVZ4CmJ0bzIO6j6tqoSS/m2LWd+D8snFlX
2zoUhX+R1/Ioy6+eMkOAQqEvWrSl8iTP1vTr7064L1mlQEhi+eicvb+ttOexLmezBblXb/Z14etO
j+RJ9TEGHuFAcSXrkIKKqEuRVY2XDquai4129BhRuK3YM6BgbmN9cPiQOskgn+vqqxlzTA50XxG9
FvUsMsvoh4Q7n44agh/KcocmbpS4N1jOelId7Oy4hx5bv1xlt8OM9ui1KjnQ2i/pXG07qAo8lf1K
0AMbVeJVsWsYL7vQIcsOZleeVASdHXPbVxVcx7rZjv0Y9fvKW2CgNaxcKt1kcbxlhgThr5AIndY8
+NPE7ZiNrftQi5IpMcE7algh4Cmmnrt26SamXwSNZ2Y91eRxjbc8Rq5KI7o45ah1WLaeuwu34VBX
scVwAtE7dHW6iv7RwKzKhFyddE2GrQDsAr0oSM63CSIapipdGHUOdvtq45nkQzX0hdyic2Ww8RKp
VFa345kASkE07kBuVhKm6UtD2O+ggYDZ8VU8uXV3rKI5SEff4D4Sck8WyDJwT8YLi+Dv1KP6sHbt
isEb15SHZkjjiX/GTYxSYgcs0KU7Sy9I3agDyjKKqujmGAreaNfj2IQTVPnkQw9MPuJqnpN5yhLU
Qzhm0Y5aMR2JZlG6DOKQuG1yMDf6gQ1XBmyglO7wGER6egBVnztAMXBrJybrtqHkffOXNst0rfVY
jq2hkArmGTtq02UmMlU2YOtgDv3jc7ctth4SW4eWJ2bTlmlnfXIqCi1TkCFrlrnN2Zz4+L1Ip37k
4Bsx0IRRQYRYlXm/9UpiqcbMUeuIMXG69pQPpzgxa2p9b8Bb9zKCa7mbeFIkPkS5kZocfWp4iDFT
g7ihe97+roidS7gHUGxblos6eHBDWFiOjiy6A+ni5mo+Ahu3abvijsWIKAKepBQzZcocdz6GfgK1
XzRHvwI3Q/2uyqLZafEi3GZnRQuHkPyc3eBf1/CsncOr7AaBVr15qGoHHjr0iXEUsFo82I/R9NIw
tIpuZw/ePP500CClAWvC/EA8519ldI9WQaIW0qrK/Wj565lpKWrB6qM7hwWib+YMHxmijWb+SQdS
n5XvAOm4bYw2CrDn4qE3XJ14wvc2bIfD4Iif9//WTRseWitfa5kE12A2axkxihmkh+97/7+B7sgd
oqkiNAyOu0anOiE6c42XGb+JL/D60a/YCnMrvhrdqs3xpG3uLN1wuT/YdvtwhxAABvfH3UAnLOAt
dJ8FCZcjmfrx+8vY1/YawOIaanW1HfV/Ehv3BfQLKFguG9B1xbJoaUXSzh9gqPc13GeBmQpd5pFR
zNlilNDpHFScsAF+0A1KnKxVMForl/KTuDk8ctTt2fZsO4xeh/ErtPN5jBoPX9Jya8I+96JqydTa
jWBohqBgN0d7HiQ7jSMvvp8uWUEVtLqeC2O1/BmbdOUNDGevCsE1gOIJ216kiRP4GVWUXzwu42yu
QSvV7EvcHOjqRp6Eof3lCxOnSRKZAv5fVGo2jR+Qux0MPYG6BIsoeh7yj17Vz61I5GlSZMD0ETXP
kDefyDwH59h27TO1K+pVrML2EsrGXLt5+xj1HL0ktpqeffZ1wzOAWIExUGZ+4s6eNMQrsaezMlbj
9DEbc4iGeNvx6m78bBatXbDstfH5FU11UXljrVLjJCcS1qkcMa/dH6qNnvjAAdhBI+I+4Uc3iNds
MOs7d7n4rcIqczs/fGXrVoyashvDkda6Dw/fsmm/3barhRdonuNLc3ugjuxOEx/3kx7jk2/dOqVt
BP7nxmqomu2ls81nc3PAEh5mnTc1WaPqKb+vwvtT+B13S09iBuJYkA9q4BuuHtWZkujpomSO4URF
0cmlUszoZqjKGHoWVvrJ5B2HhU+n+0PL7TimUK+6fJkqH8I0pIA8hER91gGIiNxr+zr1gDJAdYGB
PrRNvxcgTB76VbMHM/kE0+SIyndjC4yZwEeQ7W9QO6qkkCfW3u/OXcyCB4+Avqr1TkQGRbyKNEaJ
xdR5E49Jfn/G+4MD2TMf2YxGa/I6BtMwcc+JI1osmeakTd4IP7qEq7+VAxFBwUfa5RX15pemXm32
/exrgsk1WrxyaJn3whmDNuDGNszReWgwbwk73V9v4rK6+FaXurAT2f1zd2+f+1JuJrBZFY6nwV3Q
m9+4EAvdkcSuPvYxIBIMOti6OlYq00+P49IQEAD9TZpu8b79sS6qaF8bo16m3juOiZoeWeLJtGmB
b66m18CrpGhzodSfpIHLbVyCu5UvySnU0IQ3OsnjNHd/+AbKM7rpuVrc5OLJkLKPlvlpY3zP1j66
LB0L0u+33tUjyyrM/afRJe/3u6Fdo7pY4aZnPNm8U9CGHqol/jVW2pRbsvHUWeLq0oZ/7n8FVJu6
8PjQ3yij6QYdYahpz4Ocn7+r5eq6Z2FEixer/n/gvpc2g9ecHGPxzbZFq8LXGW0XHy7LDKH6+18N
D45b3BX3a3BfLvcLMYCZyNyGGC93W8xxE4S5vr0tRwJlKpHUZqSvaXm/C9costiPvdV/nCvxj0xj
+EBvD3JCE0Vos8IxC56cKFF7QdrtBHcM6rYf/KQqXFMdbOFFLOGX70Z6B4eg3m+NAMHot84F/XqV
hgGEJZCuzg5Crnnv5/5MA6d7kQsl+dgMBNxDXCydC/8M5Mzuvjig5sHdPzYYX7ZuIY/dCiFwhaOD
z8jNq9Ule2+cdNk3YodK1X/2MV0wS85opKD1pqYzbQm0bThSx9l/C7doR8+rgkfzDU8S3h6/v0Fn
/dU6ldhFgq/5nXg14ZJWyRBeF2w0UbM8SWnHPaC4BPdm22V8ENt5RIIzBW3j7j3R+wXFgkyTWBB0
bVi+I3C3g/Tr6gCusX/YbvZ/3W9JtkROtq7LuHPCmr4Cu3gGHiH+jHYovoucZNO78kKMYYGrD8sd
N/zeTJZw4kdvSnQmkYPDVgPoFNFEnc5A1P427KVa2LpXXruUnusNB3fAhL3KiqPZuinPJgGjqYHB
5khhV0/DYSLudnGMQW2cavPNsd1ZqFHqMJfzlEsFWoxUMHPuEMEYuyxTLcoz3MgvHmjn5/ctT3Vf
VE3zV/HB/HJJD9+NYUz5hocSn8vsTjUFN09LBsG1reTZxQVtutb56d/RSVL1f514LHH2QffsJxx4
C77iCq15IyOgNzDeXhmfy4okA7p1qyGl60tEHFJ2fU9PgBNzGUr/VZH48b5bAmMp7782ikbvXA1h
0NwIlvuOqW7/mgSU2Nbx17TXAG5DHfi/EM4tLA123x+6CtDp3UvE/YbxFKgj6kxb2rlViAYfu8v9
wXIjcrlh2yC1tFs6uePOepX3qn3xzNtR/uHR8Mw1lDjf9vDGwmzz1rYUa4I/fitBNhEOZs7KS71F
tTsWDuq7MTMLRPC1BQaMD/F3uMDVcIFWeV0THbY5nN9UXO3qFmbhDVb25+ZKIo59fJlxFWbvBfLl
91uuOFF7fzOf37XMi8wBm2WffpeCblv3WwgrNmRBxujYfQDdfrJmU38wNpdBuOnXO1Wki5WOxxUu
2p+5BlVAW4hGuCLSHFDKkoNaiIUjzP55vFvfothBowK8/RDNQLF7iSmAJnLBNiyrAnwKGM71xhYn
izAoOdIcvQDDsZ6c+kcdqN2Kwbnw6LGHYX3e1t6Cnp1fHN8DrmZcfFy1RO1dw77aKXtpsCk1TlXG
azAfHa/ByK0xsqH4owBHCqATn0rvtrxqDZSoiZODJwKabVWQHNdQDTvWgoiZuHUKHkSgKCPaP7bK
sdkgmC3p5Lq7xT1AaR9+36nnTTGZR9wpdD1gtlpYhA2ENuOeAjR+mQPkAJx5emm7sS/1HJR3kDxS
42dbk+AcePLF72p4xK6cn1pTdRlwwLkUzvo+rZ3a99Cu4Uy9C7VqtFZru+9vX3aVejFQXy7319AS
8t4a0p56Sj7uRnfo0fESSAN/fag/hzA07+7W66Jt2OfdqSPo0XM5UkwR0JGualYxgB+IDPUUT7BU
2ZzDq4DfwL3oQQI1AKxDoZmnXgwSIhqi/xk6BDIWSFn+3hHmNybxAAzath6CQKFOzvpCpZWgCN2k
tBFRuD7bb+Jwu3ci6F3zFNBiDMIODxwlinEzFPeWoKadLsNGtdk6VQvAkFHBeXr4LpYVEF/V/YAi
ARXt1qUOvV3g3qO+USWqUo1yeGC/8aq9o1kq+XgnHpsmBOUEp2fXQLG6JI0AqBcyXThxxR/JEP7x
oHz8hGYSHmZFHez9yRE0d3CoffdNhfTZs1vz1xH8dWSkexN9v5Ux7boUEafuHPjJ3m368f8uKPTX
+eqan0w19XsEn8i7MYG+5zupMv4hluFNAFNhebe9UU2SPI7FWCjlOYApuoe78Xd/qG+fI57+OLOa
5d7QXcm61cdwZaj5tXmtrLCfLtibdHPcMDWAHEqIj/0z2dSPxbrjhzd2D0uDxp4qqPHeDR7UWwvP
vI1SWtX1S8gs/Mtq5TtokfbUULJkNI7H66w+7qMG4Oft2iN+faXcirQCm3Juvck7C8f9o+6oXSKG
3Wo4vQCHiy/+6seXKUYjSTY/zsy2yaOOt67Y9GM/YxYOGAx2dMoaqsuNi+SNTBfqPbJYZLFh/zgP
QDU41L9urAORIHg6DyucEaA3zBV+WsXV2xLeciAcEsqcbE/Bza6K4dEvs7OBvZRfsNkdd+ofJB8x
irDILZzpEPC4u0b8mXgJhFl4O4yqq0c2+6K7MkJ+IA3WJR9iJ35cOpRWQDSlgmBXiGWAlgH5pamH
ZbeYFq4MrEwVRhiy4ZYD9ezqvCNTnSuWfCIRoFOdkJMQHd0TWKLOeOkryAJrfDCJ8qFntZe+dtOI
6Hf0H27Z0uSClRbseLwivgREOAVfh2pIhn3YQ39JqmtXI2qjKQAuzKifKycsr0If5x7N/6ZhS3Zu
w85c89wBaZdVDFwRnIPfxDo7KeN43ywSGm1FPza0rwddtyc/kGkPXjQFLDvu+0AWFY+hSK4jz9Zx
W1JLwHnAOMtrVr9MXXVE9/xoYh/BHdimttYQ9D4XUYdHoNM7r6PLjrkdgGQoz6nXinOH1gzw31fI
JgpC3pJsSkZZTAXe2xf1/C3lnnddE/MQK8z+UejInaqTOuNg5cLpsryEvq8PuFYfU+SxNJRzc6Cj
Omwycp5Hh9/47J8iapxzNHr7pF/5I9Bnp5ltBk/nELPtU2hI7ZJ4iBtMaj7MoO0hddNbmYYKMtov
3s0mc30RpJCr9vBe5nyeoF2PVV2a1vUOXTxljQhezB4FXWZ9t7CDEyx/ZtnwfTN3dcoa6A/Sax8G
pQSQGQyAI9AtFbglaE90BYgplDp2wgIcUVcCtcZ9TTIe4S4wys836Ua7EICJhF5zkpv+tJOb1VNT
3fSBJWNY3alLzWmevbBoKC5wM0L2Qx2F2gisucHnnmp32woWjFdp5w6XBmEI97ZoLT6iahoyv5nO
pkpeSB9OWb85BaYiMEuV/bUSgYyYt2UeUCTfIbsAja+Op6txd9CxjMvScYXRyDuwmAlcjAfMHNVe
iCmC2PiqEH7IxIK/NdAZpHIAS4Gu5PI+Siygpt1+AVph2YJQQprMUe46hB56Vh0Vol0T20djDQct
FE8Y04uw94ELtr0pqgSStOrKVrWgZgjYd1tHb7UZP2t2oxVgs67L8rfj5AyjgoE8byFVr5M61p24
JmtS6Ia/t5DdMmDy/0BEP609jEPON5jdDmoBNjZ0Qc3vKZreT1aSjwbfqWg9pEHcJIXf1+a0LU9h
VKwLMftx7ssmiHZGElDEDL6R2l6ldafcBYrhWdS7ZGotFMvEpFsYfSl0TAjEdM9RHPGdiv0pU2L7
uUbh69ZMuMtu20YrgNpyMu1BmWbdhNltozybgi2CwBQAe47IJ22mHPIO3BZPpV6wTFmlONnJ4VPN
dtd2UHbpRL20bbsw7akpcAe0e+aZHNd/lG4OJRgiBu3mHedOFvbebp1n52iG6MtaW/oDfGUUHVvN
8OitMZgw6qAYQCfAIu9+JNAGi3Bs3zYspGICKx5HXZBjRb+FI8pTO4gYP+jifgjjHcCxh3Ztp8KJ
mC7jCiD97Eb5/Svg2I/TBIfdHxZwUm0IA9OH5h5te7Qah94sn64Lr6+3DM10gFxLOpjgh11+EA4D
q59oCWV6vZG1Q2YsOWgSJuXcZe1vxdcLA8Rw8sh6SdT8PEi3Pz6tna2vsLFfxoqhp5qqM9qZOQ0t
++1uUCO9ZM6MmmUGrGFDSgvi5EzDc9Bjgqah0IUi/ltlonyzWoFDo/AGNold89FZ2l+wprHYhZry
2dFlIrpfAF9ROpdqQrh0e6ntPKetn1zD2fsaZ96WSVJfsb7bIh6H96oC7QdU60hj2Ao9prsPpZNs
qsU/rB2TrTN0xgbpmWjbdG777oj79Tp4gpR2ehy6RRY1BrIUrqiFy7SenLH1ManAgoKVhf8Mz3Y2
bYr9gBzo5pyRpwSwgPEmo5pbZPCwew3MKWD4feBtibxjcHKGpEey0h0AwUXZopK4EI2vU4j3zon0
b0A042ISuC39hpdkcmzeN2tc9NVJ4nmWDQCn0xaBbJ/1WDtZ4EPIWfy+HJkLvRrHHOUxg7u1PjSg
Z1MCMDadAmbwEO1H4cgUkyLJGtTNdKrG21C8Qnifu1eQCA1aIf7cYV/CHunafECJIH6fDdOissmz
ThZDVI81AIkEch0gsC0bLTiUxclFAoAPRuZTzLtPLd3PQM1ezsJzNHEnd4EcH+LEOa5uMUTJWjjU
hZjqwYRwFuCu9TQgwyfWGk5yDTLOfMAZTD1AgbtFYhemdTnqSZ5mquCS/lsjeKHag/XfSAoSnVYZ
0+0RQ+aStbX9G4+8fVyGGVvp3KWeqafTmtRI0LGHwec/2mhqYajTB9ffr270b1GVKkyoimSwAiyY
/7LI+HwD2vYCY2UTgCPpOZ3TUZoRnFGQBzOcDjpg3glancUU3Mho0QqFVytlX6wNXFc2VFgvKyIN
zHFS9KoBlgmSnT7E5xSM6FLGG1Qa71q1/YqYj4uA6HzoQ90fFiX/hJyJXRgWofDLwG++WurXCFYB
rUbtf4jxEfVUplYnIjcOANu+7lU2r80BY4CD5skf8vXZVN4P5qqfq0A60MUdnIfgFdJV4SdCC9mi
+dEHizqIeAF44r/A7/HyZUE/CA4tJWoDDjQ0qWPEO8Jwf8VcrVkMOGxzAGxBTkKSAFNKtrAGzMXP
zhswId9YLxHA0/FiuhMbO64j8qFObdHWB1joChiKOK7gMtatWnK4mrgZcZgHUsG2zn3f+xwi8Tb3
YNYNIK+5SXY00vFBbICREQnP3KEyKSDqJTA4rGaoSjNdiI72uM4ASEZ2Bits0cN6V7tQ+Fi1zNXS
278MIS0QoK8tCVCkl/PQRDILBqLA2WGZkMljpXPju/u3hYE3a9qffA4fKRMIc/vhngTRq2MgNyEV
90smY7441YdHo6e4CpxsjMYMcfcccd8VN0stsQ/jZdAYsUfq1PsuAWRnOZBttE9V436isM9QgV6T
IEE4QKtnMmAOxKoxKWkRCFSwHlNPiOAZNkprnCdPM9jJ7CmOi6qVIvWmVRSB18Hx0a8LWfiVkuBx
W/arjqo3xGoypNlp5tYUXA9c/9JwuGHL8Hfzz6rxLHRXfLueNpX3sjNZaJ0LwnAUFSkqUZTqk8vt
efH9UrguL6ZGf8b+AHOQEvyWA8xsaB8T89El4WPnJwuId7fOBLBAxNmnX6h2cEUd1R3n1v0F52LL
hxkhdz5BDUF2uxyqrlj66VUgCEsjuZ67DRUNym6Ygzck+DQhylBBnjqZnDU8at8NPwJ3pDtuLfyr
CNAdkHsUpWot5mQhae2TYhyWC6PgM4ijPn1RnSBJe6k/UnoDQYsAeZYDAo2PAXfMsTXySeGwmRx8
NVpRyBspu5UiETpTMcGFd6fr2Pn4Q63Xg4SWsC64zTw9+Ze6xexovNjNBid8GHuhzjMcX2xKtmra
XMfDX4fievddtJQth+jcLuQo5NYUIAR17i3xkAXj8BlGbMHHBieRj8Ez4vt/GAvn1G1Xu6+dUED6
OYwhkDob1bimiNumygngzcnhV+JNGyIqbZS5U7RDyULmNkTKMBTOnvp8TutwhMt/46Kt89BjpNmb
CfSn/1OPGktbqTRckhojWWBwYkHtF3XN4Jsm+4rJc22nn6xtvCKWcbnxED31TeOBc3cNDD2F3oYz
HZzgkeqxKYk0gFDjfzqRE+ghVCurSJ1VSHalTeWV0gJ37l0cA9EmA1KoUaP2ydMyjYAd8ZtDE+AG
EenW6RaWBqgmHyfHlhPsTqT940OIgS3RpDo5tweFPmlFpxq1h/pvbVfYlZ6e88UlJ+AiYWkSJPEB
NdoM2AxwwEbtCMiFrBIMVBHN0Vui9TSTzldUvmlD8jEE8FGvE3boDo3IlneQ5wANHTCv1akDy3jZ
wj7V9qhcOh8Sf0NJxO4gUHCqXv3xkuZWdI7N2nupsHDKkWs/U4T8CGYB6cV+Kj3d5UHsFGwKOXKN
yT+tk0Jp3KnUqIwkwasb+Do3a/0jMsMPtoQ7SIz7bkGGskcP2fPDtCUnraIGsIpVpQP3PwAJUSv2
yIlI9cx/WUzM2yguU4UfqIdb0GUCucTesRG0WTfOEBuc8egNYaYJk1ezjuiE9QKwB1sg1vMO0lWX
Dz4l+/ltw4xDe8eFNcRY3vUS8Cqw5KJnHqoRjEfYvhtBSET9bjaY/b41JA1GVvg3gB6nUqz4ay+x
hxyx0VVTaOfqYMZMrcfdI1nRWa/LzIEdYLETD/1s/OlhPEsRSienbTvSYECxb8j7nHiQHidEs0Ep
wJ1JA5OMpQkQhcfkwIumRyXkdXcQhDepT9df/bq+xiK+6XtqLmUg39m4vsc1WVPEUiyifgzu0qf0
yQYyDIZZnE0GvmBjfFRwidT3CG2y7OUGICSMaMkCsNT+AsOf/vPROKRDFwocFyLFSYsKLeb4Ut2G
8xVB9Mnn9uoFujsr19n7ZnNPGyDW74dR+ycAR8AqhI8zNsQnW5DtxPR46omKUoYgfSGrnu5bS67I
evzmAaFZx+fHWVVRKtyOFBV2gHbWOzlDt/PocxLaC+TW6hCtvM29LkRCl5o2M1KYC3qaos9khV1S
yjbJTYMmBodXsDSuWDnUQqROBYGx0xLt50zRIixguuZlgdq5/ElasAIT5L108eUe3P4feeulZ2d8
Z8nonOp4QFA1gboUbkHmR/0Kv4bncoLmCb8z85ZlgzxlWLH6DhrAxV4khZUbYCqNhuWtZpZnSfDS
mPBpafrXGCezpAInJcStH5XW6FfZIPgpV9fkYSSWbMRY4q1kQ/qi+gr6WhSQxNQDaIUnWFU4mmRI
oJPGwQXGi4EQYPEn+u3HwnjR8X557BP9u5VdvKPDovNhkn/gi2pK+3LbarcIvQgagjeA8KnFgSOx
lCJmNB2q+q/nVPla1e5OiCEuSL9vsTMUwwKuJnDa9lI1eW0gbZike6olADA3nEC6zz+WdaKPSaCx
C2GiSWZZINn57MFAB1RQChi6rVmhEeI+gyQAaHz19SnCYSc7i7sCsf8apEEN5NELMS+PP1o9w2/t
yIZLFX4lsW5TRjR/7EBRooWbEcJtu6/Nt8tuaBp7kJEsyRqek7F+mUdd59Po/ajWsl/Vk4PzXRCa
Q6M6PSdt99os1xFhyuu44ZpilRSO17fvkQNpKYzRXQskMRJTZ33FZ0CB3VQMDLUFW7cH93zQaWjU
T8cstoxEh2uA2BMcHgtQvQ+Kuop4WRmCQ0Je1vriOuIr9KMcUOqULhWNoOvNr5Z37u0uxRbckC5D
M1ii214PbKHviGRjRwEamhJWbp6aj427WxtnQRIUR7Xwtv8MLE7c8UyyXUZ/2C2AfVIe4yAMZrcn
zCn1RCyYAjxN76H9Y1H/z3ZIcDc1PeO0lHccfQEAlTugBPHDFmJosoX7ZB2QmlPcexsxuJbMRDZb
w+EwC/bLCSxu0BbaZQ/tnL1I1ftHFcD6DrIpMmavq4pkZEK9TLZnxpjdzRGOUsKBSFOJHQHppK+a
FHb2EMR28JpwqIdfbCFwL4msvar0UGyH7mhGcq3H7i0OommP84Z+dVtlUydA3rPl9VbEG0fBkid3
w/QAef53XW170PB9PljYrgxWnBETkq6od8XQViGQkfavnTkgUIXkrr/hfoAjOj8jB8ozzLR7q3vz
KgaN/J2r/5Ha8S4tDWXpMMph0wwh+h2McLpRSR61FscFtcmnhjeH1gSKqsvatDM1or7+7D52RzbI
+ElqHHHQgQJqNiiQm/5yRu9YKUxXrrNsOY8/ar39WYJfA6xfWatcC8j82ER3akw+1mREuOJVedQc
9YrcuUgeNTbGtF5CgAtvzaZgb3t7DfPNw/4VW/Ng++Czwykmq526bIHJRYNgJzQydoNOrjij6wIr
NCVAfrekxahsoQ4YASpxrdMZghBgyN+6f/EWn13BHt4EX6AeYx/kde1Gp5s7DRO7ehx9emJR+A/r
cfpRDeu6iwLMXk1gL7BVh0TlVRx9zlH71szZrKwugj7o9qrpig6vBqGGrd+Pao0BCPkzlFVoh+6M
mRIf7RuGNw9R6zmdJnDA4QIwrg3Ru8Bdvq4+skJ+EBxJ39vDppOURIj70REHNUg8UbybNveH1d0z
avCEpA6pyiTg7gk24z8NYNSPgQvMsMAdH7W2stDq1OKQAgcdYXru+XkLwQILdtvQrdxJ0PgTellv
G0bo6ivYOV4dQ+mcMfzufOKn/1F2ZsttK1nWfiJ0YMpE4qYvSHAmNQ+2bhCSbWGeZzz9/4GqqDp2
/3WqO+KEjinJskgCmTv3WuvbBjbrfVHNYl1GweC5wml34cTToag9tDY1TOrqm8wcN41vOs9kAXxM
lF7ok7Tu+ILPXbuYQW9M0nPb4C7UXPdgltLaTmkRb6t6PsRjo8ixrGg1fTQNp2CFnrWqfWufVwV7
S+ZwUfTmtrKJ+9XNqhOQvhpBFEKkTbrXg3jaO3JqVuhAE+0a3k6tSl+xbO44vmirKMbXarsNpbk2
FEhJoae7NAJdq93pGj1GbSrvo9y9pCG1RJc+6xPPu58fq7jf2fNWI0YHWWx8NqciXZgFRPkB3Awh
HYVeciVi3iWQ073i4l+cy9VbhPRB9tOxD0JWj5X2BJvhm2b7L6AhSIII1sEieUyrymBJDeiZuISF
STnCA5jlCrfPve1r77mlNRBl1I1pZQa2jjn18ipp1yTbCLNXin2/snZNGb33vFaa0+CCTu/C3N8Y
VXij2hyHrj+/OYdyULdlWg+kpbiZVRHQ1JL2brDSZq2ZKl7Tn91VFFJrp+3fu6Cd2XsHIjVWUawH
K3wOkultwGTMNcpnWo5ijaY+4YZmnO1Hy/2GDvqdlHRmUfvns3zDI7xRLi2Imt12nyc3WsCrgjlv
pUfVT+lCfRFF+USY9gU1iNYFLVsuynHNYWbnN5PNuU3xzpXYJa7xUIcmVB679uGaGGUb0uiGdWO4
T2LnpaFVQBvQj5N9OMij0TrQzGo/O34hiTT24KwIkw3DNVqSGRMK3PVDjRrhEmvbsyVwOh8meapE
p73QPr+wysf32OI4GeAYx0uiExeOMIwvlAUrdMVxIoegcWp8FCJmuxiTG0tYgk1j0De99C0uNPqn
xUB5EYR2cmj7Sq3Nxa9xfWgjCNEXSbTHIBarztSITDRadjEKfTw1mZ1sHWEGrNlcSjV+7wOKJLce
rvLMKu23YrY6LzKN/oIGHOxin1jebDYPc8taLvOSFpLyTU+QCKfz4uC39O14EZm2ed1N92MTfWCr
i+66uK3Xbp4559HXUezVWmPgx1GBdLj9ko7tMr7xqaFOkcW2Es/D9NaZ7U1j5dvEcY2H0CZtsqxb
1VWsbgX/YlJGeHnqiWTjIj8HUf8Clgmb9xzeWiExlQW8tmEtgwcTVKsoF9sGH1+V9tNbYZe2Z0Ux
OnwUg/yYMx5aySe9vezpWpsWZWMCsQoVRwnR7/Upjz2ZzTaGQNpGMvth+sgBeoDM5+aXqlPisLxI
XN314QpICo9GnCWraYmX537lsf+Rtl/+pBXz2Rkbmr1Z9J3E6nBEcsIwnMy3vvKnNx+DlyeHTyEz
cRa4UA9hN2aHagyci+PYJB0bOlVmhad1VjFrUmE03eELukI9C2LOQgwyQje6rZYAVh9zsp01v3iY
em6KGiPae6pTD9qxmu7m4NgvSjvNctHH3cVQGirfYjftDC5lp8T8+vWzNU6T9BLPkWG+df0k71y9
l0c/BEhY5jyBv2epmQsv8l88yS+SmrDBVUtbNw1HLrzJv5DUqsKGQWG5vwzXZoWc5LEIDWTbXJyG
2JaHfk6/x8C6SjO0nmIsOxuBnQq4SEBZ8uW6ubqNMrLwRA/Hc6yQz5zGig9VVYT33OmrCVKKp/x7
8g7DRsnc8aJOZIf/8ESgb/7xRKRyTUsK15A6CMw/wJhK9mzOxYxXrpIACWp9Z2bVQ9hqmxJu54YW
VnVY7Pp6ETypqgsWDNjnKCibpwjoCwUhh0wMD7mgPPZ7inwIBWxr0rzVIu00hoH2BTv/Ghrz/+HY
OZDAf/+VJRM/wCbrC0cccOgfFLuBOHMQVlG+EulivbUzO9slVZbvmpR+fkIE6Hvdmgc1aRaJ8iQ4
5LORXIqhoU86lyYZW9o1u0KWI5bJ1D8GDv2OXBiPjRMfIYVO37D84YZU5sld3NfXD2UZetIPKi9T
vn9k6+tvSA3QFTUUrSCHngBsidqL5ll6ykkeQ302N64tExIIOFHsGO1Fd0ENtbZ+bpYP1z/J1nqz
gFzA3rFpOoEOu9CK7tZNW4y7yQdulVM4z/Sn71BUSUUox94FYsa/YDvqW96BENS08LZytPp1WYPC
piwe20Y7+WmEX1PGhIr01KVT0dg3STiM+3Gkli1L/GB4bLkTzRe62toJw0780EuzvSsogxLLqv/D
PeP+j3tGOcriYrMt/mfDfP39nqFiDOl6aTBF2OKjojq05Rw8Tq2sL1E53RK0WJmhJrOdqZXR2qo5
4pQ6ItsVIAcmQjwGyqefbTfkTuZyNyzUplbkeIGQBA/Xh50sSQeWC8xBbx+qLk0OWqgRjKEf+lBF
BlBOx1Q7W9VsDbYxbHpo9axExOuqMXyExvgoJye51JHA2Tpzfl0smtlCGrVcRLzIzcVZyhzxDnPQ
dbmenLH35GykJxsEzgqlMjoJ2w42k+/S8VVNdsKUsU9S3XlRkPP2tUq5bLOeXFCYanR1UxhIME76
8OuxqKxzXHUoAgv0tJZRtZ979Tpm7v3Vh3r9gL34Hvwarh3bdzZ+RqnpT2H3XGh43RlTND63tXHn
VxbH9jHDtWGb9GQmPyEgnSN2JKQpzkE8Cy/MRfmGmuOVuSt+qMWl13cwyGRPDK2XGlsCyXRCE6l7
maP8g5I62f/jc0UgL3+/IMn/sSC5Cw5YAD+nlBZwK36/SrRQciAygNSQTXW3DR5riIyy2WqCLm9v
h/q+nTHtBI5Om2Fo3ItrJd2jNbEYTVxh1gqLG4jGviR9qzD8OZHhGZr13HdRe99pU3g7i28O0ciH
KqYpF/gR1VfNsSc27vWmzQDnaOlnOaSfbjlfcGZqJ9FxlB1rFJFyHrRDGVvNpgzxWF9hLHODk3Mw
rF0c9elmCNLpVhElimpVPF4/FF0HMgT305NZUrNM46hwkepibYEu27TLWjBaNb6pOc4OgzB+RWnU
fNeKEId20b4GAP5gMGSCBqKevoCFnNaQPO3d37/wNmN8fl9WXZZ/VxcgttnSeO1/f+Eta+oEyap0
xdgT0iayLBOwREW2d6yNng1vMaxeWHqhvo7zQp790gehkTfvtZ3UN7WOoyvGYIeBq0C2wWtBj9MJ
Lo1w7oIkHh/i2EhYqznX2jVhzwXNyuLqHB1//H41X18/+B1N9cgIPtRkgt6VvWs+QwLaIsDra73p
xrUPHZJGRlbjRsJsNtjDfDY45VIH048Ji5vA0jPv718b5hn98eKAKRXoC4yZMkxbXqdT/HW/byDT
lX6VRJxAw3CnTYG+B0RDuR2W+ytxSpEXlBy5afU5a5Hr1jPvbZOw53zVJ6VRrX1674+ZFQ1YFER9
mrvRP1vO8CpkgLgCAso4XQmBXSt/cYAyoJY2RzMzmmct19vjSEgJ0llwiBt/2hhJYQGTGLJtgZWR
7nH0jeRTCOnJ7DxajNnFHBT9c7vILlHn0+ec6Ye7kxsemjAPaIKrbKNRn7xw7nA9iEPeqCfDpU+t
ljOxK+/RHXHT8IqyippnVQ2rDv8/dV3vz57AP+pdCWWpgE5JVADbdg6WKCkNOp+9oa+XIsEC33Ub
zQS7k7Qatsby8Po5he6z16oIxCOxi6CKYcEKOW+61l1hhbU/gIxvOK0WwWo0xAblKcCxMBrTqZIa
STsVDscp5lgoWmk/1VZ9E5UNFM3OecOL8pn7cXmva5xqigQr8BVSqhGAR82mDS7nO5KUyUO55KDw
Pv4Ezhidro+Csov+w51lWMvO9tdqkYuGhUxQZi1jtExd//3WggU6p25YJSsSjPbuijetlkQYns15
ze+tUJSc4VSIDlnDLtr8PentH0ERvvVC1PfIPT4khhbCWTa7ntXilWTjGHd1rXense2d4wx8c1+2
BA6M1r4fZJusiroKzmFlZSgwi5u6UwWq2vfrZxxW+ZPIoFFdH05RXN9qha9/uEnnDUkMnNwuh3M0
GsZRcSXurEk0S+2CDmMQqlZSuiAa2kMXhvmPZpAPduncsGPPpytJqNcd9rXYhcJYDfPe9XvQvRok
xqQI8Up0R0So8iOyaXSFdNFeSEIXq0ifbyGL+2e7d5++cjAansWvi24wsNC5QAmA8OXJ5A20uI96
XuWPujQ+ws4JP2aoPdE07hAMp29INfnGagy5R+Pz0sZBeQ31wdykfGEddq2OBD8BWBybGLxLRWA1
hWqGLKipm68dOipwc1aOUd26OEWXWN6AI2w9VeBWrlf+dfkfmq45cWBasC3jHTpFs57Tzt5eH/YL
dhijxr2lsvPV6Wstdl/dK2AEXqy8dHkFbWJqkdvegmadPCKtxQske5Q8SJ0kiTnXy0bbXI+dTSXX
U6pNYK9Sr4/Bxaemhu+Abf41pqnt4Uv0d9AyWTq7WG926G/zem6G+XuajrfSGuxPmFtrgz3uP1Tl
hr1cxL9f5LbD3mzrrkOtKsUf5d0cjEbmVAangDhJYA1WqRdzS72MgDxXvjMFP4HWEHDuYF07oCLR
0huy2mZ1b0rjdjSN+BnCfgvE77bU430+h0BIEGlpPQfS2iUFPo0W9gIwaCAkCLqYIwV0VhSLOdw4
qW6e2jheV7NOPNBxeigyUUSliVgRm42464XTPZdFsWoWIl9quOLSDlx2Fu6gOH8qkWYfnNH4uiPa
cGzvvk4LtautgwW+z0nEPnYVLH5pYP0c8/poDG3fwr6Ps3P+3WnD8HL9cOVwipYqiVtKp2tGlkF3
V2Hela8TPfVt5nAN2U5QviatfJIucbDQhlbfY8xYaZEMF/ocBrclJMTvVXrC0oifLE7564chEA4l
UGJ9fS4wxgSrPNY7Ab/uiGqTenpluZcGyyouHZUc6UKEq2uYwE0bnFV1D4dHoLkuGGCnJWc+5b1z
o0UTehH4MPTY+6/2hDH1l0x7H20x7YWeKBz9pn9bZ9JZp6oKIWDghygMI90pEJVwDuIFeIrp1Mkf
o27QwS9ZxW6g2qaWRdBoFsmbBbk+UqzbD0BKPIxp5rNpOcFNLTHAJfVX8hPr3Dc1junJ92Gj6ZP+
PQIld9Mvfs9oMqCe5oPb7VXG+AUWJHmPnxptT1S7zjdnY2fSvO9xuOOxu8EQru3/vipYRib95Yp3
TF2aaJLSXpZ23QZY8/uyHg7GNNmJj7OIBEhqir2T4Doo5oeQPacE1bov6Q3T3SQiO6qDYRfxvg3u
LAv10w9fQpzTMTy1ychPztBZT36a37iB2nxtlQZ+K6OBzjASMQVTAB6vpObs6OEeZJtv//7JuL+z
4Xky3LVSsD9ZrhS8WMuT/UtHY0ZVpY3UxCs30rCM4j15tUuEsWsMxCxZLoMFBhZZ1QypotvZQ0Wg
ZTk06WWFqbEZjgaSLwkDTthB5uJJuEINyelGDHYwF8v59No7sBPSkNC1JX+SVkB9jqu3r++Ufash
8GklIMVumxp+DYGkMiEb9vPmmjaYRu6cjq0kWuxOUWScrSrFEnaNNTq4HU+1MHZCd+NzE0HgLX1c
XGYEQzJA7Xyio+Js2jGxz2p8TCfEnDjnytFa8UicZbgYV6h2lX6S2iTPNWQFmIGKBAa3OqXDNB9x
0RQ32rDrwxa4bQG7wgi8xnSTy9TgDeC82W7yQZib0KYt3vo/w8RHGC6Hfq+54jCD/l6PcWm9uqDo
1ri58+OQ5etrfRI/B8If9qNCWb1C0qtU/wF2zT0RHoqgnCZ316BcbdIxj+tA7K8PS/hp/+HCVr+f
1B0yUpZlKGUgEFv4oKylGv7LtSBCCRtftj+LhY05zUsC3ry+NqW1kKZZXlalHmh38UKH8pV5cYhZ
P9jYjNdx31MkL7e/NtHFXahruTNiA+8IaoyW5q9JfSYXKwSmPXTtrqIfuI1zSglCCv46jeseT7w9
rWB29HdTt5hUUaUMiqsD5R54Hb+zjkWCp/B6SWAe+1cMr87TYNdP5BZMZZffF6OeYI0zB33YcIPN
R9PN6GjzSUj+AF11R2KUMM1qCSGdMVPnHPUtLy/HZpeOWXMfz8CUk7mCc3wNTMvyViItwy+tgEJH
A6Cd2G+YInDvT9O68C19de3V4NWfzpGZPQ2kX45aX6B5Ln8KBml7suuKh1mx5eRnUzYKvFMA+SWY
T60/r1UE6yM1PsNGdJR1Mc14XF6u/x6l9deArn/bSbOYyvPbAsb7rHSKUgewsiGU+qMuBbXmpKJI
f47my2A5/ddJhsN36bGn9vsoDevbbOZg0SXhi2OGe5CP05vRw1Vo47uvS2KIyJbEbU/tONGWsiWv
Q29V3yufNgHDY8jITA4zXFwDtvx9nTnpO/6bH7NUyaOW9smxHIW1gZGxDlikPoJgGNeJxcmIk125
7nNPm63gcv2glg0W6Ph15fvHiKW7rxLla1rQj6Kc6oi80h8P//sS/aiv08Ovk6n/+W3XgUr/evRU
ZPz3t9/yv/tBu1/FMtWw+fNHLb/zP/85fsd/PIdlGNNvDzZ/zoX6N5OfHkj3pO2/+eL/ciyUyUbx
N2Ohfvw23fc6SGr5G19joZgqyMgnzst0/OiGOzYLzXAdCyX+i+6OzURtUzJs0ORM/a+pUA7zhsUy
AtLgL5kkeP45FcoW/6VMNiel2KjQHaT1f5oKxRb9+w2gG5JWmM6v4dAV4uf9cQNYEZgGA0YXZ1rE
VHxXWJ1hSGM+Tldp193M2kfb1uaqVb5xTFXPjmfjgGA7Q64GF2Q/BUEx31Q+5vcopw6iS0n6mjLN
MR/idmH45ZnHpoQfyQbukOgK4M34Ah6GEHz0SFLE34/Fj5A8zybvrW5ltea3BiTPgVzQbogX2/I4
IXyXTgHpdY49PR1yyAVEEUBIuHQyyZUaGfYIu5svXTBzxlaJJ1JyFgT60KAyguFL5DvLNbGJRnPc
mhpBk14OKCMalCRf7GcDRIGqpn0lo/bUYFjv0uhSBUay7Zlw4Ala0Rjo28ob6EutDDN7JrHbH6sm
JooxcYot8V5rVT96IW6a1ck00WmRsDpGU2UfpkQtDvxxF8gxB55tPwCb+VUCptqEXQeXwX7qZAYb
E7qdBBbmmSP2NpnGv0hu/8iSoT1G9nctOZPcoNnQOPrKhGQK6zl6xD+BVtEPtmfjaaWSBcpiZsGx
1JKPDncQQa7hG23nclf7aIhBodFZrG/bLOZ3w/ALfCfdVl3zMsbVdyKD+JZ50Rsgx0eO3N40yJC0
G2fNEIJvYfo3EOPrjY7mt+7b+cD4rGYbAo0nNHQWzntk9tZpmqPHoEKEGxP3ojtW6yn8FYTRluNz
mm+lBhErrEv0FaIAXa2itU17aaUP2H9m4hqSEveBGwsXmsI4K+bbBMtaJ8G8Z/jXJso3ELwfNlBe
MMz2QyXScV2F/okYBiET7EmDsc0M4IcYxbA5lRZGC3Rs36jwcGcoCsQObtq2faob3LL52t4KeiCb
4FuF5rXqrObQR5mCugUMr8qLR9WMbyprZghbeOtsMzlqKUepYEJk9DO9uWOPW0EwPumm5q61Ai4U
do6R43NADIoaphzzYQOr9MbSw31l480oEda3yWiCPKlVuLOGHPjN8Fp2tA50X4Sb1ohppamJdGNj
PhpWmd9UpX7ThHJrxGSuUHD4DQYbXN/SbEwTMEgJcX0z13x8Ff1rNFmLl9cls2UHNw1tX3t8nG1h
ndrCfU6ydLwXgfMjm2FzdeDFJkaFhVgNvAqKLy6UvF4HM2ATcBbzaXQsGkrhW6XdmzO4nbbRX8w+
88+RPjxqE6HiMh9O4QwpMq3lzZBPQJda7I28dGANv+lp3qz7wcVg5ij6Z7Si16pv1X44jPOAwzgz
TlHWQM3sx3DbdkV+Yd/eGxk6uGPZG+WIYuOHwc7Py+k+y+EGhjbYTWHOXlg/aFw5RhMPq2x04VgJ
wvp6JVe5puSuiGaGcFkQbBFO+1mebPqSe3Kc907c/BozfMcMzbLgGMEoJEoeeK0dKho2vJX1dDY0
O7/jSmt5zsFpbvLiwjnLSiYBFnJkBIgM1rmwPJ9EL5hagB8qIL7sMi3D+lmWZsLbGTIrrqFonznc
rsDThwgrJk11RCcivrVYVwOBILVIxQ5kM0mnsrfbg6vkM/LpTSa0ad8a8w3zNcK13RaHRg9B0WUb
oQm8tGC69PG9JLNoKnJzDgBsJvx0vH1ttIchu6rtfFPXqJOqbB1ygjDXbaN7zeLyI+SvHEKSREVw
G2p9xW0PsVOK7BZskOuRrX9D5ig8lh5rPTXpOgT/i0+AoS4db9tUP4hmUfATGhVQiRgGEe/1znyp
kmM2pgP6ri+9GOlq405js5UjB4/O1FcjRN6NkSFwWcvaMPC20UWN9xxwfjpGFLP+LWrjvHH8ITxy
hYWrNN+YBQNfJjslsjcWr3bn3weJM6xNp7kY1XiENo4pgSdTuxhtImXcReCkt2ExDSvkUYZ3zGKV
js5dDVt2F7q/Sgap7OiwAll05ndXh5GVuvVRZWG/0QI7QZEfX3N/H05II1VJ5xcXHHgeQFBoQ3eY
QYiflhwI5rY7yiGKePGjaAtM29/YBg4sre13gu3RT8uT4BMQgcINp6XlDIMLi14s6Y9oVYgRlIIG
WB/IH8t4DHBTO7W5Do0UCMdKS2MNjldver5j0/v3fS7uCHub5rQACtKl01xvRBqAYstqsdMbVFQO
i6gEqEWJw0EwrqT7XVY/JiITU0BTw821Bz8f3mrNwd1lMaEsqq32MYHbtMpddcbkBISLMBqMuiN5
wHznTztlOsaakZGtN5aw4uOm/Uaw58CySObZZ/9tUu2hN4afy/1usrnsgRmumYUY7pIkApyqLx1t
+ylTTUqWJbo4WjJ4zKViMmLfMOdJgyJoR/1qagyHII31UgBXWukTEyM5pMYbqLegpCx1iMlGTdaF
jiPsV1pFBOY5N7XFhDvJ4G4uJn1tJsoz47JZ2/BHvlmEQZ2aCXTOq1mDOBlj+sR1Wa8rekQ3E707
AQ3FGxvdXdNIyg/azJCaNBfvcz3QXM/nXTjovxJATk4ivZaAvFck6WKjh/CtlLnTo8DzZxhMkTm8
hIUy4brh6VVm/UtUwIEH7OJ+JD5xfdwLZ9r3PHbLPPeWLyA8z55hQ1BsRysjbCzjNai0dh0GWGj5
1g9YDfu6mLGi1xYpOKBsekqGxLCqwIPteT8acU02QbgIEu2uRCB9mmzcXPqsYVAln2E7XK/dSJor
8y8mFZkybCYZLGFZXMJ7Uxv6LWtNs5KAVbPimjefH6cAjYqXi1zqxppItbATn/mX8f4NJm+eX8Gs
HXQ6TiE1ETQoACLvA2uPB6lqO0CnBh2bKZiZs9KfieWBNx2iY9iY3YbRAGAwB1IdMl7mc6UEvgR+
4njZ2IGiC4MoZmleVKbu3InOkeGerEapHdrnAiopiPkbtrXpJ2ePuwjW0bJBwo/Bjfsg4mw4VS5D
cDQojzzf0HPMvcj0j1T5I5IQ+3BaF1QIzrvIcSEM5SI0dhYcMShcJn4iaY7jXk3lXg8nGAkDRKQl
wudYW9NkXqYxQLnO6P2u50xDGRzHi9SKc6WhWUt6X6UEUTWP/OSe9d6x2elVxsQVV8dfFwQlOOMz
//Id9yJLbMmALkor+xYa3a7JWi+JGoZ/mi40PqRIRGjmIDht9FCn+lPfax+dbw+gPcGwTFmKLTGH
4Q4Y5q6cLZcFD5a/Vn2S2lYPTqmp7TQHMPUnl+8JUxhYTLaqLWyZNXb4KUwubnIODRUeaP1TilvD
zzCa75gz8nNyGPY2jeoV6ES+0zG8JOXw2KDdHEwynn6Q0i2b89dI6x8ZqmaFO2O5S9OQiGI/7aQv
Nd7P9ocBkrdysiON8e+VUrgpiTBklnkTRzjPGqWxgUtICwmDUAN3Ns7SoUHI3bCKTVov0i/KnYPb
CEdRbgfPYsgLbyAjhuTfBxuM6bQcI+x6bJW2T1xNZxM2ca1x9IF+hrE7GekowqGLPa0l5TAwnI48
pr1O5JSclJ111G3ioAcBQwFI2oLvxghkM5LGxphR5EWPYq7eQbmXa8PQ85NrQLkij2hvS+YJEVMM
QjLEqA5BNsi9nEE+OfXkofeHm5mV9aEqxUNTpt0pIzjuyV7pYG1FcLEG+h96qu61mxabU1mJ5GQT
m+qHAoy7GO5D0uoBiO3TCMJU6zMMD9Y84X+0fugUijQlvimpkSFIYXbVJUtR8W70VXWsm/y20dPp
ZPvTGc/IB1anbhfr7l0dNNl+Hqt31UkGYtoCkGA34SlhxgG9P8yo+qYlwHesIm2fZ+o4Z0FwV1WV
uaEquUdNf5sTYB60HdiXGHDiYxUsU+MRZKdnO6FY453k5DWI6ThTgqsYEC3xr5FkVkAWHoOnY/9c
jotdXZwq21NTPtxDTdE5JHWcaAxf2+vGdNHKFtuvZf2E7JjeSIMayDfvjHZmOEIaOR5Iv9aLBuyc
oWl8z7jMicQU+kb1y8w6xUBHw2UV7niy6Z7clHMOluExART8CewMfz/ZqrQiQz0kd3Wh7wsXn3FY
1Dlo2BFrSDo/11xGQa9LDr46NG4kBj9ndiGwGACrFHRIXO5mdtam6/THPhhIglTVvkr9t1rU5qZB
KMlF/0GDRuIoxqU+5BBFMP57iWVSEaT8HHy8ACNcGqKDtaPtGzLrbSMaVPQujz9D7NkqPhEbP/cO
jJ90VO2q7YE0INxvYknSPgw41kVO5YVkoNBHB0QGkR2nb9DUwtUYgQRMnfG104ejM9+bKcseQU19
dGFJcEbk3OzhPnCAitOTa7LiFpkjO/hWewJAxm/Bq07SnsCGSRA7y8EJhpPzUnAlRwPx8p59BpDw
gD1IcF2Ys/+dkFx1bjtJw4CFoqtqEpCwco22vLVISR4A55KMlg9KD18ZfsEhysY1X3fKK8b2qIOj
tjhMptgLQS1rBCfjo1QDwDpN/Rg1BlkA054J1XEllOlPLcCCpAS+3bZuD1PNhV4DmVEACdm5nwOH
CqFnR+1rvMljw4TmYYCzm/DilCqy16oVFRZXhzmmBctkBZKJ4ZDJj6YO420RHybxy9BgZZrtbQ6d
FiYOrZBxJwSeckuDYksFNLLdxScQZLdFJRi3G+nfaiYZ1xGjpowQL7vbyU8NAwDz5pZxMjL8xoRE
ps0ybk2K8Tikwd2Us0vr8iJzN/S6alzbvQHvvvRcAMAkC2jtVsYpxcB9cgvnLckeGvdXLldhTQ5c
4hPx9EX8K6E+b/Ji/hmDkz2kahlnzGjyBb6hOPT3h05/dnvrZ6OsT8zRO3MmsVnryaedTBh6yHJq
ISMvG0ojVoORxNZwViVpuqFHBWGuoQ7UwZ+kux5a94mXe15JuLvkrKrG6530YpsYwQsfYGIwQn0x
5vhWOfity+BhGHexK9qLWdnHvNd+Trbx3dLUUyfmiYC5wcGffs+qmfwjPc1tmbU/Jj17d82SgDxe
IJytmSrfUmHfgYWMduRYKmHeFaUGmkbbmk19mjrFL6RBoo7cT07S0QrwrFznfoQhkAlOdlcCCWg/
oZeEGNP73tMUWaqsQDBxZLb2I5qYuvwxRDmh1+Q1XTjF9NdvHI4ZeUDfXKuX2pTN2kLDwyAO3c1n
lFMWv1VD56lCPtGd9zmBmocEwDd1YrntB6CqdUy1pFkJtBVmnc03TclzTSS7QdeltyETStKIJTiS
DZWwFqZ7cwjPic24RyRaP4+eXYUD1ImYd2dl6UsfuuFmHPqftNHxXNt+Rx30ZjXWQOh9YWfjRJ8C
sa2bDheSoSOoa+eqk8yPHbcFLUe+ajz3WvVW2+ouaPOLq8UlrhrSvmbrINSRbm5ybpoUj8c2YU5J
rkoCb93Z1iWiH5L0lLMmBO4yMG1FLA9bofkznconhj8m2yQsNpLhjecJ0OJcNDRagC9IlgSGtqAA
heT6sFnNxzrlVESsGyeZzQTGZRgBSI91ANkIY326NiE4zKp6mtOMzG8CWCYr07tUOm9su7/Selyg
R1gkBxHcYgiZVziTnbXEwL8SmLsy4n+wC5g+ua407UzZpXsRvKAusNKt0zcHhtxhBFpr0ifljt+s
syFKad38jji16jMLy1UhdqBNyMc67q4QvXlM3f4IBKg8JkKD2RYw8U9U7bEdsBnkc8bUlvYttOuJ
RD3DenJA0STDEo7Apv8xh/5dN2GiLrvHOiPYYY12Rj+B/F2bpHKfRJaFS5xKyTcGmKEOyR5mpzDk
5HNk+4+y9Ogk0UPYdGo32vYK8Ie2t0nVMLiWGE4SsQL1ixtFrx+q0b/zjc4nCU7bqRLFp8VuvQPw
k5rzkbZf0VrgURk6khgkr82qcM8By1Suuegg/dlNmfeM5Av532HNdYydzJ/iqp2R1zk/5zlDe09o
swloA39Yo7V+I3dWr4YxJRpe5/DOhuGz1Zy3OZcPoQ4ewOwec/qtHn0dI5pfmSm5Skp8ZnaVbXWH
WRZFqx5cWC02/tO7pTe0qkdLeKYadwYksQtDexcMWuN4Wm+vQ5i5/4+8M0mOXMmu6FZkGgtljtaB
gSbR98GeSU5gZCYTjaPvgYVpA9qYDoIl1a8vk8o01qDCIkj+LDICcPf33r3ncl4GvDhyuxU2MO6B
yLJVNpRrFjrgH56GezsJnhINVyAt+ACCongMXZeuJSd034UH4GO4ptisbMZbhr5rICNF/WtoFqu8
KYjWCp1u+UbVnwODA0c5X1d6rcpVo2oUaiauU0z4SzmGFz1x4lNWEviRxT27S5svcxPCTO7mx9YL
h2ugKLYtfFSLPoQdAHgzx06IUReVFW4McKHLRGrkIRk4yhoBermbG4Tk3a+rfs4jUDOfv1jXhZ9s
CmH7GzIwm0UuoyVAgoepCJ90LzoaZZPRo9GIGQTTijAlWuGwxNrc1SycPXVmXG3ha3LUCYoX1y9/
pqHzOs1BWyO62TqkRh/RQjJKOMuS5r0RAboNOutMogMqzx+0fxgZlA/krC30TILoKQuQoHX4hhYL
Z3g3PUTgcRbtfNhxkeLkGKRMa4OI4J2wXw4FGWGRnBxWcpqw1zI5Xaah+UOV91S452wy1ZO0O5rB
HHf6zmS7RC8+eKQABZhJdf9xrKW5SrQhWkzkR+W+u6kquS6KAep+O7MAxGby6kOmn4Madf40pKcA
xSDGihS2eW1fSDd6Lho93xG08VvNoOCSBc1xYb0KS3udgnrjz5Q1ytRol1Y/5lgtq84+ihGAWgcW
TWjdW9l6ELDTeDP0LtsxdA+qQ3kgd+Mrb2zM6BW2eVJ5MPVHz5IAodZpL5Tt0Pby8EDHE9G3jS1Q
mwi3nKb6MOnw6sHOo8yyQ9IzBJ3tvi+SJXh2OrasPJ0OXpVzUoG0C8oCGQBakjzUQ9Idg859UDmB
nX3LUaW3fNaagd/NmgQfZ/GoB8ZBL8IfOKaQEkCG8PKDSbJRDpAn611YyyaATKdZd0n8C0e5fBQS
OH6boUWu6B6pwHNWfLa0v2LCPaOm/6SB1gKulOwZGCHKE5JlJFEagdVkzait7OVLhOm3zQL2Ppcl
LZve46GK6C3116AsjKXS2xcH+wM77RCxcXDLm4FTwZagoyS0NoEzyESgK17KpOi3vQHvME65vGWt
HmwVPNdZ9Tn8FiGR3BjYdyJ6LjwThZKsuDZ06H1j6uabkQVRv8Uie5gokQahtPeao9e2r1VjRgeY
He3amOJN6vTa6xgNx2Bo7LWFV2iTafg+iI/pz7OHPTftbuXbPVLhYUKr2YEy1EngWlhBO/xIbYdR
F7DRTNv1VvI11QYdMLB1187XVhOMlTQH0VuH6akAKB51xa4QhKACsmnOyUWn+lwpIk7u/RTzYhL4
2pnQixl5Q/dN+S7TYgwFFW2sRcEcbYeA9aXq+s1oAwic/H2Y5l/KA6VekFix6D3fXaWVDtC0r811
43XRXuLvkuSxaMDxD6QU0umJFOA7YknsNrH2dZZOy+xDisGCfg/PfPwgCqOHSqt/2rHJ0tVpKz3G
ZV6X0DtVqfRlVQ2CkqTeOT3cFCosTNCLQp9nSPr4m94NvE87P/iU4oD36AsLAXpOzhKKSG/hXyNX
onlSkkfVPCYhbT7MTitzDJmOB9WLlVc/FRk0K6J/zYUd02ABLwW5C70JNX5xKXzW3MFRL34yPppd
Zu9t3IMbp2cNivxCMrW5L6zuKovsqeJ2XHh+TomZZ8XBvMujqyUycp0NfLsR2iyV7KquAxSTTvrS
LiQfF3twFoLv8wr/rQOUvdY6H8hWl5Zrm3kSBCjKrWcv0vEyC+tXNN/BZmwiIsaS4LnxtMIqr7O4
YyDD5V3G5hN0ZmeZDtOrKYtyWf5WZvEQ2lBnoRSwNNq4VZT87Itf8dz4gwJWh5FakQj3IDuHfn92
AeUH1OZk5MlDMaRfHb6BrMmZ/7T+G6gQVPmS0aeJj1s4vY42sHhqwcUtoqltQDe4J7ehe+IF3Qtu
+3Ups7PzRgFiiF3lu1+tTleBQnnMHrrS/klYG4d1AiK9Ye8RkCwdtWtCf1jgSv9ppusI19WCSGwc
gIvaSj+i1vrBJT2OOW9sRXvJvjRCb9cRmD7f9ZpVlbsXnRAwT4OQVJHQOX3qZPqihrzkmY5FJe1/
JxNiGuxtw5TdIeJlQfVYfs1M7Qnl0y+9pFyeVXCqCzfkc0Y7ZVfanT//kY1Lgo5ms3VgvWA1KqYX
6R+GrggYIHdYBDum3gOWm0OgmreuILQq7uLDLEoZaVWivOjyrUjjPQPE/Qix/my59ZvwKsJnKDHA
UXsbzUEu1TAborKHe9OHgPCsHpNWHtS7zvM5xtc2rRHeJUG/7FjNwX41vH5a/gh8NbNwDmaH4FHW
tU7pIusDORPoQG0LLk5ZanS/HsMg/0CYN21KsyQbjuzVOfnAHkW9sayI8pO2HEw9VW8Fkrc9g6Aj
gqEzx1UiD2NUwtPaI8OH9AABYRRxZDUO1zEx7y3B2ZjE4nZfeu1d73Rv8BDCxokXZHo4tHkGTkCA
/zY1BJKJkQrad0qqPFrmPWCG3IUNaNg9g/rgYg3Tesy1aR2aOpM+2+w2mCQ4vSF3z1ATAu5CxxUE
Er2mhjXbrTlt0T/YFblwlhgrubydhxxkBUK6Rl8HAUNvL24Osdk8i9A/cJgSG+zbalmD5iL8BhNR
JzVkDAnMkwHAfje2R4QPI4sR99PI1nDkMJgTGZAZq0Qg1uq5wsF0k0wT+nIhY+O5HXImBwomod8H
KxwRrCnDsIpcQ50Co2O+APQpEQxdyx7LR+7OrmJ8CRSNgvk1viEExsHFa1n1B0Pb5G76GImkWlQO
NT5ojWCtO64Pyl98DnaWAw5gRsrYXu64KHakbLHlaf6ZsNXgoLGQcMreWSNC/1lcILFhrPUcfk7d
li/JKAEdN0+TJtsVQq/P6LVMG6asptvRrAUGFAhq7kR9WgbDIVlEhKqExhtY9T2hRWtfIMIwlnVx
QBbh/CIvR+UCqhL4cm7yX4btvTIvIJZVm97b2g3W0nSAixfbsAVd74fk0uk5tIjOvreGZmu2sJsM
kAlcDQMEKhzfTsxxsCUYlnFm/2tMf+el+nKS4VlnU5+sTi0akno5X0wkha6c0qHAbeMNx81qm3T1
g/B5o2s9jvfMgF6IX/2wpzQ9mHX65TjdIYcEgDKPKFc8bhN/D38Notln3+hoX8d0YaPylbYMVa4Z
vFQie1G2fNKUZAlREG/9YdjLygw5Q2I0juk8LZCqBHsRa2zolbtqkiC9ZkbDZ8b25evmZ+vKg1LO
F6AeosgakgDD2t1hf6D1U9NhtLCaze3+kfctG5K1sAt4+AP7hLLx+A+W2E22YNg6qU2ca5SWNDsb
Fyhl2RlcgpPzZEODwKkpoTIArifLNtrRglpbKFTPooTwnGk1RVu8zckUhEsiF1YGE06UjaJr5e85
Nrs73vT3zuQW1WLYNOSGUbMzhO9rFOIpWgXT+NUz0j/EKQG1w/hb88rPnI7tomo5+XaB0M99bxO4
036lufFe+pwts7nn6oHPyuiMmTGUOJcoisy/p1F01nyVbseiplfH4L/waaoZbbsgyS7Wk2gnRcCA
zvM3AUUSiXH8sO+QjJAWwyqV0U/Y04I5bAYCChx5KLLkdHvg3JWcoEcSe4m1hFYSMkrZVvUxbsIv
I2R+M1WwhG2faIgmat8NO9jrRmyeIs9YGZH+5Rk6RGE/sxd2yw9aHSM/jTSIkwLNwx1LH505WbMG
vIB4URl7/z3isHzCUMvI3P/gNAMYFrNKkNsfojUXsgQvngPRyCpUtGFwKVB1nqNh1c84ELCrp2Js
30pHbqaO/lI3vrQybdGK92RvwhSo+cCpfu4a4H0PfQGRPY2yjZWQ4JyY7oPV5ew5RmnMvBVSNyVe
MMcmsY38T/qvZUhcXK9W2Eq61dAyxGwzebE7ggvxZyLWpAWQKye6MwK6050dIcey8mkduUgeqhKq
taZeURXFhwHX57pw8OsyRGMuPWFTgE5Ln6jyphVk5GhF3b3r7OS+mSA7Kcf81bcOHVOIoZumjzfM
qGmwD+d8hHo8Dix0iH6rSHYs8rxrXUs55IyvOlvRwp9UsEMbaUTmsAGHwqLs2a9KEm5QW+IxMQUT
eM5Y+7Km8QHliCB1WHbMk5ap4QC20iuD9kmwQz0Zx8jvX7XhPqdf3PmiWoXp+MsX9JESKG+5ztml
LdOf8ahdIBySMhy2sNsAFTKYueuyCBidJGBqYubajrR39BYiOHHh3OTJe6VMgOu5vykScY9/FNS4
Ccek0ro9wk5zyTXKHS16a+e3wUccVfCCjYcyNZ2FjaWDxjScl6mw/CWBDDtHlN2rPY/ylSyY+gUo
43ErHHHRrIMRLuEgwJOH0daLLNBGSUiLKiWaOZ/CV7dujE2fTcd0aEE8xn6zNhBryXjbZKxpfH4v
XTmKVYvIDkvP8EnaIQormbyjgTPn/NTnZrikOv5r4HjRtrWE4BSUfbTNKCgsx4/JJaU19kcTpzH8
OCLfSjI1I4P05KGmYbzU5rKeyLSd7HpE7jlgnYb878ybzgZ7qiB0bAFJygagC1/Nb9JdXFjGJmrE
Szu6X2D7rINuesa6B7Hs8bdpaLJShOZLbOt7iH7huc6nNyudeSm+7A9drxW7PCOttuuerLmDHGUn
on9RWRCvth0aVhA1s7j4fw/qnIWuYlrm02aQ9KcT75jrYfROkUaD136Pgwgq9owYm3Eh+MDJHI6v
tUft2XT2bxtgkJY0qIyq5ERaGjWaDV88ulhxAsSIptDKw8ZT6s197XV8vsm4I1QG7dY8Rv8XCKfl
1HiMl/BPhUvN8n5lDDvNtn9kvIvOyXkNlbtNcpjr/F1wIsWmlAARvOw0BYBeRMfFPswDVFW9acA9
F/8CuXSKJ4d+UOCg4hgAaHXUs1zm0bLl+Bf39NI1EbyRNrmye4ZKjhZ9Qt99TN3kznDhTngun6UZ
pQeZwJAjkG7ZMlVfxMAE2LRxPhrDvSGS5qCyN6GGZPl/1xP/v1QKz47i/1kp/PJVfUVZFDRf9T8d
//3feMbrnyFS4ZuY+aYcnv+FvyqH/4IdBYkvB0xrFqjPdpVv5bDm/sUxMamg3ZWGiTfBxUGe5Uxt
/vWfHfEXd2ZCCAKtHTG7F/4mHfb+4umGRIoMrQO9qf1/kg7rf3J0Qv4wZpc6vAxDupbxZ+Gw6MzI
ATWA1q/NQcCZXIdDc2+Zak1Ml2/TTjIeEUsF59vDIMh9KbhRL5yl+mXYYV4titx+0eLo0wTn9g8c
p2ii/07YTEvEdlzX5G2TUjdM888ODk5obgK5t16GRdfsHXDOy9QUlIekLEFfsxa+yVjm9vL2kBsm
3ctM+1H2FJoRi/odEyggwQXiuqJks7j5OtFxA7RrimI1GCSD3Czhqafui8TeguWuTnxu6VM1ZgUo
A9LEsaZeA3v4GfQ12ThObZPeJQQtGeYyZkP7egFuMNqQwLNt7Yj72I91Wnl1znnA+szJuWBctkQ6
ol1Ii4IZaYAFnDN99oGlxdt6goVmeNqdU8F5TJpad7ZyJLFiaB0mvRWRovsiVcd8tu27ihrfDkN1
LSNzYiigv6vYiT7jgqQaWtTmUfb83l5gv+hWEM3ryUrTre4YMYRcJRxYX3A1kaQUEolTULlvzHJg
ZCD76AQCHa/HGNlLuzXp8Xz/bZXDWc3uPZejdft+M1I5zo+RyuBgtUxDitbx7r0O8s7QeRvCtrRP
zTJop1ftl+Xov4XVtM+uDoZ0wh8TShN+OIq+QNL1nTeBb6sinB/1NNLdB18Vjspa4BUE4Ozk2K6c
Kt0EZHDnJWzX+Uno4UqD+RHuHIyHKNqn+5LT8zIjlIm2CVlEeZ+52xq4eTfnld9crM3sYh00J6Mj
zEQcytMS/qL+ZGqU/olRoKieXyqHYmGhNd7V6Bzj2QHPfnUq7fsVFLWREy2LMsLqeCxS6Pxw5JbB
0GrbEvivbvPJEg9+VEa25yy2ctxpeo7rqdpaVlau8v7ogR69KPrQ19tDNnX9kmyrM+hZkjkLVpJD
0eTFLm0lKqQ2Mol8I/k1wV24gnvPRMBGqCh1+WQNfX1/c9iqmJ3RjksOHIN7vjl6CdYKFnmkEd0e
FF/f3rQmgUsuVUqsFWasX3rBntsI9wcCupRTMlKf0ZOPsAMeVWypKxXlaAL8EWV94uOZDmQm7fDz
EdVScPym95dJnkRqCTE9X3wHsXWk1mIBMp9aumM78iUxivalc59Z8fhz5IkW99ObhpHZmlFJad2I
h8piKYG21jEAGVMyrgeOKLGkEzKoSN7D7HUcRggMK+S9k8ZgLO3sHJRac2dwIj1bI9PBRYfclk74
AxLM+nj77JIg/uVEzwwS/JOYP8yML8QAVPdeW1/cglBNM3POdQO7Alc4+ZEZAssWSNnK1FPgM+E4
bSPSJ4nLkQUamir5iDuo811VPokhJkkoQKOhCfE8UH0RSBDHHwSf3zE4Cj//sM381d7zT1mb0pXM
mvpf/9n472shjR22DFPHVSIN408mD1+BgxplX2ErhAY9xn1+CkKDlceUZ2u4KhnFV98w7Oege9Aq
U3sp3eK1AFCz1e/bCdBdaXnuFVkKlGky/ag8sdKO2pT8HGXwqJrcfnaTeUIn1d6H4r8u5xx5ifnj
f/9D9JnA8QeHtSV19jWuYpsQCYN9jN3yj7a8McCKEiHpQtZwDgrfPJQx2nYQvkyEGtud6Y7argaF
oJFessIjXJ+NISZRYEKfOHVask9CZxdm3ukf/GJsq3//ixlQ4+G2SLQ97Dz2n34x5aAiTtwWQomK
2h0taQLHVP9qS5rNnRjxvQ1zO9pJQXpn0fab2wTFYml3Ass9lXnxj4gd1t+bc+cdcAbIWJwUXF1a
hv6n34lwSYX5eATlXxE+BBH+gPtw3JmRzmkSNfyW8e90qojuvTNjG6GgLGtQViI4T07uXYKwZaN2
OlyZCGNwGMSYOmv/TpljcK5Sk/N4Q1eOdgBdjSaJ9zEHYZrkOSo+BjgoqjLz4fYMrwLDT7qireZt
G1DJz+g19RVBzzqlzLhEHz6+Z0W2rAwRPWJOJ82jckGiwjer9Or+9iA0B9ln6SP6J1CJiN7Wu++1
8WeaJcYPYEVLIcCfkWxPplftrsyi0EjjdeIfQ/RRtZEkLi3ur52CkuNxAby0eUvsBqwIkIgZdT97
ztKtpvalL9DZAC0uT0ImnzfqgcxEuqffz7ugv1TSOLaGY78mPW4QModc6CLAsgQ128CmszRShkEx
sSBh3+TI6IjxiVxf7sBGzluyi/weLTReEIv+ITWyBuhebaY49ncElPe0kNhFXFdtq8Kw9hqAgFOT
JuPGG9v0fjLxd6Bk9pD7paTBinY8oDvWF0JmxItoCZ6EWbiuH8usNT7HCLVVTArNKiMVE6N1YK4z
BPF3/fxMY0PkfBQk59LqplXgusEOyHB9LUlBRlSL6tzCq3qHAkgeZOZKMr6y4iJqnWcZLaTSQ7/s
oU4QPiktAH6uKrkKTVUvDfmBI5DZB1PSEe1R9GFQAeiuQUt+ik3Afa4f9LveLfWnIvEZmWq2tvLa
/Kghb79zbZgQPbnGdODdf3RnzBf+360iBqsH8DRhsyByOJyXyz+Ye2FFOITNMtSODTLOkHmDCcua
ChG3WiVy6p9okv0UOm2+pLobUAicTRGZQC1IzPjf1w3IJ3++S2k/c5PiPHc4sXObzt//wy/T+RRk
44CTXGkpTKpqAFkGw5Js+Oa2t1SkBFZBcEF4WB/HSlnHAEkB/JzQuncZry5EViB+d4FCRsJf40Wt
z2UmdzcHspE6yHMt/d1GI7cyRiYF9n8FFJoWjXOyBVVGYz2PTPNYQyl5lhMd79tLCCsvruznUXoe
oMUAUiHgvW8sv3A3nem83lg9JUSppe1IoFs+KaZlhy5Ry7C+1iSZkIFJuEzuim4rkpBFW++0NdTD
75/tKmoBDUD6uu7Jx66YAqyt1FviJAs/vbbjUNGbJLkkHowfW8vWMaYhRHt4vgrchKtyxCT2fdKE
juaeR9V6V9QraFVQGSwRTL/adnlvpziW0IFjY4OuRAwV3o5VYLiPDnj7OfKvbPL4GXtKXjFhHL6v
VYYnR2G5+pFMqHAnamwK/YTgrsmf7MlsTnRV9SfXaR8s6A8XRlr6E+fwZFmO0M58iCs1c0GAKy4J
lr6ltqnvEYOGDnZNvuQ860dyfDt/TTostRIF8GNkW7smQTWYkqzaBtWzTozRAoSod4pJb2AoXPlL
/BnZk7S1M8qK8FrVKZ24jogCJFG4yfpEk3eh561cJzKPVWiZ265vSY5sEEbF1t43dPeOejPCjY2C
UIVTtVTYlumxoyFfWGZfnyf6tHETZKfaLbITjom/PgtPjRbiEeeQvJh89JL0soKT7xTTeYDAtIjM
6GpXLdrpvs4frEDPHja3x4lmzIOnOE72MSatBiHMToZDui285n2EE3q1QMGt2tC2Dpwe7EOZheXB
KM09eD6QSMO5hr6z60IiWaGI2BvdoKmpRYSSa35RbVyPSGwgNyH9ICuBTUX6lRvNWQKG220r4RrP
VUOiBpiGdFs10CUAJPZx+8DKNz04ZU5cT+nhZQKn8H3Tzc80a7wfS4EYZL4Pda1BLy77l8GLf0wF
CgCykzhzzrK3Zs6e9hA9La26hv8coY62SwEoJ/URApBGUiFvm8wNJtTmrpwfeqTU39Wa70fxkvzm
/jxgC7hPEvslKh9tNQYrMy4Z/HtRYYC+N2FfA9pb4RJVIKa8Y8mQnbKGh1GzSAFwCEPS+FUfbg+t
FS2HtB/vbq8E1fzOLzFOhlQDrMUXJFj+5faMM5WzB9OCw9Eh7NP3nqAfRavBbkMGFc6bMfNqowp1
TeQf2XTkWohUOwlVmsc+c5JjF9D91tBC4MHK9U9nfB/B5o39ksG8uktZxB8gxWobC9HJ1a0ZCXRJ
Fe39syW4x8BoeQwgiGPG35Iw7mJ33xuh2t4AvYRXsEcSJcegDfHQyoIpUjPCDLrNhKyfnrU93NlG
R/TsxEkQUENw9bt3GUzjIcJec8BuWzJdm18Lbn4iRttfo5MQz+kVzD5NZZ9xfzDHtDr7wslzQAUe
DFtHVg6sKHEXRKBwb2V4p22+jyaEVyC2p332MNo/9KBK7jPTev7+XqCi94AJ7zVjir9yKgZTzIoR
gxiRvektl8Mg/12FwO9+GO8SywvOkhPMJnJATt5eKpKYz5WuklWFAmkNxBYNSD58WLXUn7rKToh6
/xptvJJoYa37ZvhF+OnILC0nT76utZ+4I383Y+ddCyvpLj6RFBt/oASJabUjQR7GE/DgL91tJZwm
WDv+Tq9lefcdFyuT4qrNiKfx4W9fJWo0PBcsxeUnGdMWbOHZf1rrpLd71QkrJUJ4Kyy2hRTpzoTD
vqz8/s3jk//hmTYxG8J+b6vHkPPoo4KqC66kGB4E2h5AdxikfYHHolJTwWbWFUAzmpxkQUKfM6un
hT6FJkOkwT2MPlyejeOTwPRNQEI0hAZziLa3OxDJkrEOcoJpgK9Q1DXexFze1U5pKfNLWbop4aN5
tioztz9b/cjhmxg4ZADpcOZYM+Rbgp/pRIztezYlMxLZm8s6HuR/PfMs02KV6ajXg8w4x4kXbNtR
QWLNwQcSXFAhL0c7Y6ByffR9I9gNWnyXzhn2+fygjOGuNNDNYv9CVslO/oQekS5B5x5psJAPnrrY
oGCIE73+m/kcIVuuezdqzm+voXbzg7w/Sb9q12RCYS6aX96+QcL5k1uT+YpXh3SDjgCTkws+qgpH
7dxMJPiFKUcccFi8M32PCQnq7iYZ0cmiEGyfa58gw4LgxOv3/kfsqdj98Y8qFfk0XUanDjqBfh5Y
dDCKz0+N9gUpxTqZmLmJxA5eotz75XYBuBIiRuJFM2JXcR3tGQ+bzihLexbMFK6+D9eeOOUZy98+
N1UL+8wutriC17fCtC/tOdzFVg5pwA4nsyyArlGlAdiyIv/MZ7C9KwSziDiuimv+u7J+hX1fvjUw
kkgd5ebpJg870IQIUHjGuWNm8SStEHwsrle1AVAznSsnN9aiMchbapGhIwnrlrcFP2zjYTXEZIWX
RM/AD0xeDTiyK0y/7jG1WuZ0+cicuVy1WpkdHO5y7Bt/ezp6pbYuhfyB18QgtsJr9WOfWvYh8Jlk
b7S6hlhwW83wGoYgylxvHWh2tR1hLkGHGtK7W+1Ra+Z4tYoPYlv0lxzT4n5s2NEBhAdafWfrXrPv
VBWvUcFTNuk5brx5TkreIHquWHTQZpNLPr66SNxqq6yAsHE+Qs7uXVU6lZtORREOhLFtFsIeUpxR
NhVZUYWP9BfjhRma3sm5FamUuPox1cKlU3j+0agFVuKgPxB06mOtGAzWRGaTao6QzgDr/uGhkW++
+zp2iqwp1CbLUrCU314mTuMeDYUpbjUl2AYUnlC8YjaM8kSXqzixswMMhq/OVbiXonY83p7lhhyO
ZEG/oLTTT7qs1IPlNaTIcJirR1M9ABTb1B6alpFyVjrdcM+szN8XNQKf28uoksO9p0/drkALhZcn
/VHq4nc04M35vjx0kxWoACvARDzRuovuXpzKeTQRf/nHUqHOnjio61FlH6oC+2znamc/wrWI/GN8
bxLUayWOZi3s3Y2qffEAnYnmUBoihZ9f9qiCdpFh4UKaguJxzLtPb6jcV53Beco57nB7UPMzAvFe
2woJnHLa+M7zgy+SK3D0sIFyFeM5t4tiJBFpvMQiMh5uP0VA1GdukGOTg7HQ0ajYY8IWm6n4naoB
N6HPxpXDLtl7src3AhrSczA2ZGZLpIUhUvbOCcprXPZ7plx+sUxT9VLLlFEnlTdJe/gb0X1uC0aX
T36BjxCk1qlqUusS6F54DhT4tCQp9tVYrVMr1s+oPPQzkDBxvr2MMS8v+qT8MEwru2ZRm9GWxlli
mz7jxfnl7RtafV8yk6zWjOB3sCh8kJ9j+hNVQa2nxuc0DF9VnZ9ulX+VRy8updNDnA7lhQOauTBI
XqcdeFuHTJ0wuJpsPfob1Y4ZAMCG0RFbctRNfvNxWpeqh7RkBMOzhuDMyTac4uilV3QyMxkuSBkw
Dtyo11txxakAw8Ls0PM1lV8Q11lbH+83MpC82wf97BQE5nPO26LZ5oHoz5yr4Pdrg9woffg5cZfh
t8S5iRCh+si98KpzRz0jQtOhahj22sTLWdL8fAoLEohS8LM7027MZyt10lWbCV7Oh7Pbd+2mJnmL
sIsNXk+xJiCCvFZvpDdq+zqAa+cXYkVxgSlmvOiev7JSxAtVPrS7SjHY1OdSx50rnB7fKCwFdbi9
un2dUCLg7Ob8I/bfnqK2BJRw+6lGfASORxDY2KAeChpGkIlEjzA/yPkhR57rIO7kKTErf/73b/9G
6dVfWt/3W4zc2aUNoE4X6KBWQ47wZOggA5fo2Zjq+EcfewvWHmRCjutciQZz73T8ONY8emkmwt20
Jli7kazu/fnBTgdcfNT7qCjLhziMf+ZmHX76uY2ZBZga1lYEIs0cGZFi6L093F5ydOyXTU6UWyJ9
81IZCCFSoe1piqC8bUjM0j1yFWwge1t2Z/NZEUtKBZuvpeYBnZ3RscDwe1w0HpSuiTy0MG7tteMC
xw4sc3xX0tlz74zPdlrsgHeRrcgmjL4PUQ4OCueX26BFkE3zakfaOkiZww+Wizx3hoHbIn1WovSO
vvLuCwhVp4ogt3vugq1XQIExdH28VHEwXZgejhcrbdx9W3p38/+yxLlzoEwdcuTEL61ev1iRp13d
vJLnKiDJzEYVMyPqLCv+XSkVPqvA6TdN6ejIEzeelMOz7O5QGxavmQyqC9rJJ97atfBL+YUIaKxD
fA2Ta1wdW4mNTxb5Hk8MsTFK1Hshe+8JaXGPdk51G9Sb3pOpe8lu1AdUdBjEirkiDsuCgimoNpMq
UvpzJdZdctB/WMydto3Zpk9JjYYZlpC79vose5oke9TYk6Gr5uOumQ4DoeVjsBlSmnTRYKc/m54C
Aovzc6PZP4uweg0TRVHkjYRHeORo2ElaPgZCoOjQYS8MZS+2rutG73RHVeeN77cvu5MpqF8rzs92
92yq4Ec/9No1MjPr+XsGodNn2tdsxXs3jx6glYxXT9uSXUl6acxOnfj1HS0866A6jX5s0HaPkRP5
D+hH85eBjEr2WouaKsrCN24LH0OAzFnPwQM7ufRWVT+oUyIK+GCeqj/CsSffuxQvAlnRzuD4sQyK
4ndga+Kat7wDt2eB0oLN5Atxpdjma+jMt4Wqc0yuipW1DNRHrXnMLBL5y0hcjCleaWwLHP07tGpn
4mBI74iH9MmRHYXAiNTQazlg1kl7UC3/mJsSd1DJMtjZtsaK15T3omJFTgIc4RbhbrvW1uOtqphD
2aFRXxudcHcrPjVJkmytvPjgWmVGoYcdrYZkE2MBRckZvqhUOejUpu7I8hy+GLJBrmI67un2XaaR
n31uZ6eg4VgyH9f9+SEYdIS0grRe5VEfYbdp5uztjq5CpBPpwSWijQ8hMaaP45SOwCjzdJ8iPORj
zhCJb3H8dFtQ3rzJWeOvsa7F29ElijvTdeN5oFunU/J9MsNi/JaN6VWI8TxE+OymcZr2uNSdQ1Bw
aAMEsclG2WKwtAqEuAP0PrbCR98DWFDY2o9YhcXFna+HZL4etPl6CEMeBhwqQ9oASrKoBOcxlqGk
dtcMp2yMmpgariZWmx2SDTgltOs/T3e3Ix6WmuP3bK1W2ObIfnWR/QdRhu0KjxUImviI69F6MPxZ
T5SrJxDpRJJGMFGYxFJrJ1luIJ+1891/kHVey20rYZd9IlQhh1sxRzFIlOQblG3ZyBndCE8/C+CZ
8T8zNyySVp0jUiS6e397r1317c+68eo3zxPp1uSaBmmw24aZm7+CjmA/pOXln5A/WSz+kJMklJz5
wYbi0nzdF0SXbSVOvynhdbMpwIEfvJEktz3Py45jVnrnpMS1anlJ9vHfgq26J09Eyqs95BzuK1rD
YUDad6JA/j3wtDe4WAbEL0WeioKgnese4eP1H0peZ0fbJqBPcaH6oJsPA7F4zKPQhgzF0sb9O4A5
ug9hexON5b45MS2pmZM+fIyVdEppt7ASV6vywnua9S30kmFVtThtJeQK15PFQXK+9aHICndVtIp/
iHI9PQQmiBTFiq2TZofgv6YKhrl4QVW8bVETVaEDvEIqQudC+G6taFgB8C3X80Os6UjgEpDXr7mb
w9OTAHuFYR9pUCVphjuez+rorQyAjae+asWSays74hTzBX+TDtaZgDAEGnxB5jReM0orvygx+O0k
n6EVg6aPB4NvZmDoL2rKGzaK4TnxzVLjO3OlRDwb1WOptXI3RvVbL85xSTvYS2DBGuG6HfRqtedB
OD87inOQlPY7ggDR1RJ7W+CZ4YkRZ/kYp+9WynXDhie+Skpsb8bQWB8abQVsWl1s8QT4giYejxUo
g6XQE22Zmom3pucFo3TgSzwHo258GBmtUDJ3lHVs097TSl6t1mH0jfXoewjMZVQlpwBr222+4VtA
3ouOs7UvBnnzzgXl1RcttlfzkiDtMr82sPStyakLBpq0YM/pAkcX//Wuan7XjOXXTW23W3pv+kev
yV0jKeVRI7y+0lDtDTvDl3nPMt/gCcTFPAh7NT8kxbjvKVJZCAMA/sAR7N73enDJUn0tLEfcNStb
WI5SfjVqE3NkQMYs1Bh8O4p1bsA3rpUWxjYxAgrB+lNEz9D+OYPH7ZWclDqpaAoMfSz6wNuDjsr7
56+VTOIMnQ7GUro1YCZzrI8lH8ulW5cSV/o0fuLEliBtTt/sbMiSY8PQCScjE1JyiWxNO4Aqgq6Y
+a45NWGmWtKt/Y7LbRWFxjaIMn0/krkkI6yKZTngOthdNXQ98lA4cZeGXiurdmo3UK1GnHIj2YnJ
PjHfeLGmrCx++cW/51pMl6e0DEkHIKEirjMEkGVMKWHUm0siMfXaYl1dckFv2djEFW5IimZQyn+V
rREeZ6+KNDGxM3XAujNhpAmL0NDXh9WmcEsCwJyWiN5kYCziiiqpMD+Ch0KamKTdfqqeKM3wL3MQ
n10FxnsuZf6b2dBVAsMBU8/8ekedJlyF6MVyfgiMi0pa1JYXO5xAvaKTq9IRuEAIYu3bADAsucD8
Wna4ZItYJ9tUB/IXp2q87rr9ST6pWbfTgDgPsVlb0+G2m465/24aXV4yqjuOY6P+xqXo/1Fjouj9
DZCVtxd1siy5KB8iDP7DCySoEeDkhKvIvPXYD6zPfYFzXLXCa0Nr99ya4iaWeW8bwoIpVVy7RFL9
ligqdS/2yp/E1PkmC8yr2ug5zbjDe9LwKz/lTTsxo8u8yRTWp5U66aW16va107MXVr/g4M4bfhtq
4/Ox87xbYm4Hr2KdArcgkTaoZ1FgskqGxttHggxCNNPo+0Ch8pgj2VpTsLjkVbPRitreNw2nvvmI
i9cVCwWgtCPDrntYDx5f7KMomuY1zDrMVKM0/zJ+6F6GXITHXlTRMan9XzOOPBDNsKodSnaSLfYV
/U/luXdHUcf31qQNSRV/5j8fiTn15uq8e5PiOn2ur/RUHtCnjR5a8kup2AfHa9pf2tQn2ARx+pGm
EaFFWnP2HbYe3NSMXqapA9Fr66Jn+kE2OoeDsfIWnhxcGEgtoc2IEhSfslRYRsVh1n6x0jCIIXi+
SG34r00+ZXiTIPwaPUpHssowDz6hijuZvd3MolZx2R8zGXxovI4H23XsDmZ6nR+pdGb3RfZIfVUc
qLi+pm76O3S9+NtP1aM+JMpHRBB5ZfY2aWGFlBmjYttuoreKUta3rjJ/RU4/MPKFRAV73jqMVFFv
XK31z7nvypU5WPKWp6XFKHeUj1hF0WxzOAkBVIpVNhTVAcr9ct4HzutZbb1Xrda9wy3/rcAeY9cQ
cZiVp9K9YrUavvs27rm0V/o9rwKU+IpauQaYUN3G3tFMW+Zgjsesqu0xC0hqyZfzk/M/Bziej/je
6U0DO7X+Zz2c7xU5RTiuaLZ9RUD/u6TmSikVKMYs2JwoptvcG9BcpmftLnTXI97qRPerU26q1Qlv
O8VtdTMs5ofzPwyqTgNrY1ekLCvL2xcuHLDph//9SNIxzK175X0O3g41JU00pJELiSrlMj/nGr04
8WfclNNTtgqCLVYDEEflKI6dUYrjfC9rv5j+tLiGPAYFheuKYwPvH1NzSciUDMOuMFpnEWBTeU+1
nJq/EBm+7JVv5iv+JopK6KScUgDQTNXrnp4d/90YMWEbfuJ7FhyDDFa0YmtTwuAwFIZ+6BzboMvE
FskHbSnitWPbQGLF8dfz1YTm5+RYF87fSu3FTjaUGhBP9c9hGH+naaE88iY2dhGIsaWpkncZLFFv
5nVICCs5dunUnS1Ogjj9yjZEeEcj2+UdBdx1VfPFHtp+oxok82fPG3FjtfmgncDdwl1oTaCpFhf1
r16BAtLnIy/ig2sKnWYdY1nOK/eIYMO2A+6/6FXxkxBHu00KX9850E86S6fph5PDvkkUUHm0f9zV
oYXB0LT1lxukH2zt7eVol8kmVsby6lKSPvdspX1H50wXp0R+41OnefVPSwEjwb4uOMWsvReL7N5L
2hn+zsDPuaqnscPI6efFsJlg/Kf9coZfCYM5H7AWYHcNDEA4qIRbvBYQiN+ROgE0EZdG96oNvrnx
HAwe89o5C+A03FCtYBS/FamAGLXdg4gZsKGgWgemy79SMK5MTHhU4ugk2m9Wr1r004/q/jIknrfA
N75XJ9m0HvxyVTA2XvSCoQCh4+KXUvASq674g7r9V4SieufaSLWdFXYH5H8iP7R0BuSudXX8z84y
2oi8uAHY/Uzr6NCGzIPD3+Xw2nv1zqlMtgmNWqhMP4kRp925m5SMeWnqSEXDXXW+AisXS1lUfAAU
Dh/aYPYLq4jeacQWm+ewW6QyOhTGXmS1/WiHSOwKXE5YdPVDyOlrJ7yCGTjq2IErG+p6luAx0IvT
rJuAEKv3Q4aADTrBus/PxdZv1sl+oVpZeG5wbC060MTvYL7IAUIgo8WU43JsWW+T2ryrRTgs5ocR
jWInK2bPB8Z9aDE9LDom/xzZan+L4mneOph4r9O/utjxIdexR2H2rt0LeONe60WfXlNRHdRLAefH
1PeR7/dLS7O+EttJ3r2uyzawMModw0n76o4A5XM/8B92YG4ViPOLVHYuqDsXfCixv9dOQjnuhPGh
TCqZN93M96RrxC9pTIqRId4D68Z4bQjsXirLIPiNd/ZLycN8lafW0Uc4OuUavQ74t5wvzwdI1eFv
OrTSi97VNttpPjjo2eZgxBhQUWz0YcuyZrB1i4eLDJUL0x7lodfDV58l/nvtx4wjJmazLYdfAL/k
Ii3z/w56ERl0qswQH+ebWXNU8gh4bhK/N+7AyEo2lD7kdn8dorNb0/DGuBc0hQjYUEzj9/metKsf
wmVwNct1o6MFZ1s99LZynkn5TFboGw9HGFSRdSyTflcihxKewXcdwjsIHS2/thqt7+1UDos+7JyG
MX8XtsMstyp+4EWloNPXxs2gx84pdlrnFGljjeKQN2u9V8FDmzEkwKCOisnfdhFaTWFsy/UyUCpS
Hm4wVscoVw9uRSnGi+WU/baOPa7LZZ0cyQkcirLVtzZY3X3DQbyiYus4/xtp4+RYVg259pqIvcz9
kSuCincQU8vebWiWJd4cblLFxPvV5W+u5rsUOk+qf+RSS+88Z2VOS7QIetFKceVnHGpcEd1fypDe
ROeoO1yOOzy+9S5ohmqT6cEfIyLUjD2CqplyGM5kDLEjxEkJxbIPzN3s6R6w/EslC/denuy1rmA3
WisawCM1/O90CvC32zw/Ks3sVskFRvL5uDOkZP+NERBbG5PKN5kNMSbV+YYKBudKyhvrBcZ7YPTJ
bXoEK5aJ6vy6BPrFlaaGa9Or2qtFdvF5TkKE7zezk7nDkb3CVhg+m7royUYZMmpnafawMH2gB+DE
2+gYEtdl08V0xS/flGLIPxKvaTA5RBnLQ2mswjFQdr6I39KOj7XVdMQYNeMwD9XdABkmyKJxR2Pc
W57WP4bANV+1NEYCKdXiojAu5OjYNCD07Oxglzb1RLVBfaEefja2wtGe0wKlSe6NM+pytmH5tRct
yrZtNlFY/Sp15FOTk+Ab86N7qoXFzmNPtTEyH1cU4uhmbpBRU/IE8xeyBRE21NeSmr1Xfo+lyYfj
s4u62/OfR9/mk+LCUCwd5YWoabNT4vGZ1Wgd5ZFEnb8J2xKkeL6zG7LB6buBU2dHD0MKmIIcX1Ca
8DYd2kxGqxlXUGi9R9fLtwpXtNvqFzFqzaVQj+Zk4KFGerqQjspqnMs0sCV4z/O43VnhpuKdWI4i
oRWYWsYtke9HGkbKGbnHgqU9+iuFPFTUScZMHV3JipKTwNOxYbmYnc7oGA81bbILjdEXN++GPaIO
ZpGurL50Ez/afBMWgvITzUYG8aIzBW3iaXrAk0WfHnufl7D3wQZVlgbJwGpuHbnJF5/Z5DZ/VkC7
hXYylQ0rQHGGILOzEAB3T/c3FFkrKDaKL8y9aqn7efoAUqS+Ml4FksJXeRpryAwoXmm6wwZMRbWK
2qpa1n1vrs0CR5ARhUCvfHvtMlB/SjEVFqJdWDvnFvPPJyVS0KVACjy/RBKCYmyG67lQJSxQZEF8
2uvE0oc7tPYNEChj39I5tpxHEWqTwvUMePkd4qWSWR+dksXfYYoTReLnd0rmhF1SBScfI/a65TP/
4hptc8BT3hwaq7SWQcUuwmrs9jjfhKr6Q2ckwpbc5owXj0m7iwysdyCUVMRPPOA0ab4MGWmK2T75
LKqBe0zMmgNKNdU/W0O5ZvqW8m3LzFe6GS+snfZ1/mr5jcnKmHevjb90KFu+OfBOOZlNH8g/roi7
7yBvpv+Y0l0jRJrt7HV9fsYCELIvmSGNNaunQXIWSSLQs3TbpLA9Ky7XL63CuGA0SmMb1V6z6npK
VWkNr3aW6jRXJcS9Mj/USoVTY22ox7lyMWqzq0+H6UtTd/YDb8AOMR4VuBqWc2F2wzlkpTAevKJf
6Yv5vSlrXlMCXZS3pqED0NEyhuizKzG15U1Unvc/HvIHUDbzf4sOnhSRiL1ul+K0LqQdH8a6+jt/
QgusV0w1OqSxHFjbWAfdmlmFcVKKK7AeZvqd0fq7eFBX6eTVCSZJCM1LbLPoxgJAwIHrMBNrA6HP
HYOdq3dEW/rQuyhl8xtRZtMF+FocL5zoiuKXbvvN+rlbC1i/0tTJl8QdimMs0+DGcHWtVMZ3ayVi
F5vG/zauJRQOiYiBZl6DjlPTHspJ1Mf0iZOuLdCCcT2bGeg3pdbiFylTimEQZCsby2Bv5/ThwCz7
kD1EEXIxb2GTp3c31xZJjvuB3Cnix+SkihMRHJ7fjKysxjfRadRLukrIys5K/fRbjwV6QzU16hgd
IShtaqODBA6IouxjtPr03vlt+Iu2ekhq0qgWZu/KfWTQReON+sOp2ZzlUysQ2fl+MZsY/t3Mdob5
Yd6Z78rku9eCSsW5AIJbg9b8Jpoh2kSVZMU3gdyEOsusE1NjoeSDcRl1ytka7N8YvI2L1+IJqV2u
GJGBMmKnuX4eakiiHR5EiqrdbSyKaC11legqlyQvzKxFTmP6KszLwHhRakhHDOocfJ+wTHCNQ0ux
p6Ey14pDmfjFBg5t9pVUb7VfFOui6FOGLdFdcwrljxEmq4aTNjAv4BE4dku0/EmkUnwDwgPEKkwE
phPtFBm4wAMNvjWTDSEUytItNZaNEl5FAOhnS2wFsmRqKu9Sete4NTW8E3nBAT/03AWw8epA9tbc
cIx4FXPDJswon9SxGFdWCHMFPpP5VvlfZSPVP4GtfNOBNJypfZ5g8021yMnUvc/3yBPWqBkYrneW
TmEnKQZ5F1Aph9ocrmlmy7sDzQ3MaXLho6pgiGRIG/T2Z116+nYuOw717IrJYdg9fWQVLgu+8YD/
x5q2rkofYN5iMVV7oHhaJZyzsIEL0JKhN67DehCqO093lGVSxF8hOYVy4bvVp+vU7tFpzb+1PYxH
QXXDKmY/sp5FJ9MZnW2nggOyabtdmRbCCwb28uJNa4PPucGRNd0MJSiDfHJpgRgBvha3q9mzpRQ8
P98LDCdddwxPaTAdf0hb9KfKTWFrAdRYaHHISFTWd7/EbwZenWu5kjr72jf1DfgXcGWA/rZ00Wsk
66kDTvSHknCxM/xW39DE1i0aVotdRNYfGw1LZNQ7P0Vt1yumIfYt88yTMxa/VZz+rzEdKxh+gaXk
wD1XCcibbSvMO0BS5ZCGMlt0Lv9BNfWKTwp0f1Mob38HLbgZysRvkQKWkAH9QcdVuDX9uuKEB9Mg
BQwQdOl3PVrGWdrmTzUGRdNzjMUESEhCYV9MMVqS/U6ku7UzLfn0fYHlpq8LsnEl7XuWBfN3EgZa
a/wpVGLVmRsPy6TvwflVIR3cScZP0Bf4Rdn4Nw2L9UVDWoOZoL+nShLDnlecHcPz7ACD0lz0Nn/g
BQopo3AMIMvR8KytTb7xjgK9ThJcVZQW0Odkpe0lonJmQQ+9vcKZYrwrVAVUWfhJKoQ4YFfSeItW
zgWeQ1R3V/I/3eQmyrTpV3MydFrhIClD8AF2BGijSd5SWDsbs2lh3s87a1vo77MkXqWxCyUZR8Us
iRN5XGgQ4zS1EjsRte7DniBFkwvBDrBYYm5TdoowfitWDnrXUc2LHbjwXDqzPrCJCt9M3gjSKBc1
0JOPLI0eZRb3X2Nbw5xK4vFuummzkkO09qXYO9IyF5jQf1g4UxCh2/DMFTM8C1+D3erbxSZXwQZh
4xe4uDP5FiYYHBwZffbQDPYqi91S9UYw7PGtAmn1MsjSuGaBizvYceRGGFZ0T9XV3Iul69GwoPSR
oVKufM22+qdOMJTgE7ncYg0WWbZ2h/6MoJitcYATPhQucYK4EdZ57KtF77XOxTb7cJEO0PYB6dCf
gPv/RMrTvKb1+D3/LYr/83zHqG4jKwADvFGYCiAs/8aPeIjirvqgAOFo2P5Ps83Nc0px8VnVM+hZ
GlUZGYQirlkShY9Px5JdJ75WKjYk8i5+FX/8MJgVRhpbdho8g0UMr+VuAg1a9ZHH1SHUPxRg4HRA
1nZ4VA+t2w+fFnx2KYuOtoU23pQ6RT0ZRrOzQAmKy+xc9RGME7Nh0ZoWCyNDKsWX7a076p92vdR/
0sVOeqni64kzMP/0tOXYNdqHZrXmEco+tcRWmz+AsgNsR74i05YXNw378ksCUWAvixznWJk38CSy
K7jY+jIArDo6ImumVld61OkqXEGis/YGB28Yc771yBHPN7VDL2HpNfgbbPtDq9z6iFjSHHsd2CbT
eYKn3p85uWJM8ZWsB/LBx8c/GLit6kzd2GWUrgrLGC5g1B54YOk+Tqv6Rde93xYp8a0f4DucdZB/
sgihaoCZynG0SvTJ3tikWgXcNUUwguAhX01eH3OMFKf6VFTq0RAVI3Q1qmu8c2p1tolL42wzOJjj
imzczpJ8QAN0HctHQS/WBha8dkyL2twNfg/9s7Bh7Y6EdptJ2dRDWyx0QCOrKEovSuiEX2G7Mrsk
IiHb/HcnyVeqlgSPWGnFa9iqGOFUwekP0xtJ2BcNAekaD+0XEApUEA/LZuDH7vG5K8ft6l/z3KFa
uDLBnqkWzD7GGOs+LNJ7wy7VM8DXTEF8HS3iWI+j/jI/1Nq+2I5Mt5fOjiwYDUgPc8p3UVuFIZIU
qNiMXFPfmOMz/MzM4o+h3AYW+8Uzj/O8FpkR17nY8NWjTLNsCeFYfTP84s1JGDVgLfnhuHDzmOmr
xBkwTcgEHPP01mCBW2HI23HtbK4STe5omOmD6Z3xPhrYOTxJhYVUoslHQxUnFys8z30UvjX8dVaO
YrtrmmhMihEK5RiRoDcJ/cGtJy3BkcTfJmPivSRGhLc4hjNGeM6604K5SxvZvyqxat1t23GYP6uY
pCf6Rkt44VLkJh4b1GGVeT4AuGi4sK13lq20PKJKsKAy1ruN47hM+u0y2NadGK7P0Rl8u3QZFHV/
IuMnF7ge6g17D3vNvntYzSGLqin+ewj4TryPFzxDzom6LHsRj8wfwshDdAqA6zIfIyuU4YMgw9Y1
rwADjtS0ZgD+iWAFZcA5kn9YZLOvF2tTRatixGZ0UnoxWxk0BgEHjQ2CmcSB13NlbYMceH4m9VS9
43X7dbj2dQc3TsoArAkcdZGY8Q/DDU8WDOxvFt2TGaVLEGHGcW6L9Cu57urRPRs1adw8H/ay1LLt
4DC8J9vn3hR4XthduDqKYJc9T9UBziMXUiD/w2JvdmF8hVyuYbBX5SrPYOIoDJ8ez3sx9qX58q7p
dcIwG8AXIT37lrDhX87H7fn3SLuAfGmwGiWddHDSOwv6Tlbv2qB6K2gF6PCqkh+3xyVXu+i7HGnd
MCvZ7R2y0YieHhcMWXzqheeuspbB7qxSs4NcPt8f4ZoNLebUMmpxgG2I1WTfa/661qrmMWIE3bl1
37ANt/RF1I3tMdarlW0F/p+60m+l6rwF5VC9mV76TTQ/+Ukk6rvrq3XSad2XYmd7VjfzI6Y+YM2o
kZl8H8aL0ImXovPTq6Q+9+4PHiGdtlc3eWFbd+Gqv+Ytiw/P5VXiBtzX+JGYpgXFWnGzv90U0fTC
2tx6jdetvDi7gO7ByM8J+6maqQGlHuCTTHqeffkRcBrHHnmr5zyuKy6lQVtHSG38g+M071ye16+i
0uqtHrcHwVBnqbDxvleeX++pKZ+weVj45ucC+ccpxEprLOehVqm5ZtL3CIickcirjA9PBwGg6kp8
/K+ANsmwgUalsY6w7S2taSgED5bs8qw1kLWNTxI3zs3l/L3pSboFhdtjaGDC2XVfUJnY2A2UC1cL
TigjyJwS0SfTJUqtluj33kG9T1IoFkmLCB9lYbq2PDIG6kSD5WSDcXHa/lWq/eriVTnIsoGxWHT6
Dxk7L0KkxYbTME77yaDh2IDie9+QW1BdLBPEyYwiMG4DQMCF4ctkF9R3bdIw/SCymGJJc0kEydnU
QcypPhqSo+nyWoEmi6tZd8yQzPI0pjlIw7IjvaS56bB/3vUZFsPTxKKNx8eso/obNxr0iSrftGEK
NU5jVjtdM1V9EMRGzo6gMK5ilL/p0py24PkNBHjiHZ0Y4yXw8vSZDLIANdQ2NWvldDPXnHahtVSN
rYcSs/t/DPiJrlKZNrMWxnA4Z0qCbd7Th9W/WVLLxIOeWSY5U+QpE31769mkYvZncCeaW2bEnJxK
V7yknovGNP9mHuZjf7IgzbmbJhzzpRmqcunO4nWqtguhqua2C1PnJQADfjRN+L4Js8znvfkgRNql
YUdcNtfQDbWDzubS9XTx8ky2eDkWrTAcJtmy3LMiybuv5vYuCHoTY2iG26KSSLk2PQGg2YOPyB8z
anyk9cvHyOexmr7LsvsEMkrvbR7AG51kvvm6I329WVa98wvCH/30lrBuRgH53E0K1jqTUqGYzm7V
ZoJUGIQWNGxCDSkM0KtjeTMywzwGWuaQgBgUkCSe8Q0qot1n4EiXMdV4m9SglaQkcnVMh4B6gVJp
1pGu+Qv+48q5IRrM3ppTPuLCQSns7M90J28sImNJe2BNyudn/u9/Urr6+TPzDyN/MfbFiQZFjTcE
TvslCFMUTabiwIcN2H1qbG2MQumPZFuwZiFCffGRIvbrZ8orZFvnFU2sZKbhKF/gGdmM+bRPnP7d
OKUsGJ+s3OLVVTplGSMzvlqTJwqnfnM0NDd/xw1ITUUqwxNZKZ8itOKHz3n5MN/Eke4zXmg3g8/F
VoYl4S0IhTuSMGiRLTv3GsvCO61nFE3ZXOuV0EtP88PEUT/93vLrVQ3gaOkNZf5lxj7+LOyTg6r4
u3SyjZDQhHQZt8O72XV0iemYPeLaBG0qplKuyfHfZPKRisy71V1EBZQKBtKR4iMey36faG6MXKKq
t5HDR0o3PILjyp5wBiiw6Z4PZPISVHV4Vyz8Fwi1K9HG9mFWkx0H1oIgM87nMWrONpalzMkMPsDl
Ihokw3hdmhkoAf8HVc8uckGa0b2HuLGRdfnXIyH3Y1A6ItuKg1o3QYGETYFHoyKo4VYDCdpH1Re+
q79+yu/Spd1NhZQNsYCQBzFMiNbEx6ooe++nB4rk6fkHgs6Kn/f+/ahaiv7VaPJ+Sdyq+iBMTH9K
N/zwWt1eUceQ7kSZ1sh33TLQ0HFJClDFNznVIdyjgVMNtcxyyRX6/3sszHJ1bzKIESJ5VYQnlo7R
GpfaGaB5hONvCt64XpSKenFoVtor4ZCtYw2Tjs9geNur4K5FQ9Y0qIW2IKgR+aI8pWo47vlLBKsC
1utWG8f4Q60c6IONHE5RlcUfYRRyyGcU5OpthTe22FcQ4z5KP+dsVJse22l+yq/yX8J3803ZZUyU
PLqCZpz4fNP6wVvJJ+cQJLK5zk+VRntrQ0b6qTdyygzN4EoSg07XadVJHMYDz2xYG/Jx1JA876kV
LfDVLKmUh9SRJ93Zti2JUUfKc+YylWTfkyxB/MozG8IfXZ3Sc1fDZMqJ9jIfR7ZLEH0YceI77Kqa
fh6b1FHr5/JeNHh4dKvhq9LX69n6Md+0sZtdXIPEYJwlwzoXP58TR0jGQF/K1v0uJwa6Of6pYnxe
vFXdW4UH96VT9Wir9PhLvOkG4I+1HC3qc1qSU9R50SwwaK9RZjg7HU1ynwZ4OTohKa8Zm62hhdmj
1uGxhr7UVhlp7L1aUQaBdW3yyDmxg+/Ptg9RkqAatZ23mB8S3Wtqln79t5V7NQ09KU2lkGP5c0JV
X7d286WUYuTPEE8dtNfCjbuLF+dMuWlDQB8BX6twJar1nFAm1Znz9rIx9XAVh0F/NFu9O8736PXl
oc3SQOvpFfXcumm2Amkw3bTeralUg0MMN9Iox4NdQcbM5KIyCs42RgBxgMT0lQY0+ojCoMP6VWhf
g7zoo+3+iK2RyYt9bWtpnBym+wRoCP68dHVCE+r0pBLW4WZQMPUmZfWAqBT9qmpqJFSPNl3dSHsY
LE2xz8yBSHLqcdo3T1Epwe5WOlMdc2pbgACysbre+AibFx0T2FeiuM6WRt9wEZV2svFTal5Xkih/
ZXLJbLPMJrTWK+uwrox94/vDydZr0oKxMT5GyKi6qSh/GpO/EWj2T6uJf+uooEOREy0mcc9WCOBE
l3mvvZhpZNMwO/Cg4vTOrp0aBrSJrNQ7GpAyc+gvcUsJ0jRJAcnJaZkx/1kxbNYVGfln3Sk5XHYU
UQ6OigjoyGFhyzbdRw1tyEqXrhKEirtBIcMmKD17wWntlxYl5BEEAlubDcZ+LM3m8lSGSp0er4lt
lCVpS/xtoiNND5UO462TFsamDUqEO11WB9LNvHstHngipOq2bBR13YCZhE4KvMe3zfwi0iBalY0d
Lc1E1j+jCTffkfcTTLBojSvzzdAF/Q5vln2hyZL+QM2uvgHjWHWOs8xLvWNBSy0ewwjqZlm7GzUf
rIPW3qaA/M+achmwr352gKRn7Og32VF2oR/UhPFcHV8iUXYsqH1714Pg1ciN/otVaqhdfM3ToRlj
Yb0nS0iW3g3gORk6L3y61zrm70xu8nS0j1MQ8KEX4YFOMhfSDEAoJKoAxjKizVCjyfk6fY8ZkoKg
dSfQ7OiUaPqw0+FyvBCHHTaagCw8j6LxRxlH8EMMX6c/csBZsqNZ5xVEZxGFt95U4htzMnbfPqVL
VlQROpDB23yjYpgleXmfHzgk4cjwaOY6qKbpYlYZS6eQGhRQOsif/C6kb0YKuEhX/zNtq3NeExyq
qVoyvuw6Mj7qknIPhbk2KzEPDUT4RWJ56gFS2xGen4OzFussa+PgimoXKAOyjPlrXpRn1Fel0opD
fap4GgyFnCKFxJVf7CkTO0dhh6HyD6DlD6rn5nttDB5J5ZmvvZyaGZw2hbrj+It5ej9xqA9OjCNl
fst0O4kOZgMp2uxvs22RlHp1rIdXurPjG0ke41T01WF+xMEoWj9Vlue+1jFq81BMxMVhoIxUM5Ni
PQfXbUnqrrPNL6iyP+apZGgzmoQzTsA2SAlKloa5ETldvlxz2MkSK7TT7F5LZd+MavkVebm59jPv
LGgbOQ4yjreD6za7XKOtttIlo2pUJOpegg8aL7VDZAILdihevqWqupoTT5ERrIVsy1OTRhdl7J1t
rMAodf2mXZr6yLAq1KiK4Mv+9/kQxgsljm7nH3NYVCOB2UchDGyZobA2zy1Nocn7LHSPmeMuYq+R
T6F7HG1eyBihsqPqdEadnZkEbWIzupbkZDgX8yKRCesLNvAYh9dRUSqqpOa7LvrvEZR0eGSy7m6o
V3sA7Wdy4VDA5HhmUK6iCuu+1nHuzJPXVm84a6R1cEBmI49ljMoSOgOwZ1PZ9dMxI0vB4RZDRjXN
iKbtxqHyCnSr2g6tIjaNUywiPckvEVDHl5JupS3BoXfbnQbTShu++eH6iZqhlG2TR4xnB5FCFDda
iBL/i7Iz25EUyaLtFyExmQH30ec53D3mfEE5Ms8zX38XREldFXmVqdutRk5kqSsDB8POOXuvjTpg
mlA3owuecZGXTL2Syn79EIMNAbxjv+glEeEeibrI4smEVdc4txAQaWOm/cOL6szzVAIomZp/D2zl
7kmY7Jr7QiFzRtYT/hB6/RV/cPgcW4G3ZbAUrD5eac4I17qt2GZVFKrfeaiuPi7NFzhUh3rssmVb
WOVzPHRwGtRS/jRxTFr46Ubmm6uUdyEernooj/Oh7ax/Plmu/kiLcdxm1AnibPtBdXIyQePcCZw1
5hQcIHnXvjTcILu53BVRbhIUIxm2k62L50C7mlkT4v2yreMgjddQ98TJ1EEOmCOpbcbYubfSSZVb
CGchtdiCflwWVA6087XMeZgPCH3cLWbBKVXc/edn8x8MVoxpFmHGsvE7eOEEdy6tIj1Gae9d5mI3
A5Z40gQmW4hd8+yo1yNxC6CcF5M4vIi7lwoQGjpqh7aiI43j/EltxNMAh4WI5wzUQJTBLsNXq73q
sf+zVjLv5xQ9g6NklYqxx72INSkUKBpR7neraLY6EzBM+IHZ6s8GoOWmisEA8W9fNy3jkzQNLLQF
qb34aO00g68CQUu+ZJMrlloAe01a6cci6WFb+AmgkTEhFScW2WL+yErG5Es9pD0LEgkbK3ox1WmW
hxV2OlAXgWJPXDtZOoQkwzn1B4vkKwtzV9Wve0oZE5Ba5z/Mh0r3jxVe/iMDRl+X27qGhR7RbN83
BpnFRlxH6MDkkFibTlXbi+U39aG0RvrqRXsZph/5pJZfPFbNVT0aA5xoQCJKeSqCdjhV06Ft4ukw
Rc9mqlz3Yih52zFgSE3x1dSUbJGpvG1hRRs71feYmFSkhHsKD1WUyOw1UNOnmLLuqifgUBnBMeud
GjoBSWlLtUSbFdHOeISZswimBQVDmHdCJvHV89HjzGf/+7mi9Vc619YCiQ5uuNyeyq3BIPc+j2z0
vgwdFPrm3/uwv0Z5aX1v+eCH/ARHueBVllhqf631JLkrlnebhUGlS4wXmH2yC7HTPUL4e1ORHtE2
/t4DKlnadMkvajoCteFpN1oz0xdI/PJ173jIcKZvrQ4HZxEqQNqNLBEPUsYMTaeRqI5Kclm1WbX1
pzVECSPBEG3ZDJ0KxbOjoiwM/9G3DLJlpfaaoRFa5DLH5Iv/a03ums2QGnmB11BwyJFuTMG87tg5
lIGOlq76xMjOWmdX91BjsMn9v6dtK9ZDqjH+pz/6nDmsdW6QozJrWPAgviiX1GrPjBHcl57adwOm
s0eyT3LGBEe1h/LuxTRZZoEhMav7lPie3OnfKiHdlSayH56tFIdoUo3URURLj+jCBzh62crRlIQA
Z+WUM6B4LCz/a6Fp9seZpiLIsLGm0yTjDyM/6M9Iu17ms/nQIpETI/HN85mVaOuhBh0sRQBXK477
W94XvzRa12FIqABtkNe5aasm9Ltbyzn7CoKwgh3/F/bDy1yzg3uidBzCEOJvomiLwkWLvux8pVnp
KX1LMyIKpI2DvamNgNst0Wx0aGf6uGVXRnieKsxjYb13BmaYFQlNeCFFJ+lLMihoQ+YPLFhM9pIU
RZcqbuNoq3vTdF6xlhLpalZoXVW3O9d28oZu3T7gvyKDjHnrou9bbysrN0LznpRXAqvLa9Oq+sOf
GXnWb9BP09YdQBSWaaq6w3vmv4S8oNd0GhncLHox4J32c1CM2ORKdJskUz8H00xlZAoAuDUmfzt6
C4jLO8JllOc0cY1Fojm7LrPd27zo57Yld5j1jMX8s0aJt54oL5nb1lik6ZjOnzKzZ76CDvbDjNUb
WfHh0EJENILqQ97b9BZx3JNB0eyUcKsr7fWjjx673So3zQWq7vxbmyVMpgcY6ykERnr4CJHC6TBM
CmLLjqwDgKx/6YldSRdHhCTFYslhlGUTfRKYyJ8amA+0a3N2iJMvrfYYY9F1M65JDbiqstD1h+Z1
TBkPUUiYH/iiqHflQqK0XudowCroEe+6LHJirtzhCXXEqu4SY135ubqtIcX8+Zsz4ZD/B7QoBPht
Q9CR1QwDScMn7mxTEChsVGhR6pzFwxUI5gbFPo1lW6JAGLGqoi04mXlsT8lPezz3ZKdMMRVWRU0a
psR2Yr+I3tDhvUvBrFd1y3eJYfI1pJEe8iA+k2jdP8gKAScRFFqgHyxd9F/0tCZMBn/Wuk3MRwEg
Z9vlEnEaTvcQj9C3BjHW0h5QssPDvum6N548QyeWq5Xvbi4fRDurPr3g8OdLYnzGPQo2wIYDg1dY
tmNzaf57M5PoWxh94TExJiQl0yv/Pe2KzZB3aLhG19iSNaYuiV5mqIsDh7w246gONnC6YpSbAWfP
SW2YChmq2FmBbiOwAcoRidgAqSCdm4JthtWmS0lnZYTiZ/kS4nJxQiTCmCozd30vynMQ9e2aNwZC
09EGMTcJG/XUOOSCRqvnKM0eosMUoxFp2HoVNKQ+Rvs/XwldOp/vDonLwXSEpZvQLzX706VACsZC
FMKogtqsGPVxtp2hhcnXsMiZI2a8Z0gFf7cjREF1UkEWtQ26J85wxRPvrWbaz7Rq7uZTm+XhiFCu
Xzmepi1sUOZkqGdMHUrvTJOI/JhaU16kG9NuzRSG5dOpSxyvaeovuBNNcl0DMt3G3Fm5rskek4kb
GdEBSK5MUr+SbfI/WxllzdekVrnf8EF9+FpkYt4BLJiXD0gLePKkBErENOfd1QbC0ybpsWmh+CsN
a5GPiKixLfinYUA7q9auebGVD9l6XSo/jMYddjP6FqQkAIvOyVZR6/78oOFoKB72ijQwd0yHVOnH
TQuhHPd3g3Mu7ZAB+1n2iu+F/s5jgqPzF+0XgtMq7Ueey1tG9gui0fi9N5FwZ2T+nEa/JxrLJkkN
EZ6NmCRIj4lKcEQKvuSemAEJe51zH7XDXIHmNrw1hqPWai7mw7CJN61SqAuPAI4jO3/JsEahkTrL
khhXeCdkcQAtO998iQc6YgSRx7ck9vWNmVjpMmcV3wSWcQ0rr30arKp9ahBvBlh1HtS22WEWJxRZ
agA/aoCiqNbK1Uw50APEzo4aagSchmjyCB6LchwBajYoyMLwkxpdcZoT6izFu/X1r4wZ/1rMhWfi
A9n8+DtaCVmOQAjya2Z34WJohPo++D7ZtB2cBF7SGCqy7se8bYB+jaJrZoXK1f94V2Gef3f9usGh
jTbV7pP2gljeWqmFXR805GFrhAjOtW3cNzLiXlQRlnTz/IcEw/M7nchLK9qTUucPJVDSp0DwFXQR
Wr+8qhBmie4N/+dN9WL52KTVF8LEUxSSiQvgYLq55vO2sh9Yi2t6V1NhbYteWc8kAC0370lO+pHE
rXezhmqFIh+50nSYPwEdBkA3lkjJHCYHtm0VeyeycGA1kyWwAqfak91klN6AAgAmbNwX7TIvA7h7
ta3ulNjJ6bYmcCWIwkJtUb4KtpOq4v0kUf2gF+6NcYv6oChW9FBmuEaaHqfUfBEb7uM9mVz6gnkS
aNQekuaM+Gz8oFuTGEYbbxApt1OG0En1qnhh1jVktihjz5jl+0Lo9PKIJs6cTMVcCeVyEQVogAzT
jY6hR7QXfTXlYNees1Q0CmkEivnV1xUCuYLgZbCKu5IBifVstcOzSKTvyN0kDxrhCcfSTa0brWd7
nQ7usJpPZWHLWxs1xVIJkmSpa4h0tSxUDnUUaSdMj8Rbp1q4UZnZrF0R9WdUNSzPyrP27rYjPPA0
BWgTfsSvfO//j/czu36AjP+Ne//9tStV3jLklJnkfAjQdv99x3ie3/I/8Bdjq/XgQFEBkn97GR2y
4Eor/hYKA6fPVOO69A1XOrELa83Ik7UFUH89w8nKwgTh6hJbqCdIING8LDT6KFmfYHbl/3kWf7qG
SlyiSztEqHIfVGpzg6q8m/t9QeGSVqzUTOAD+YU5hr+vItUkPCvuNu1IlmA8zWDKW9gj2KXDEa9x
HFrnWfLCUC/620X5jYHPRYEeDwrdRrljSfO/F6WKitrVS/DcVU66MHG31XGcDsHogP1zr8PUkOxd
v91rDonObAagI5OVtydLCu901cOap72MhZehZBzcTNkeRKoaz/Ofcw13XVIflNqwtzJqo9PA29gS
1XX2UwRJzRh/Gyns7diqxWwOrVK5NOgPKkx2ruFfS1V1z/mYrQsKkg8tYeDKqwjV5IV5qL8KDeNS
JyhiZa8lyGLxYqN1ivZ/eS1/JtmzQbFsAzy2yYUiKebTdWpTEeL5I5xCtBJiLTKwkwvPa2amzgeD
NNqxKZTX1s5/qLZLYoNhD8cYFNattOMEjYWzdW0SI20PfVnTG4vScZEMgjg9e0Zw9rvc3XcyqU5E
h9V/IWob/49dhcXeSsAS0tllfc590SiqdWP6nn1LRxLjkymNjBw0o9UH9CPbCoU1kHd01RdajDl7
h4aUjC7ur9ib1o6SSorSJDvOZLVAlhLVo2HvC53gykmZ1rbar94O5S5moURlVTmIWSYodpqHx1hp
5MUs2Fs2APIOnp34u2wyYSTV8zg1DLA/Uyz56zjJx82sTY8jkDxZ0/V7lfzeP3+ZkMR/32NROk07
cMcg/OdzYIIW6ya/w4TWL1EuQuYJjvOh6Kp/Pv3vZ6JlgInIFmWZ7+AyrkW/wkwsLnPDtNI8c1O2
Q7JMQkjlpE6qa8mIjd5qWR3aML3OPlrD+CFlUd7nk9ZuRiZsLrb7yeUrB1kejJJuExk72f6jhSjg
jnvYkXeoA7QHO+6yVann9sPIlvGU+/3FsivvlNSB4i5MF/qksN8x+gS7eZOQ+rWLEAsRmm8oTBUi
luRDhAOOVmrzEisd0a5k/FU+LLIkls8Vw++3xpLjciphb4YC6qWrHVhnZUGU+uSRMXtv2Xm6cWgH
7W0cGXcs7F7ftUpTnur+oWi84Zjyutsqjvl13vl4jIVvwX7eFBkFkg7aGIidpo6G2SXfhiIcjrLT
SZBD2DkLaeaDx96zWKCnvBU9tkQAos0G/FpMmdYkT1AIL/Bft4oemM6uibCWt3mZLwW+KlyRjgZK
rgb4qCixXDHl3CpQYz4UObZvLn2dxBh1BLa2TXxe+elIRTo3U5JuGoirjbOcc03afgz2pWC2Nq/b
UqXPgzCAYTjSEgXD/i3jbli6QVG9FbCdDeJ+dnoTc1lCPxgOCXTr83zoOqLZ+gSqY1VkxJohboQk
5bKYag1b8zEmEzjrxmRJ1EG7TEMy2QKCd4DvlRBrWl9yFyU0k+x+/2HvNHHHnlAaryji1CP7fty2
RuFvvBGhdxk20c6JKx4ey7BXCWy4hWoo1V2HleV2ffOQoKj+ywNlfO5FCCmnAC0hTAuSnPF5dWS0
IBsox8mS/iCe+lzfOSZ+FzGBokQec3BuZY8iQyHgck2MbwrdFIcReC5SSHo4JbNK3JzWVtNH+VKa
hbdqi1yl64MAgLf6cWy0Z7sf7XtbSACnoMjyTMUWQR4fvDeoc3kY3zPV3ehY6IfYZMukmRCsNY3Y
PUwSR60Vw/HPK4k+7Rn+nZnAL25pBouqpRsC99vnzARSdqOqI2UwCuuAgW8K5pX5zLTcez9n9J6T
E9+ejc1RzYjLTaFtr9EwICWnfzqEaXr0xuxLa9PLLFLgeo0nVloyWCC99Hw7v/tnfWsj9V9//rvL
32puS1UZVlo2fSvbceaosH9FLIQ2tVxidvESzSt/3zKw33q/DxD6iXdb074YndrtOsNI71XaAg/N
1UWe9fW1bMPsnpkTBicJGE6Z6VrSzTvZFQwogQlh4bZBdM8DTa7k0Jpr11GV3eDTM50nhl00USM0
9xv6S+3UWHV2iM3hGAqHVnHhfkV7tyDw1Lj70AGATPvbyjaAVCO6P9AJr+4w+p8qrAIySHe6U1nv
0lYB/CBpeUjamnAxM7/3OrdEgIZs+fFtVGzyvEgVj7WRuhDoi3z18ZXVo/xOoQ+qYzpYMfnrfQUN
H2g0mTnT7Ty3IpFNvylh023JHMe9TVrMcohtuhNR323+/MVov72r+WJsgxEM21RDVT+n5gQTus+U
OTgspgVrehHmc2R4+37ovrflSLtHk+Wz7Rvfra7/0ql+sIkDzVvlVmu8ImFZKq6/YlDsLSJYHo9D
WBg7YbEU6kH9l/tf/NbKQkLOfoguBoMYYWmf739ZjHlKeAwlFm6gbmqLT1pqb9RyHO+cmraTbbsG
GUE1pQeYlvNDVCbKgoloPh9q3/AXamo9kyREjQDw5ThGhbbFR1U9jChPhhaCCHY45vkddCAKI3WZ
Mkc9h6ZnbccxYlDFma1o+OLToWYF0XERILq/WEas3RA97zsE7yTPLWhPdA8ipBMts4y+sC9xaXRl
eS577BSRhgS9nC5jntFzi5GG7uZTxsTPAVvEs2rX9V5R9PWfv/Lfo6gsVWgmCXCQwfnv59okVTJA
TUVCTsasielq5Qj2dN2MPiF1bo3CPI1hUrF67uMIu3g0Kcm4MIR53PwgDtaENeOdJ7H7YPSqeBdE
LdlqDWbIavz1/Arzxabx4sd/Hna2LyaGmmo03///fxXTJrYcChy7Zf3zr4JaLDd0CBw8H9MazHTX
ozjNVzxL/rnJ9GSnYOlZtsDwF33X5/eQueYOUx8v9bR6yhpXWc5QGMspdszMlP3cWAjFEXA/69QI
pMvQLfMedq61D+d1F+2AeU1JfVimjIx2f/6NzN93i47GIs/bzbQF//l0k3doX7D90tDHCP11MGvC
OqKuWLfqplYVefAHVawwWdirKHInXwlqU/Rs6Q4TAFFhAUZsV7WCXdSq9cYCxXjG//M0Ly2hawve
9h3cFw93/PxJhzG/RZbZo+ScIuP6oQWRKuO7iUf2hjz2RemwF5eVL19tL6ETycSeVJWXAUD0P5eD
MYQ6FpEgXZWEkMBJfunVSGB3/zaQTrmmRqiOSAaJcpk+6YwS/7KGzWFB/30xsg/QIC6SJESZ+/ku
aM0ukIMe0d9PoKfyoLnjwTDVV0Cr1U6VoVxlJYqZ+ZNHHMImTHR3o8XD2p3kNgYdi4vlWcTqtd0v
W+ve07rHuUX34oLYTl87OSX67LiOUR2ZsNCepFGGOPoZWCgJJjDNKMm0acIfRcWENjd8c6Njo1qw
n2Spkkl5zrN00xlh4ywG14j+1sj9vWJkKOOo+M8s3ZHi89LYebnlibaNaJKmGtHTgBlbBRGZj5s1
zOBjjszjQbUIAzpZaJ41x4m3SL4J4urheg1B+GZM1qLWt8xznVFx+V3UbEUQXVDphkfiDv45MHcJ
j8rgvvz5vhdTTfuf79CaqkW+R4s2tGOan2re1NEp+zQm+F4rukWjpN2qHWVwyrr6p+cTOU0rWicy
j09kseersmiQfktsxArRCu8YTzdUlwZT3Ri3yTgSWURW8WreFjXCf2wyVDF4p/dTz+bkDa13brkG
M+N63vbphV2sND2Et6ENOqXAmC/ElKvkECx3aI3y3WiyaqWPJSVZ7cgLsNp6haXO27P/fIS4Ld78
hFAtVVR7y7Exa2nLJg+GL2apRVshrx/LbY73fpPUcXYMW6K25k/x9Ams4V8Kcf33NyZrIhMgpqMO
S+TnQpxBB5tDNeONOectzR1I1VXF0bWmclya3wpLdU5+YSRPaam8GmIgtUpxUYxhnjEOgiQdhj9H
BvY2PcbeOJsNDOdhaLPr3GxI4YaSWO39beA4xyH+93awHGfCJFgOexJ1fuT/tV/MFbJMjRw+TJTi
GsgnRkXrbg3EUZdmSiBtqnydo3OcJni6Ylhn6iDnn81wWtXtrnLEO3RHY++mPs5ipwKigrt2w0uZ
Mjn5Wyzi75tzS1Ml01EmSwau8M9zNr8cHTfQmXDodfiOdokwjhaDtyfd/qKKxFo6ked9z9Jt23aY
YiLJpn3Ko/gQy8G32nf9UW8CXFaeUa6sIbMemIIxYVbyfpJWngzPSXnPauFf9lW6OU15/nuxNY0O
haEjvuFqf86mJIKw8+iFTQAdu9lgVYtOc/9MvvDejF/bIT02fbFT6sTfJr3zVYkD85K2KdJhaGnL
dqJ6dFb4yHhhESBgRtcWx1fa5dnCwfdwxDArN7NZKE9ND40r8RZuqqVXN9b6lcb+czm7fgZrOOSR
kZ5luDOKJKWChpHDAqWt2roN9vT0quVcmRtN3V17RF1TZ26oklM7FOW2B7Sjl8BvmL2Lc6/DZnGS
2iUnbKzOKFwXQ0axg69fHiHEJk9ouFfYni8wACA5g+AHBDyOyxn5Cnf+1AWaccFUH90az920lSKe
6ungRGQCBOGLEpbfhkk4XskYGE/pZ1s7o02YhPzN5mam8OG49Tb813gI6EpBT2ECHm8T8DCIK46z
9aWf/C8invCSiO+WY2eNO3+yFM6+wlR37ZWPlNiehGazMxMhm7JJQQQsOwOuGS/ubfmjhcmARThF
QWgZ9MnbYudmSnRmL6Gv8y7NnpIuGxc+MOdvNj3OsOuixVgXJwXK78FlIvJxgEah7JQhORmpzFZ1
YZbXPO+qrWUGLFlgy1fDOOQP42CQZufmzt5vx51ZmPFDEHovtZMiV90ZoqM+J+jibYDHvwoELE8/
Ika9y8JV4flkngN/ApFuebi+mvS9KM17YI+YThG2gY4ollFp/5zF8NlAfmfZMiPUymIH95Bm0Phh
lxRZ6DzONjHb1eVLg12SYJohu3SbevLw1+kAY8nu+Jfrmr6b++R+YYqdbYa3OGr8I3v1Vd8WEdhY
XGiajAW0wfpFJbh30RdYI+YqklbnsLLdiHrbUbx4XU7kA8/EKxKU7cJ3jGyvBZNhniLN0e1VWsjL
3Aj5pxsCMAkonGebdyxu7aVGaU28df8Wh3V8qgG3H0OpPWUx2hcltCE5wPnbpb1Ewh23w5dsGlN6
9mjs0ZwDByy9em+K+huuhuwhSwCnEK2crmwGrLv5BmnSDn5ptii0Jt3MqkPFC7qbIYgJdbpbmiFz
WtfQBfvUpVVkDOGT0tCea9HSz0qiBrEF8SEVgteW8hSmhrEO7CD98HeSOVccqFp+za4r29KYR6m9
YGYek07BFOo4OhgCbN8zD2ynlMfYB0DiOMNbhjj7zxsH7fcU9Hnrr1kWiy4GW/XTzqGsDQUABeVM
1lrms6OzsjIx0W/zJ91jDggW7FIXpYqNrFPXI6dHJcqrS2XhbShDFL8VGolLMR0GoyZDtLb05R0L
Mh5yzUvuoE125D5e0N0wibNtB1k3dIhCjRm16fnBU2O5nERjqVYK/EOkmgH5S6+iT1JYIfxsrLWW
nqRtr8wB0X3g18Oyq6Mn/grl6UN0N0/BcoJ7+879WcsCwHdu32xXXdpeP95B4R8U069RK5XeClds
esgbPCheQMQY7XYmHQk3yHQ2/7y1jHAbWyVQ/BikKwZ2+zDvhqy2Yx5YlNo+oEmF6iMoXtuyXHbI
d9dNXvisuAgacmEWyF4z8sc9kS3ZsDhXV8/D1ce2P/DuBoNnqOT4IUwkJSsnibtT1cuH3mPQSBc/
XcjJThaDVlg4SXhlEiYeK7xYq7ongHdudeiXOQosUjQBAomkvpn+gvoqunQHG9fi4mPrIiRht3Ov
+wMII6nyNwMBSDu1DSdvNiWqlcZvDd0OfqWQYjApyNoLPCACAvdWxBj7rgaZf4/D4W+Kks/7LEmL
Cne0ptLdgu/sfCraQK+nBP31dObi5kFpu+Kd2R9mxxHPhKW/5JrXH0rC3HZRJNmFeuKq5y16bimx
eFNfPlvAJIewsvdSb6P1zCNXS13iJT+Ai9h81NSxF92ns1iASWvT/H0syo05RTxEkYJJUzTl2pDR
pM4FWvy3x2x6jP69SeB3NPSp+2jq0pTWZwkYQbyDy5MTL/ssB/pr4IX3BGuGqBN+rTb5xtMJi3l2
KitNuu6G5INRno2qPY1XfG9Z6j7JDqLsFx/pAmrX+rsOK/GimTzI9I9RUKjo7q1mm2q2Rb6XQqEe
bubmblL0NHcrHEPYbMvt5N4Tc9C9HxfwK7L2n1Sa0RTdzqy1VzfET9doCNhLLVefMLbuWpCpPGG6
vjaLrqNmFUdpeTQMybafS3/A3TS9TK3ezflfWtj4G4NhRrDIeYr0cWzOSaNT/E4BlsIkH9nOswp7
TPYVBUSKTIF/rADne5G19Q0HRnAJpCwvOHN+1FXzMGRJd4/wOawp08UBpOX4UDe8GGFG28r4SC5T
BALfT59oOOPfjwEEjbzgwW0Ej6IhIpg4sHqHO/PJaoLiwXeY5SiVhIZmOhDF8Y4YCyMgVYwqCTIH
yWmbgOCBtxy0WJiV9tdYA1rsVYBCnFWvZe7PNlMYzJTpF3sonl3zea4EeSkzM/D5lSfrSNBYPsMx
EwYpKuDlbBNNmuKOfHvd2VP2wQBn5y+NKnt6bD7fchKlFptTi9tO+zxEz3CAZBaSn86JnxqRvRdg
WfdV3xB0zMBnadMa5Qp6Gwd506+07w8qQQVHp9Ay6jSwhQ1Z7Q9Z66WH1uvtjVVF1ZNIvHNnOPtR
0/LXrMSkxGKj3ZRp1hIjFT4VvNdXrWV9lX1CMFqoplvNDJgOQwZY+ZWw8ANk8DfKAvE//f9dZsJX
KLTyCI1zOH4oU/KOJjc460PDQh8lWvIE3hILeqqte7sRL73GzqTUtV9xwWRoRjSPTAb3I1CXVTep
osweSaUOlc0ZQf3miE/vXQnD0I618WuiNtxzXfRcioDgbNhJ9CCaoSTjpMCoFuXWnjFGviAJ3EVe
H7m3pmRYqGrapawCWISJ2j6DpAkWTtmD1p6c9hyqA0NZDlomsZ617VMcKv61v6qjK44lm6Zl7OfE
xk2noWsOfxt8f55wsMawlSJcj86kNH7r8Dpl5+GhVKNlqJT1udCDinQKNVxHfW3emqb6UUu88nNS
0bQHJwpN2RvmyK06AnfaqkwRyPpukr1n8DcEh/glGeNoOyP3RiX9CqHCutKGiJbAc9PtX5ZIVX4e
TUnblObUiHEE7Ujnt3pbY8umNCYKM8f7Elh6AstqCG/VdLBNaGad2pO7oifhzaic8FYOAW48TXuY
/4n5RwDbmFyjeVnEkniQ3gjTZdqHzRbYXnplr2Xsnc76Pp8NsPUGZgRbB6s3zenSuBTmI5ECXj0Y
V6N8m+W1s8VicDL7IB5E+ZCP6Xlu4sw9nU/dHdr6AYgaE+CZapdPYJxXVgqJVle2gdK0R4ugTXBk
fsKeig0NpBWMSn3E5rhWrBekZT9CHCS/QlJZAlcBdew0S5yGYlPFkXzB/kPZSDeKf6ba6TI1tiKz
5SpurmWHzAOkxVea6sYVawqaWsS764Qx8z4twHeoLWTfYaQTN5eYXppfTD1MnxytcRfQMacnehwx
5gPBYANS0Alq7VsYGKs5YyhlbwuAu0F+53qMLRoTYiSS7UTHjBmB30v18Bd+rquHUuJ7WkXXlOHm
x9jGG4JFUkXu3VDxJDrEcgHBxRM0Sa1cWS4tP22OvlaC6uxs7zyOIIQUB6CgKfDAhg605TwkgpsR
zBtbK4HOXF1CWvWedHwLC5Mu0TohFGKPFjVas8ySPdpg1UBN+i7sqLt2Q40psonWZV2eFA15fWpv
E27FYxyp8kjOkfboq9ZPtTVv9HGX5SRaj7APbAOHkJaeceYOA0i+r3MR7QtFbDurcMHBBNV6lKPz
2lnTaL+l7GpbgUiuDpOH0GeJVftp+1sJegNZTx5hLLOzAu5tkSpW86znFdFosR0ua+nfGD72+440
7GXHM/wsndA76QmRR810arOp1TVBtJ8WIsDq3e5QS+2fg6E26j7PwoU6pZpUdK+ZhZBxPZ+S7Uqr
QA+hrCe6sSqUaNWxYX1AsaptrTbuV66CcrTNOxp7AeQaelvY5UrsKHV5sQfs+/OnVMVQrflRu57/
FNpheSllmm7q6bVaqPIcuab5FmYwE1vViC7eYGg7xRlQUmI83VRT2G+gSFBzhCO/liBLFvQLxcuo
OVdbYZIIawbia9O4Z7cF84oLywqbk2M0+Tdptd6yCJzmoW1CeWLqlqzqpM++4WlcaBb9H49c85Uj
/PGI3ICET1qLL0BvUWeVP9wJUS8j78lT/OhembyXuq48Jh4qiiF3gsvYKXf27ltZxvbGdUF4aJk1
QpLNTnVbWk9l4YZPEpzDXYtEeY+51ru+RGI0n7oOpZ4WEl3D7rzYYaQFUz/eGzvSoNpwCMv4xQYm
ep7PHLsdyQeREPOL4rFxyfhVvaRfBipWTLPOuwsGO9oq02EoGBKOuQ66c4IVYyMbt/RHiqe2Lw4B
eok0T7x01RnELHx8bHSaoRY7S4sCaJ8Vyj40ICWy3jyrpVD3BRRGHoSO6jPrV5GSw/acas46GdVj
3qdDsbAVwdENHYTVI7mg/gjbDcvwxWcEuslwGkLLC+zzfKBB14cF5hQ7/uogxydrqfhFp/6qkoDx
Dk5DWU6qXTfodwo66lWSk2owkl99acZ+vMgFqSfhRqv1dt1O+zazkNmp1BsICG2ACxtBLa7L4XGO
RpQd5WkOU+GYxU5wcnzq7zJm/leasiYAwhtgQ5Vk3MQNQo4JfUFEjFiHJnZrIyffYbS+mvhpV04T
gRio2WaMPZQUk0dS93lCI8V/HihNDU25aqNC+eTtUbOF7yJfOqEbrxI3emg6qzn0kQ1FK3bWmTKu
msBh0KmPKh7ili53HkywVGgsXuHCBcpBOFl03Q16qYuAb86x3TvmHloOL7zOILA1xiH0JDDrXlis
dOWujdXHPGi+q064C2u72jmGHBZGlmOZtesAolQywe++jl60LvCSrRJYGzp0xLUz7pMh/WqMQUcB
6uH5NEwUzEuU4OcUd+fWE/1XMWg6giOgMYYwtAX6WXObivL/MnZezXUjWbb+KzfqHT1AJmzEVD/A
HE9PiaReEJREwXuPXz8fqJ5pSdVRuhFVClF0xwCZO/de61tgj8W6eFXr2/nAOt3QPJ3H6o1OC4eW
OiMZwG6enFQw7+xwv5HqrebIZfBcnUfKRcIiqMlqrA05d9TcgtyOrHwfIqwr+VnnZFFuEWVz+TfV
136e1RPmHlgvmeyCZaCb1UsypfXGuYoapvuO5GTiXMkVFI0N6yxIlSWDjTpoPo4uFFD31kRDHa8F
1TaY+CBUJs2rK1lf56zx7uioqmuq+gfV4fxLq3zFgGdqvuiCTGOSSdQ2cvM+R3Y0n2d9fC0aY/RN
y3gyl0YgsdXv0rh/4x78bIyHQb+ZJHJZuewQnGfbmUPfXHqkUeMqZ7vAEoFEzdHLHJisngVzli5e
TeyeL+3wFPcwU6MmvaoABrrLYn1MQDIbJb29lg3R74zxaii2FNrFHC80C3OUEqM06l1fdoEW5+e6
RRHV1Qq64clQPGU2NovZuTfDBytZ7eO4sj8ub2Y3g/gYd6Fhkyset9+0iH4WHd5LmKWhH+Itck0d
S1uIbnR1+hv0CdIde/lxghHrq/pwxwvP1qaRRJjR9MI9ddZiAdDBQgklANI4Gm0Ii3fUb/DFJDO0
Gr0HjyEnpjAkMn3quyhonGoNwIPUnhKj0w3T81J+IEpiOeWm2HhbIgVVsfLcML1OWgsZibEFsWnO
J6f/hsmp8KpcvS/tNPHy1HztB7tBIBWTtWId5TZVSg6m2buSWUCC0cbuUcTI6i1B6ABUUzPoMnM5
4A9h+bG1xCvbHn1rBxOqVJU3kOOPVVS+4gH1gY19ax25HtbwlvPFgTusPOSRqE6o7Y4oyp5lNOpe
aoodad7begGRnLyaQ2/K6yG+TwlGcvV64Mt7kpvGEcEMnaeVe3EwhmWPNmWfbtGfS98SwsHYfdcz
IcfEhF+htaBP550cj1X5bNsLJgmLFbM0lukhmzM3LgblEIXC5y01/RB/FApgmjOFvZNjfzOG2Tfy
Oia6vBBYweIczSXDiknp4FkDZoalam6rXByogLjKMD0GQpQ8uAZx9yKvbCsGgKeup6ktccx01uS1
Ut7adLi2pjr7bWDOpRr0lv0cM/4ktM46NUV0IzgYuEQLjLt5nPakJS27wnRCgsDDxluyhgRgjayr
UD3pTf1pTdHjmCLQRMNyLx4yhwbooA8HXKnPtbpVegiJqHnVc4QYnkWz5bBHQm5mOnPgdOEHUaw+
QGnVT0CIscCcmiVvwPPR8llAvrg0EIew2EHQcRGB7REPuVsWgd0P4JGZDFhMJlwZUe9a6rdU2aEn
JFiNV7NadfOAzdgHY48MeIsaTyUZ384E1B4GomhEG4TZc6cz8c3w6vthd9ZLDPSVBUkmm4AFSKcz
D6NEbN2214C7wDLKcPFoyLfnaRGnWKWP20I9gzqCYSDF61VBn/SaqCHaIDYdt6ubb+S0OPuBI5JX
LvbXuZnGK60xj00a75ZUe4jCInNReX3LohSqAKlIIDLUckP417YPWe8Q6fbHqavYh2Jn8rKYBPdw
7Xu8dvmDFa7m5hw1g0I0r6BGGQ8m04YHRx7GwdcvOmSBdQ5QpjPUxiOBZteJ7mOiIV8wRsWfpwU2
55JF+3wm/iGNq7uhYQwibPLozYY6LHlbCbZy51YD/FREpGArE8i++ltfpTdpBwcwHvCApdkud8TH
crBB64RQYsqKmkLBRZNNwMmbQja7WSFypN1AmZNzonab92kVfU6W/Apc6x2Bp7ewS2+pIR4tkuoC
ZTI+GKyBQ0/Wl9lFp6lEJD9METIr51WDcuw5ErBMupEnD6MdPtUdz3FKrA8Y0olTZuNhOOlwSxJP
oxkmMB7bPKRW/DVperKO4MELPAR9QwSB7YSn0iTcN0K9Yc8WbbJIsMyyDCYk9EXNvVnJB9wU0PbD
9JKQUJmdB1HpEANamDgsaEvX36GnA+z3rUvqk6kPyxXrvXFv9qhjC+J/J4Fd0GwMgoGk4c1W8qTK
Zr9EaXl06n0xxqVrkb7YJuF56mxf6/eUasIkdbCjSeY1OdB7iEReUWifYsFuGs5Bgtfc68eo5bkW
qVdMXe/qDaFuSYM5RU3eqC8J7VaqG6Jzd/3Kwwb3bVlUp/QPmlvm/uSO0t5ut2ygyFg+C3wQQzbM
BxMMsrcoDeFQ0H52MUdBPr000EhEvhxYsPbNGj81SOQ8pbMcvHzGriL3meYDoYzY7JBkbuA44ob7
hp1HoEfwgRib4mPb5S/W7HTuNNO+TFUM+Wn3QmprTwuTiA+NVmZpSy+SE7OgaWC5WKWbkZimz0Xr
Szzx9ezMxB0tYiv4XywdMgjS7sCyF3oDhcZQVgsZAeGTq7vICxm01EMRBqRMji7RpSyMVfRt7LN7
FSjNKla4EK0esEZL5jbojdS8XHZzbl5TjUpSCqILR08Ikwzak8R0MUDSh5s4eJDQshtKQ6FoYPuS
hqD3hfB3TgQHIBTU769LPLDOynnszijjv61V9IlbNg46A3x70oJGcSJaaOkm7JYWAGfb2umHMDGR
UApW/KxciHmTZy15k8a5S6zGM+325AyUrFG4yj2tc2YVzJvpA8anCeYZ6lmmLibfHIuxRM3m4BRc
aKPY7Dlq9SVGuOFaHMNca3xIGBm5iLDOQh3fWlKfbBHZwcIgbQzTIGpM3dMb49lZKWtw+j+tIXwZ
RVjJsc5ogoE7fjBWptK2hpl1oyxALyEhoKz9uCFCSyOPNMAF7+kZZ/Roqge/sBTNt1LUt3yLdGhA
D4GKj7lLtIoOwEi+drFauxQbTETXbjdZXYfjoz6WXWGQpl59CTHzRR3XqJZvIsZ0Jc230A4rfnpO
tdQ9cdZ/GxSNscuq7OsGIZBuP/Z1GUHINy3XND91U+RKKBDwi5nPNlCXHqAZq3jkiJ9//7Da/i1s
WMLKY5Wo8V1hmOJxNoketSfzd7byv8xNHEsVwsLOYOsa1qdf5iZKiwQnRHjFHa3TYR9r28skQZZM
98vT+wA9H9vsfigCVJlxUHd9esnScjlge+TZYWAgMzOBJmNPV4plksKtXQuadDvWwOoh72BdDkod
BuHsyJ0dG92plTzxd27E+4dN+L+jiMm5hHkGOEeZH+tKca7jFS9j5WiJ+92jOJhD4ZaTpXFvuNWW
bdEuws+lHT0YW2ZNr9bZ6Z3OQNf6jig0jNO5mh6VujdvMzYfe4A9DsYLoutGB72Ol0wN5nxanpdW
f/nOAcG6SPrJEOtH6KzGHia/ONSG8sIgd74ehvolbgyDDvX0DLfgJ5pjCTavl+Z3OeJ//WRk6/75
33z8paqXFhh2/8uH/3ysCv777+17/u9rfv6Of14lX9qqq771f/tV+7fq+rV46379op9+Mr/9X4/O
f+1ff/ogIHurX+4Irl7u37oh798fBYa87Sv/fz/5/97ef8rjUr/9+ceXiiPd9tMIby7/+Nenjl//
/MNh+vVfP/74f31ue/x//uG/DX33Jc5fy6+/ftPba9f/+Ydm/EOVjm056LyYBm9yvOlt+4TxD9vk
hnFMi0aDztLH7yFMvY/5FN+zWbBtW0PIaNgGSu2uIqnizz906x9iM1Rxo0iDnVsYf/zvY6PuXaKq
/P6e/Wdv4i/6X0tlvkOjnVGlxkEQ8ew26ftBW7VaYVHLHjjTgDaaLCkR70bT0l0YfaQarTTnPXYn
urILCFxngN0LScn9njesqUcQqbsmFYA+nNy8kg27gA7g8KIpGqcbp2a0tn1oJWG2H1qsuhsOZG30
2u8nk8YoMoYfXvx/PcEfzZbvbfV/z4nenxAyNfxym17WZEb58xOypi4DSh1zPqqt13+z5THU+LYz
PENlJ5WWaNjzIpSOCjwcL2FUTZdwzVR3JHc8IJ7jkPRkm26uZ9w9yw0BkCSZw9VfcjoLtWYkgG1G
y2O+ZiPFIkcEKYJ9ab4U9aGJzWqnmdF0VSRVQ3ew2DOfXW///mm+G8V+fppIXKVkxdQ1jrfWL2Z9
NOS9PrakkHNWMs5NjaElIF32a9uNKfGiPXF+eua1UaecITzqe6NZau8dejyEVnvTj2jIymK+6uf4
oNXOcv2uDImG4gL78MauhXZ4T75I8WD75ntAWjyXxfEdqWaEoeM1DdAI7Ia+ytbwuTb24N1NEUY3
Y2EoW6KncQZSx7G1Ut/qMdJewKkOvqzH8gB4zjdotl5316lFlumIl57NWUnJL5NzMIp+PHd5eWZw
lsH/KQ1fH3TzDPGJBTiPouduBB6Rd6m2e/+QPl/u1kjJruOktAkt3EjZKyx/WSPilubTkKhkH4k+
ZGBiWtfKkqye0ueKF276NmPzh77/kWjdbwZB4mezy3Y9SmbkuOYYeJiOKn95o3qd41NtEkIwQ1Te
tZvXI69zfn0y5gdbOagDGc1ukYqr1sRrpqUppDpF7/FKp5JG/fxaLKrlct3iWlqGaGePi3qvMiK/
AhhB/x1RuL1dA4miOET9VoxIkA4Gi03Omp102tnK5LqzSBv2//4a/EVR+v7UNomNcACa6tJ8l0H+
sHbUUz2tKIupgVTZHnQZ1VR+ZnHNMYSwukaDpTe31v67n/w9nDIqCgKFY2nSuOhrrwbf4Ol6wtkd
k7jPJL7Ym7Z4LpY4vFYnQxI40eUXR1l+o5HWfi423h+6JTTbFCpvjWm/Y0F+eOijWuVNs6ByrJ2C
GIzZPI56mn+cqkqyr9vnukdB6hhs+PZSR2cDD2JN0t9vhBSs1T8Otf/1MIShM5NGLGpYv6y+HTYE
5v0pAv+WozJNFNvVl7w/a6RVpX1UXkJHFJd4+9tCB3rflfVTnNTk2NrWg2Pc0VTfco515/T+t9mI
6cxt/xaZ1uBD86RruPkktTbBtWfy/gzdRM+djfB3T+U/vaK6aXK9G3hy5LtT74dXtCtNa4FMlXkU
WUvQz9mIDxl8Y6Kd3j8Ytpv6/W+MZ9sDJcRySLZr5N9/AFzB9ITyiFZXYn9HR0Hy4zQMD1uv6Ykw
ifv7a/g/XQjc8ex7KL153MZ2+/7wsGtO2PaSccrGfOOXeATcwgD0AuIrC6JRU/08Sr8WreYci1DR
9yZx5srvPN7atgb8sphTHYhtIeca0H9dzJGqDmaOyNWb69DYYT36wnGLxi6ncspfHR1hJJhwJ3ie
wya5tWIoD795Hf66TOkYvqSgRmGV0v9yQywJkLwM3EaW5wbzy176ysYIT8Asarkanu2q+2zSSEKq
pUTnhA7XKKc7vaHLNSf1wzt53zRC8mqi8ay+Z44WzCWufvM4//pS6SqSVRXfGKUPHsif369SdsIW
NfgmgFtc4Zvau9XEehLddo0MzQVUjUO65qBfYpCZQGF/p+/66yvFdcKvxpVDdx273M+PgKNbVjZC
oM1tOedHyQP6btjR6sdsUwGh/hJe10wNIqfuw2LGgrakQjSlAYJksx2iOyl3GaJbNywd9cIwhHte
QjdWw7kKHFZZl/4q9MvevFe71gpwrjEMNrp+Zxg7sKbVszVyug2XeqYfjYe9GOGZwD9/EhktTNVc
9WtBF5bRTJfBm+QW48jW/UYo/otXcFu6LFTiIMY0bWMFvXs4frhx+lCbK+zCyI4TRXrdazmk9i6q
YZjOTkI70GxVCNkFAbyLE+SDJHFXJyoR3CJ2grjxsOAXp8wAsTt3Eo2wRA54HvO2/c1S/4t74P2B
UiXZqtDYijkK/rLGZrYaVT0uBs9OT3FjEaijOpN6HXeWei2t/spZYEwYQ34axo65jak+apuTUNM2
i3SbE5zFoVwU0fgdMav28pQRs3bs+5woqyR2flMxUNr/shhYcJgoF74LCH99vOui6vHMPv69susb
NdljVo+wiTYDz8F5nnrzO+8+b8dvf397/Ww4+/5asRRSrLIh6fgef762zSLUwawO25s6OPvvUrdV
En3wLrTnIXPXq+C+//63/odCwtK4pbFkcgKhWNq2yR+vpbKLCDbk18YbI2IiyziKMe6IwfyQyrjY
VUZ8/44V3UKX0LmraKEVIsdGnPyu2mLFF4XRY0ZdP9dmkxE+3RY3zAcUUB5h/6AymnXnOP/Nw/4P
L9aGyhIWG4j916Wo0eBpEJxWcCmrOQo7MmvMJL/qetLjWwFp4j1h9Tcv1V8qBjqGnCWpuTZ/Ln/9
+aUarHRNV15CN2swv2bay9AM/SkDWuAwrCJZyfIKq9JInIenhkjU1+nhhjZsX2lbi1va+W2vpg9L
F31mzt+zvcT+Wmzwo6inHazsB/L3kEG3pANvYkJGPX//DFB6/qzs4iozhcaMkqLR0LkprV+uspS3
p3fa2HaJJG1BF+tY9LN6byfKblhT9ns7Dr0wJjtbJgLibea/t39G+p9Rh56nEX6vB8j7ykA31tw3
lQ73QuhEwVhjhmyW8BLHNMJirVgxOeI+6WXqGSaerskGlK1F7cZVZFw5OjtZac4VdfVx1Mp81+nK
m1H7I3Z6AEtwj9YqO2dOf18Kw960FryMAlCrzWSVphhsoUxLjCN4vMHtF9EHIg+ZiowfW6UIgB6/
DwZzprZdvGfjcKWSXhdhQid0eB7NkEeMnz1A4mT7U72SGUEm/KT3q4u2DujT9KFsdeHKOn5Dlb6r
ugn4FzW3r0bYEXpl+GZOVCVWWt6QfqsD6wkcRzlPtXIpG1Q2Xfdwx1GuDkgyLGGLJr03dfApbOKY
1HktjmB16PlzMvdz5zVSyQCn3EDxiNztpIbZIdYn6VelkgEUNp9FkisBGhVYf1YAY6I85vzalnHG
WV+121nR64fSy5FUyvTOClOLHrYka050T1JF8jJAOwuyFoD9XNCWS26rFG09Tc/K1cKGGGkaf/sO
BzeUxtlLB7w00wB1k8lWDlV5j09IMElQB7w5o0JCbA3TgJQQRg8jIqv5KS2Wz6AEyD4ohtBHLDzx
1rJ4Wa/tIgOiLwRjbKP0l3E92TEDwnw25K5jbpw1ZyHIpc+xS0YkvJoMud2lrAQzaeVLNs1Qd6r5
hkCX5cquNA/J/+euFPhTtAkJMvE31oByGdx+wekOwWSW+EOq1F5fvgI6IqlBAQpdF0Mww39Dt5rc
EBFlujZILJ+akGYLZY3btR1Iz+G4tir85Kbkuo5jAOM0mq32OYvlvOsU5+tgNsXNXAMxkgRO7Ln+
Bz+1y9obxKmNtNMQZsjCHfnm5PZ9QRCjm2f4ts52n1XulC13VTtqoFL5AX053wkUTaSXNp/j2sAS
hRprVd9MYyl9UNi5l2dxtotmLnHY2U9NRLhqOwCE1EsgJVx7x8kw0LUycMyJby+Nbmes+KULzLUc
VruDgU8lArHhItEwiBapvzD2QW3KneyKPIc9YmOPTVUn22m82qfEkF4/RG2gkxriJjlolGVWJmQN
5ZdiaQ5OlMKb1grSE4bhVDNJ3QnqlZ2yZisolnHdhz3ATcYV+J/aTA/6vpgOyXAHaeXcdawnzqKh
oQqMLmZg0fXMcrR1X1vZw4BuKIAwBxwcNSBtKuSzhLXMxbFFd+ovwh4PyYwXSq0B4+QxKo5oQmo9
DiMkK+LJV236Wlh0iwc3YqQYaBz+3WW1gjHjSptFTEJNaDN7QJVCnVecWOwXH3EEcVkpGPF02gJA
yGdtTS1yAU48yJJJmp0qzP41UfkIzbS9UkyPsf4l7J3Gbc2v9Ao1z7HVx4YVycMSQLZ7kZkHGxYt
ZOPQG3PembBqHzIWmD35UbT51xcViSp69vKzyVMTtR4FxsZsLnocwy3jXlvvwoBi8zEul/iM/NE3
E03lGiXAIlwI1YrDSwoS2qGVgzgVJclEpLkn9JQxEYM4Bn8AIcgX/YoYYVfDPPS7El+AWd62TnYa
kvxRVMckjl4KiScfdCRQYrhydomxrFWgQDvMUBI991OOvEHqTI2ftEvn9WQPhlnPzLaWz63kLwoX
buGMFxj/aLCr/ku/rRQVt+caIeafoWcq85Qxv0Flkiz161ITTJTU00CgiPmJ1BVG7dP6KY6/xaTH
eVlGgCnx2bjcizEhN1O5LdrJdhu1KRmlp4przcqLDSjArmr91qyBzqU5G4hw1OXSbvpVsaYnDvez
2xvpwL6Q3HeaeglLkMVmazyDd7ZueH9ZB1ciR0mAdi0je1anUtul00ved+ZdneO4kWBYdkqFroYR
ojvYduJPo/q04pdDIpVzehhXL8SbhXL8XjHjcJ8CIHRXJXtQ+3b0MM58KhLmeTbtzCa+AWGvp28g
+klW64xLH7aHzki0nTUisQUkBKO4Xbmc8j52I3I0ye0g70WjB8SJwoncvLKEb64RwOpZL9CpiNXv
dJyhxp10ZtyMauGjJTpOsdUd22rg3qg7l7zHGfGtTeVmZA9zhUfKggfuppsjsRiiL7FsJ5wTBLJX
1idDQdAfdyNdwksxoFyLhWhPXWWEQZTeqEZ5oyPopiuYf9WdWt7R36OpqJj+siTE43BpNAPgQg0R
hTGoxkscSXwYIjkiEL4MadrupBFds1UegVa6da9HnjFFz8h2U8D9EuWaHt8YenlVmJMBmdx+5RRg
+AM6XeLEplPeduYFWcE1y1RxD5OeYpXHtYG9NNFe6kJ5iu3wkcM2yNMw4cusHV5hv89Ay2ezdsiS
dvVaffIgICi+lIQC1Ak1bzXqh7IGJUrHkKRJo9iZFm4+QHUX2NqEarX0UNcKPUikfinbAlwP9dos
4x4RtkVqQ5U+9UsDyMLecpQZW2gVPlgN0UkMkTyGzbK2qIQwnpH4ogxe3qyozdyprUk0K2tog90U
EHXU7pi0w01ak9QH97zTrJkgy7gCA5wvYq83yhgg3v+yDO3KINsRRPNaFjpulrtyFB8MHAMH7CvN
JcEsxpiVa1RdxKEaqlehfMv70faKDgVKTn5WMCkghxHYEVcs7HsK1KtVC9lX0Xro84rRcnuU+WAQ
8wNVRMpLnQj5wo6XB+WYUkYgO8F0zL1gcs6kFPT7qkADUPK9dPqCWk6nKFcAZRMxdn6c0qL83DIV
LDlwuqpNqmo+WHSZCT0NIrJO8udSag9Zpk5MyvdRtKMciVZ5aEfziNDrLdHFwciV16j7MKtGtGPk
v9QLyxtqAp/U7aDIGb4brNquMG6TBB5o3GJqy+DLN7SJgzhimcdMb6rghcEasdzNnkEQyb2mqqSo
ADtdzP7QbIm3S+nEt6LJHsuU67/RSmI4jWnfd/am75hRpGQAjsh9OYhWb6l6oy+9RBco0wI8QnNT
5mrLyD68UKd9Sje+tNnVVzKaXsZ20Ogt5eRxNeQCVtSmrRF5M7Aft+vJK0tM6s7eL5r1adCXw1Sb
qquBayWX6LOTxhYlqnI2MB670ytqHpxJ2YRSUCfYuBsYysvptlQUnVy6OJhr68ZpVAxDU/zQDurB
xpBlpuToAFFUXKVx5BOnxEexKC4SDHmupUnsN2inCVKelb8UDjkLRSnJmJ/SKzmLfaFawxV6yRdj
uyVygQq3Wst9lhB2CYZIcC7qb0dkiEFHJmnpRPZ9Zlcf9EQ0EOhHTwj1dkpXxEYGRsHWLs8qjojz
4JLMxT1RJ5spWQmqTC738N/G3ZKg1liq28LunGMqJGcn3QhPlk71WcX7VEN2hGn0QZlRtSVKd4hy
EkcHPXUCmSovhEurN5VGFnmhUmWu+QWeIbouFpOCLiRakOLbQEtlzkEcb6jC5jrtYKvFxLsif7Gq
B40wpaqvd+0tTV+BsUKJgkXrdxP/z2pb+JayPk66/nnWlBuZ1q6JFanph2MoIQh3E/IBg2Ve6/pv
ETIKNX3rWK3V7rrMMBK21INi0PdoGtxKqBewRAdOJbfEYbp182ikUYzWErQZyYcAxVwTkN6EIIee
2FahvQKNH9zsoxytO6zegTaWRyHokqBqoYLfAomT+EoiP7DVFlWpWa/ITdbr2hDO3iFxztWzDEaD
eUelk9w11FWDWmokXfVPHEqyscp2CkcpN49w+eCMPY3SWc9joZ1KJ+W85uCemg2wT3H3qYU+xXW0
WLtMomynipmMUw6YO5A55HbZpcpjV07nsCNeGtwVgeZoSdztkVYVOmmHe3oUsY/OENOtgVh6CQme
aMMdeJl7LOSXMiUTCuQ9ZjW3ZrpW9erXuJJ3FWhGP7PJtyYCIDqUmuYPdOzYoxGQ17qXAXt3RyP+
MI2+MJPaJcQm9IfGqjxFf1Mz47Oqzq0bq7DytVTOHsmObuiUV5x8SnCVTrPNvxFjJJdUTcZgBdGO
2ugpz8IP3BkIb0z1JbHsz/qA5F2IZ51XtqASiwsFBXqYfjCj8HpSoNWpye3GqKH/XR3ikjDFzVse
PXG2xNP8aViXl6Su7/oeWBWhb4gPdUIa7Kj3ORiBYICcsSbrx9zRn4pMXDW1JdySRDIWUiMi4+xk
tY12taADdFddO2roQJH2Z16hbvIgrevYLclSstj8ciWmuZm0e+hBBA2Vde4WwD4oFNSTQtyeq2jk
1A/KR/RMNeiitSWPZFQf0dudKo3wOTMqEMIIwmMSeMBKtX5chDO6dpHuiTO4r2WxXzSoRXZcXwpO
d+CqzJ0uOnENWZYTOmwov6ToM4kwVkfHof2Wvzad8qKtqICKXn9LFRkAZSigLe3DSn/KnPgLVpnY
Z7++XlAlCeoRl94dR4+Qo4CSOV6OQZZHTXo48cD7AhmdJboDR/AHmaXHocB0YcZq5BKt0nkWuEik
VzWM+JVCp+jUY5wk94jrXpPxiq3bHCfAZmEYYY8Bqp8iCs7StPHiyjmVrXLJ2tJflfiTohTNAWJd
GowS59WU9QODHwyBunnfFLihc0r9GlSiBY0cLZlnZtOBUKow7hjKRTHxSIhvV0vTvLxM7klL1dxI
WA+AtbKDmTB9IG6HVRL3oGewyBRIdF2CjuMnXW/BgjR5tNtaMYEZ4hUw8vXKxuXgNUtGtKiQKicl
Y+Xnu3JI7P2SEkUeNxk3XjjeZaaAZ4nUFfRGUlL44ePqbFw8i8GZNi/JMa3DrWdOvoM+HmIjVkks
wcUfHhNL705yDBmVjAEQSocjsI3wXYxHeOInha4t8+LkE0bNt7ClWtJDFfuDzmUaP7VzSxXXmWib
bP5w9BDAQW69VVkTKPcrzdJ9je/IbehqDAQJIOdPJte0Efs4dY8gilD3OR/usmo8xZU57OGFH6cF
pLCxVJRKWn5WieXwsprLSClBYSoEsR+GtfqWa+18ik3Th3QNprOLrWCOdUJQmQKvGq9zTvYTnW0E
0Ow02HhS4oGudI0LxYz00qeGO/QAadxhzAdY8711CpduZ6G/O8oBR/jQfSH9zUvr1OQUoUFTHgj2
aZLuVkfzFCmWtgt5c9xEEU9JRh6UUqcSBa6yBOZXu4W83Ux6vOsyqXDaSPtjWyi7RbHiCyPFZ2Vu
HXT2OEJsI7q3G4RmTV36xEt4iAc+LwZra5lUqRemSQE/Ykt1sNjcZkjEQysS4juOzdZDwsFyFRcF
/Qwba55Bl2VqUYWn44Vcvx2qsPuObD5iFptTjl2Ba5NdwGm/Ih8EbW+Fn6SM92MuOs675teyQ9U7
lTytIY3IF4s+5rNNCJm+LWYzG1VhobnCQPxJCdHRCe24mGjbZ4VlIPwYrz3MuHxvj9a5yugq6X3k
JXX2sS4b3EU5787AWyjjJ1tjMhkbzWUi4zXl+GuU1T5WKhC2GdAtU+sosmuMdyxSllOVfmfZx9Qm
imQYMWcSXQQaffbRmbCJIlqj+FAw9zV26EFOuYrDCS6rQeM9H2zqPRZFQEepG1a0ydE8cNBD20l1
ipwmzz5AWwtkxknYqMsjfivODi0tUpHUO61QLI/089NsGh1kGY0e79qJXcOZAz0eJnsWLGxDShDr
CPCJriMQkhxdSfcvN5TioC4SvxIV6RiqibtGXPv4xxro0yAlpBJYpfYACDc6JcIkjXocALCoFHzz
uH6crPhbb+pP9Ef2vSE+OWIiotDZDA8jt8+oEf2JDIr9pPiaR+PeNmncWdMyeZv/ne4j7VARo+HS
31hTkXMvvGmodcSNyok133JnUZ9y5Gk+DlMFC495LZeHQwqBW6yDTuFo3IuEZxJ3JOWF476JocyU
4ZuyEDHf5iUwIBHtWsjsXiz6E5J1Cp2IKkelb5HLAm9WMaMraa0oiHu6Xdv70egDc1KLCKt5uJ80
eBmO1jxKBQAMRz1sRAuAmNrYuuk9rhV9OI9EIvi0sLEd56i0k0S5MeerRFg0kfKiCNIwCaahrBkA
KsQt4azZTYsFYFJyYfZTd6wU2pM4K0nNoM2jOPdzufrNUt0THlof5+SlLeP4EuGyMftmL2bCCPJm
illJgANnypOTPZnN47CgdgKReGdpE00WfOOVUR3hVjzhniqJ7FqqzW7nw/k6JjLnX6L2mTNlSsZn
XDEpaD80rXQTCIVuFvdXiGI/S7haWCjSYO1VImGntCXDD8dYAlCKWKPqkG+h1F18wCwDNEn2HxpO
Y7UxdSerGguWhZGExIwFT2AAFXiWnPHJwSp3alO6hVHl1xadv3RQj0WPuN1ywn2umjUbL3oGO0yv
GMeAvYu5p3JLgNbpn8BbfxWGGD1TKgZXhwSMnxu+AYvhIrEtrFp8rRTdQxXicXDQN6XrB2lUV87m
ts9DuV6vVddshlfyMidtZ3c6qBhtDmTxP1ydx27kShtkn4gAvdkWyxtVyat7Q8g1vSczmXz6OayL
wT+YTUFSX6Mukya+iBPRjFpH1MHxcCzUbvONTznZ+6t860VkZPFMOStFpWqbQ8ppSZO1dnWmYGHN
oZZAjAFWs3AYFlQCjqo+9zuDdk/XpACk1SlHngdag2d7W1RAIapFkQy074GzAlXHPTObmvKLsZAh
iREOTG0VrIqgYC9uxYd+iaAfrZyYMUqZowrosALyhqgTZ5kT6OPrMBcx7dIsRFzKGfAH+soiV0gH
2fhEd/xySyiIVBVcvUt674GWh4yL+JhzUlglCfW2hS1e0bLkKuoctdN1+tME7Wb0elNXWw2Pms34
rTYpn6jLol+5OfBU7cpHkXOSQl7n/etLqN2um5Ubuzdw7X+pcv6peQXC1lCKchOU2tROySI508Gc
CajI+cWrNeQgAfQoMgnmCd4VZhzF69nMuMJxLxiGKNvV+qcZVbSrBkbExwleoXA5I1VswI2RrTUF
6Hq00FunRjzFjdrqcA72IgcVreqgQYE1OkZQko9sX+zyAjXRk3Oxy9whCTUm7hhw+guyRb3zdPml
gZTbpdRYWybvKeXZLWQUmxYH1//hYsVqbVsUZGXaLgumH6a/5bMiTh/DiyX9lLEF2CxNHVTDN4p+
lSBBds/x5aQcUHP9A2T8p3GhQ3T0g8OpeHYG75tNBCVBJOrkmfFPILtXAR/1kJp0ajJSQUsDXtz8
wolElqzfbZ9zcRK99V3202vaX0tJYipRVG/d/qQmMCsxfw2eSFxP9kC6MPGxw7DPEarxuXo3FcIf
QZt4FRkIXbHiCNdsM8GQcYwrej5on3CEXZ6MeelDnEjmBOMn7DQulfFlcnnHSTpNo7S2XywV8flV
5cNoYAPyG2ps7Sei5XXY8E4Vw8uciW2S5MGRVW2npcm/WELraZfRdMU1EMSXwcSj/+00A6pZ3G6l
Rv1fOxzbWT83FS9QYbZ0FmODipL5p1APXlcS6ilGtr7SgFVEijp2m3c+SJwHit94ubBNZsu5IGbj
S7Adrg26AcIJxk4zhMJjZAHznNBRZ78O08gps2JFWnL4IrpUQfU799kADdr9gde3i0DEIIZal3nM
b43VNVsr0XbV7OOnAZex6izkvqF2zs00bfUuDs62qIK10fKrV9O7GFoGiAOcHHPEH1byUQmtsQdf
7G06NfwUWvNWRs0+J1j/4k7x0brq5mEKfsgx8veI4NkZz3gy6m0kjadotD/GiJW54TlAbTwq3rcO
r1emLH2VVTpBEmk96NNfz6ut0DXIcsogWgvi8YXDbz59VgyKjU4nrqDRF0BFWmqob1uBmHfR7hvf
fhtM58EklXVkkHGI+DRAG8XomBMu90j/p11JiGE5qnYzTzJEHN6h/TVPwKxaLFK1ZvTrSA5PjrUp
NOJuZSbeCRjWaxdjjEySl4SqP9gy/hhSVeqvZ2Ug0vhcmbysD9OZVbGcSDKytgRrRqVdWJfQsYIe
Z72L1Okn0GxbJ+RVzZhKyK1hA9XQHVqh28x/btwOoSWQm8TrxpACFOr2IoKQYFD1tYytJ10N5lmy
nzUJ+2ULqmjjlP17tIPU8Lc3NLmz04HzXy7kNksTFfZR+dxOBElt5K5QLgH7KY9C12nAzHpEuFxS
S0VNB0WrkUXNv8wu4FDUsNjAGqWpZZx2XBUJWbdlS2yOYT7OJ96fkPqdYDI2EdoVB5ruVplUqw2W
HoWdW76juNo704NNVzlevjG4gIdR/VOgGe97ROOV5IK2MmnamukvXWnjykyRxGEdqNWgiavnat5a
eYiXJaZnrg06b//K/PQ40q3tktIDM+C4wuLWIoaID0ey5gtPc9a6lv24M9MDp5Fy1TflCS2Io2Ln
syFzOZ5jpqWM5Q7uYJ6akjkVpYH8KhIsczy2J1u3bMaNecys2k82RkvAy/Lpg0n8b0VUbbZ5+quM
qxBdskmcQZyyiLMVUbaq78FAifWiqG5Mo9vQLx2mT739T9okbIoC/O3o7s06OIyT7DZdgmqVrVXP
dXbkTrsyj6WUFdRvyb8mSZFyf3AoDgA+TzeX2attm9MhEnVoFypZqyIDaIeY5VmwkilzzKlWC/V6
LnnueFf2WAO8ESOGXe/pFTedONh1jvZu98O3g9qMSBDMjDi1j5hrSen7b6MWXf0qGrEW6duSjAVh
K8ZlHaRcMFUE+4tmZF4U4HaoveGcsN2mWlPvuVeeUmCoiIn01HPCD3lOZ0i1QInH74lpcoWGJdWP
MbCKdHDb6IoErFtxtSUcu8yyL2YRy5XUCRa2c/tBbcBblFknv0v/ZYH57imFFmfWb27QykNb5wYh
J0ANk1Gu29l5llFHIjWJuLXRjtvW8KGEFqyYRnJG8Q4Yty+T7VSh6RKfpeiajE/Gx6Uu+m2c9e9I
0PClzSuQRXely7fIjuF4sBjT5ZpzEJg4J5RRsEEGDXZ+L5kS1t+ukx0xBPBR97xzhrsH4UntRn94
Fhw8K3gs+DAAoCF8/PnUfY2e5sne+Xm5IAzgcyg9e0nr6FG57WfaEb7LQNivXHIcuI9G3Hq2+cjo
zl1h8ufeBFGKr3J7nSTzh6NKrkq1/y0qLuNOLA6TCH5aAfbc6N+7PjI2YFE/mqVGCch1vo7a6NoS
es64RsfGY1F0/lpwEc+MmuuhoOKV1HfxHvVlc/Trfx13fyLNL3o5Yx3MqlddEGlMfeeMuebFCLQP
3GfHRsDI6xwWZoJ5yUZMLsfPcnpUdX8xO93d5yNSHUyUC8CalQCzUXA6YcaLdz4nrMDTGdbI6bn9
iMjlHqO4JNMdQ9vwRbeOTHjHraJd0x9/ByWxMmTBk5mhmllFeTBGATSgHHbzAsuWWvmcmd2vH8f6
mgnBpvPsXVIhOvQEU7cAbbhQIvfSpLInW9zt4slxESQztmhzBms1038meNdWubsx5aeTm+VG1+oT
FMl+FeScT2uV/anz4VFEdb2GkSC2WmQvRaJF2Kv71SZeW9RosuzYoUf5+jKKwzSgIG3pTwTa/jpV
tx/66rUv8zW3DovlODop/NJh0PH8+SlnDwiInPuZSa1GwwsOTSnePGYCSEUl6bCK0oqM68BErfsq
88UBGk0KnE3f6aXCXVg9Rj0jJ8NoP6myR92uMKg5Thc6qdVtqhrsrDTnbzP5EYw69pD6wOxSDjM2
z5krNoC9kEy4CETcADTjqYvoZUfr5aThcuybGBcCFRVc8yhGXXTF9AckMowJIAwrHCeIg6q4zf1j
M3EDcr2LU5U3fHC4ekyuqp1acQfYJaO3AxS34Ezd/awzKwFd/lJF6UfW9NwY0a0Cu0B/8yizo8iS
9se/o8H9rAM25njbMuq+wV5NqwY00LrP1Rl7DA0jCYcVI0PPLjT1GndK3+YMDlsRnMeIyKBcPK+2
Vj7kk3ey4vo565nnB4gOpKbzi4NcsrcJ8NFryHWhsYptzdQ2sxrMUN0us/jVaiGGEPbSWuP/R5bx
ZNN4m9voa07fvgmalTaJxnZGawH8dSoIMsrrhHfsm58UaGvNCYvZhfPGqTDZVJ6uwkQ5h2ksEBga
Kl1yTCRUxSUrJ6Ik2GClgS8lcHL03S7Hxk/Ct3t07Yk4b2RuNWz4PMnXvgb25I6odn39SXbfYOrD
OlZkyevoksxlD85ButDwhpAmUL67vrQuSlt4iSgjtK3i6/dfzPS7z40nQ9YDS8vAW46ik6SerB3T
49+E6HWoufJjqHitBXt7z31y61bZ51NZ+hzVPOupUVroRlaHMtZ/CH18nWWGDeIN22ZdBlwi4PB4
2laf6W2o+4pgbMN1eIzOZoRmRtWJB9dtXwQgvxtLI0bde6vEV+4mDXRunONfMNwVbhYOKO0wfMWU
GG+xhfF2/fEEkhDIBvsBAB2l29nZTeSRg7jO/jU4m6RI3/JM/4yDvASlbvzKXGc4L80JpEX8b9Ao
k+ZczNQgqFjE2E4zpSjynOoPEva/+ogrxoOOFLcVHsWi+4fWA//tqdWzYz5x/rN99vFAd7e1j0lh
DqiLM5h+rnSAwqNXPdqG2LoiSzcjqL6UemIOR3a0EcbrDIjVba3x5DbFjg4YVC9o3AvXiY8YN3Wz
BLhtdOavHqnhI59DV236yO4RTu3nVLH+pDWdQc74NmbFR5tzfGBu8NJQl4EHCePxRAwOPQbFluNF
AmJy52R/LE8VW9/N/3oTlpIURQ+N4U33G4Y+LN5r02PZLDst7JdK1soxOv4byAo1k3gOW0UeNiac
Iisl2n/7rXFvgipq14ODFW60sndhFeo2bvAIT6doMKZVkHjZGqrXezfTQ428DcyVzPCqwkhgltQy
Zw0Jda5Ry0fkH+VrH0ZOaGoGfhQLVHovn3d5K57hOBjryRJijY+oh4kA2dvpH/Wp2SpqsUNPy+Hb
1OMvnBzmjxh6DtTo7PS0Z4XESrY2lfoTzPpJL7yzzy9zmdLSXMeZ92e0zGY3Nuqo+87OmH782qb6
PYm+2tkGAhrUS4UWsOXSAhsnPH8FqHGk0KN8MhXAlUF9B8R90NR54QSi5ORbnK3pZfA4w4cTtOdQ
NlG3rt1gCKcR9AyC+5eRRMvEQ31KHRjKjL0yRFbbsm8q6CCcr4i7bOCcCYABj7VORY8VeWA3kvbb
GNo3vfhK3akPLVeMrHgKC4Mc0G+YS5U1HrsMy0BtYJ0a51W6TPAQ4tKT4UXFjkQOTvnW2imHFzVz
IMIzQKekz2oOcWB+acaQH3vdn2+VW+k3YSWPtWG8+bpPSW0hKwru55exdApGYLqNa1Mey77TaEwk
m5DI7GoETo8SjEMnzhjzlGV/bDsU2ymyrmMCkEXPIIvM2h89GR7rIgHtMgN2mnMmXaSdIidpH+a8
O6cm+7dwgj/k5xMCfw22PC41287gpNe1Ccq4tQU3NB5M9Cd0XZzFjodG6jsjkynR7mK9qpDAS/c6
2Za3So1HQ0MbtWMVM2hv+7eaF5bYYX+eM/WAXzl/7Ck0ZWB90hkrnxIg0jDFMs6v87vWIpnpiYp5
ybFoRS66bDTNvx7H8inTnpM6P4sh4bzuo+r6qQWYKcPU43mXCjhaWKdYMHLHeSqmLAhrzM5qRM0X
Ku4Os9c3mOaoRUO4cdm8BUKVPV0nT/0tRgOSPIHFMZvfexm0Z59RPu102WFIza8FXNV0kJhcXzvV
LQqrlRUWhID409GJyXkY28JWxk8jonCnyQ1vfOyA1bmd6zRkAU1Odv4tBAt86xVX2hBs1uBMp5OO
dokOwde84fyMNgiEh9nKk7C7ThyJjxD+hqPTCBEydr7i4F80V3gTmYPG6fA3zFhJZXQ1tAwfOM23
6CA0Nc3FeKmmAdJdgt/FJtHuBbs6UTWG+4oon70HvkfzUAUkbG73jvQeh7Hh1Jdb+VHvaDkZ5mun
dTokLPhdHoo858roWDYTUJmUuXrTbixkLwQFl0XCKYPnLPo7qXw4lvuy6w56Gr+0Q/BksSWt6iFA
X2Xs0Y3zvp1j3ALKuVVWeWrM4WDgv1KZuvo24KCoVzsyebThUkm7GnLnHYg+gyS3xnOnFfm+Bb00
CfY+Sgw2ZZNarwbIiRX9Ncm/HHq8O34gW9IXTyThJCeOakKWgIdSiFEZwUkT38nKLmk7rob21k2t
uadNdlt5uEmhzOBL4WgFpYwbX4JG22hOzLwMY3LgRN/TPB9H+pRvdTLlfCwSdz+qnccz++t3xpMP
NIWO3/7JYOj7NFpDxhuMfsP7txZ7fDiVCwMEYv/JjHXM3nXMS52TDm3KSL/ZnttfGj3Zyb4xbuPy
8N/PLe/WeKM6dZZP2sUW8LRoqzln4P3oeqP9ul2YyUs1XrCUy8MvSnet5zl7TlCJsQJRWj80NVcf
I1HB1lm+9SY93moC9Y8FSDP5qClW1SC/sG5bD/eHwUMs8u0Y2ZtB0LkZXwHOc+yNk/46AbbHK2g1
T3jQGxvcgjX58UmL/PmNKNpnbVbRw/27AvOeiMr4UdI5NSyFi3kkr2zg9sMd2enLBkaVO7q7+x+m
NhUemXOhsyjgUNs5z4M718+jzcCCb+KGrbls84c8S9cVudIny4qMJ70pFuB2/aADIDtEfT2FSdnD
isOfgVnVmW7dc9kxDZWQcJIBPAjhoOoPMvgLHG9vPQIZ244ac0umrUlosvwf2PeRt+8pd+xq2XZ2
AITe8XD9MtO8P+RSMd1sG+eQ9WZ4T2Tq0u7Oanm4f3t/KEf7onszIy99RBsE9uqWTnAMBrLMq3t4
rG3BdTZe9N1I1T2af1zXyR/HpXLDoWgP/A6xL/OPMvXrPCCl4uf/mBpbY71qx6NM8vQj1Tk5+oPA
p9EnN8XJccPfu9+6jixOjsW80EqaL1nRgtSS7Hjtje5rXL7z1Awi2g1EaM+SW7OXvJXMFU5ioQqD
knYf8Wsvf3J/aPvePhXF+I4790fHxfaiRkQaw3ett7agO2Bg9Hcrli4Jt9dfIyokQ0HPM0f9rt7a
iAKLaPFW+zEeM0J04TSJVq0oeJ3ngDqpKADXV9hX++otvcmE5YYNlyB6VVvdOhGask5u0lkk38Yf
gHBIyA7ChWe2L6lK6gfD6+qHfszCKhiDU9kdILzhzqRbfHtvUr4/9Hl9rKYGjRr0/NPUR6R6fOCs
0eAQjdLsP0W1Iwmo/hISpIKDoN1/P4Yo5Xg4xhxNf+xofL2lCjEqmGbaXHFEr+l9pj7eAHdpgZfe
zgQxoEV53atfU7qu5c7w1uQJ5oUcu8ycA+jx4nNblfkHoCa4y9lBr9viLYPDeBAEZ57oWz0REpQI
2xoDFW9qDoUrt23gZE8aNNFtMlpAXLA8c913TPYErDR4QhekVv9uOFXwD522kwSYpF6yBRieOC3H
ghXhoRmZyJXXvHV/ESvsdWDDopFGpeEk4JPGect5XlCJtjE+e1nZXOtm2v4/bTb3L+8PVGsRRlcF
oYcsD3ZT9K4lvvnMLT95NSefmLceXevaqGhEkmJT+KSXAZtaB7u6Jon8saHpnHwxjRuvH0o6J4Zv
XWfWk9Mlx8ywtsyzGl/KwB2XjApHeW9ot2ZXq6MtnexsTsOu9Oxbz456yyfX2vHf6/f2KMdnnIGr
BdhV2EF8uT/kqkr++6qiYb7WiR24vZGtvLxNv8hm4StlbX0qrcw4imHqOZxb8a1AQWQ6/gmj1/vR
qT/hKpEWzy62xJ1r6GK3kDr393XY9PzySHuVWHV6YW8rwt/0q8cPcSecJ9Ke8Q0H/++EeeVBJkOw
iQMgwxj4Tl7PCq0HwuU+4VFhHZQ7KrgQwCeB45Ue0t19cZDLqjBLXkRG7/Sb0a2iI7CTzljaIbo8
FCCojuAC8Jdm3ZtZOZiYAg704KHSj2gpd2yTVu40V6QfXur/cYq63Do9RB6nUf0pLpv+RCtTf0po
6o3IBNxirvvMqps/npcMO+z29jbw8B72CopI7jNHhOWj41e0yqf7g+XZ7xru2NP9O3JEfJxjmrVZ
+v77B0gxzDtf+6aRm0kqu/aD1uzk4PVXOyr6q5tq/j7K7V8AR0etrL/LJgEwRnr8daBQFAaCeOq0
GG49/8pJI4K/9rts4nSAMCQb3frSbSYKXmH8ODEG+irNMbG39nSz82Z+EIrJjB7Uf51EdWuK8cSm
zex/hRlQbywYKIbOhLsjGgpOul7nhmTBkkvXRCjsDO22Pfs7Wq710OhCv1TLg5mjVa3u39sA/LZE
9Kz/vg1K6lmYa7qYMmCkiJlGK59L2lE4S+jKa54IpWV4cFoKlqGew3/0cezYevI8kcR4NjFCw88K
GL8toWShzPR0/0fE6BXn1MWlwtuhdt/RTt9r3+y/ar9+qY0T7Cjt4lpj8mzZrbG3PK0IAy9yVxZG
ow3diXF4X+XwTOCn6LZBg4+5SZ7MoSr2FnaafQolG1yDlYNwu8mkUCeEcjkgm8j+/N+XchLb3Jgs
MpEJ/rMxN95KTwGsSvppDedVA8JuaJuqxFPcFI5BVbTPSsu6mVscsSo93wW998RgIiMFxuywotf4
vQ+ooikKRsepk20477nPCpnmAfffJYi6Zsd6bYexmY83Z8qOUmdHEIPcF8KpN3mtJRtL/6Nn3fhA
O5DTP7jsOWu/6b6yAci5NtNn1fr+eE4kmTlaeGcGROPBC6Y3K2irfV4QsDbM4hVDiCa1GzxX4H+V
mpFiR9x+XDg3YMDgPfLxu42j8ab1DvruwARbedRiQPBqjyUjfWlwJK6l+WtD6tkkrqWfcMPrp4Jx
R2/Y5YPQpnKVzZxM8qw7mLCKV67mGrs6HqnFWx6ozDuJJAUsuMCATTxyWyWyD6Po2OXwwqHeovtz
fjROVYOwrjOr1BJ7UxB9ClmafjuSNbtZptfMydlAHOc6Wy3TZxNUutD9VV8U0abTcaebEEkelV/t
LB3UliunnQXsN8ObfMk9m5eOdc7CnStHI3vt8mEvscX/oWhShpru4cNjzOtNeBFlOkQbktXNhYyA
fgAqDqx0bmjfEbJhrKPyl0QuUlphOA/ViM9W06b3Cmnkq7LN/75YfqLViKBpTFSDYJ+xnfEA7nF3
BS9FMj2NxM8wq+OVHGjbAo5CMs8TfrzqS9N8DVz+Dm0ePWOS36oPirfhd6aVceq5TYdu06iPydaB
0fo2Lcs40e8VNV3mvY8x0gC3AJoZrGbazWkHcq7NAUUYy4d4KJzne8u6bRxBv2tPee+92cTGuEF6
z5abQjbLmEWURtvciOn96TO0z1TEL4NrDtdmIAfHu/D5/kBa5VHmmn2C1+TjL4wxZP9/h8f7CfL+
MyyTHoaD31YYzSNpTtKIaV5+58Lfu3mab4dODltr4t7qOulbsjiLA4NnmU0kOqeD4cE7NIFO3Bt2
BMvFQ64PX9CYeVkXZMH9IVLM2WmJCC1hSapCO3eb2VyCAtU6Nw0CzyaozZNheMmpU57Yx27WUcmJ
l6Cdy2GvliXL0KrxwvrnEGAAKTqc5Si4hzBHe0jixLgEeHQiuDF/qWzbJx0vy4aZS78v+kqtUwzo
f1vDOLhFHryWfTYfqjH9qpyaxjd2YV0I42r6GsPrBAEjo5udDGywU9PM+Ksy9U3hjlTP+cCtMe/G
NPVysmy0ZLpmsAT4sNEilI1ogC7++BuQh+HBl1SqxgYnwRLb0WHQkVrNUQ1chAj5qK7hCLbAkHLe
f4Iqu32p4Zzta72+DF1bX5y23ep2q47374wcDrpe5BfVPiPReLeMLplHzdOeJ8zbZhoAjTPAfgLc
N24dzV6bIB/ddbt8e/9ZINgypFhCyWrhbRVNa5zGbOBLriufjamqHe09OAuWh9p166PkN0gSvz33
w1VLWg53uDFOahwMXE+OgZfVn05BwwC2hZ1FzdloHfAM8d5voqkHVq6qd54e5uG1+ptmicOntKgO
kZAMQ12GydJd0mFu7WCCHbyXzJXnGkXvLxcfEz+FQFspsAoB/oovqZ5ncuUvxbQeBLKyl+mfqiNd
oRsVZk293A2G9Ped6fbPjQ5KkZiruXYaDEJa7ZfntLGPE5k7ZpL+eZjd3KN81kq2aT8RpqlkeZ37
U0Ry8s0C3EmQQv3tLcJdceOqQ+JM9qPbBK8psVXIA3NAmHl0H97LAFJsZDgMHmfHlRc04wdFxzrm
S1cWe9oZf3EkVtvRis0TgbYPjEhYNmhJ3mJi47oqUsSvfgZVbEftoR+JioOTJ8lqWKa7LZ2HYIzn
X7twmH5PcfrAszIwHm/1PRHYW+XZ8cVoo2o7R0a1qfFlbCmL9k4AqBOkmmBG/efJtwam9YGyxmvO
ROrqiezJluP4WTfRg6Hy5q9jCDZyn565yS5AjhRKnasIaSLyHXMXKwwsydDouxhuybaWlBHcv4LO
IygSml+Ioclj3SJ3ei6I127hKvazKc9l93EvpWqRAPeOK/7FWW7/pwXcfy6k7uySxCXzrEB8WzV2
Jr1mLs17aI4vuHyqnqDe//0jTYpgo4NMIdnumUcbI96djKItK8z9Kyu1xA4Sw1sPEv/0v4dZUOX9
v2/73OESOULv+e9nKe6oJmj71V2muP9q99/UXcYkCR2H6/sfjCmHQcNQ2Um20YkKJvHXsFincgJW
DHvydEexQnKKukGdRxeSo06aBweUepyLaHqk6X1dtyNM8EE0aTh/1u3QPsYmfz5ZDk+lVob3f9BJ
JJWNJJK2jmfmRx8IXWglt5ZB/ZlSv+acVh6muP99X+IApH75Chx/+jR8j+xC2/WPQ4C6OYm+wZmL
A2tO5g04vh/dsF+SlPitYBvdpqY8+Lb9B58MYX0bb4qv616Y2UTjrWzL25lVOgAlTq9OukU8OGiu
9ZxNj04cP45mIl56bfoLn5jdIsIlSIMUG9rFc4IPxu3aLpk2Q+PZlwBC7w6okR/a5npkXB1SWKLt
y2IyXpQpyL0xQG5LG2ccONmtbGhDEAzuaUngWpZX88EAw3zy7fqvrCa4Udw79vEwYCh3O2M1xcNX
HRXyqcpGh1K64qCD8t2EpYahGudOSo5HG096zWmRFoJiRd9HdLbgip0DcNQCM/mJHT2C3hfvCdy+
RR5WE/ghzpqa6H0qJSUJXXxreqLijZFoaxPdL2nH+dQQrCv1dDu2mCp16kVXnZf0G7vxr607A5Gp
Ifp787vvMA50LOaDWXdEZvtn6Qy07WKYVs4QvzVlYbDmT2s1jHgovYE6l3ha8OBUBwc8JYM9BQRw
PGsNQikc0ONCgq9mCPB46LacbrCiJ2TLNQbaWXEskrRGAiPMlVT1bTTKU9KjUpZm2W8ak6LIOP/y
xv4GgXrQsuAaQ8NNSQg/6n15GQJx8Z3WC4WLZsUWRh5Cqw8t4gMgAbxK0MQ7RWIfW7rAtaXL13EZ
odg9NiCTc9S6L2RzzmbnyPR0XsUYBJfLeqi3Sr5wcbzRjkMrQUpLp9LlM41tATOClDCPFujDfuL0
EU9nJ8PFRATVP1FNRkmkhpTWFcNm7mzsfWNhXfL0vavLN/DK6BI67rRWdzZ9qp8rN46f2pbBbsX0
BjnphA59HSPyArXh0xJYsp2TkoHuqOwNS/fy7rRWUTLQ7urSTsctRt+0tfHbOjvXwUo29YN1rsvq
MLcVI214VxtPb259iSVai4dL1HffdZ9+asQbAWPLau8kDk0JSAYYlifQ9J37RVsXYQV6aDZCyY78
WWau83SLA7jlYlN+x3NwotgHRz++SNyQEbGGBFtAmfNunE0fhu0/V6hfNngkA9P5bT7b0v+YUMnI
QqG9d8q9FLpM13mEjYrwK7uRPRPWajOuxC6/pf4njqFnkBS4jQxM8M6Xf0F/KhyecjPRhsQ4tKOW
BYPRAcPKRmvHn3bUm0eGp/wHlTrh/Ag5JvmEAVrmRO3cH5d3UKVlR63tvMNY4N6sKMnr+Pjjto0d
cAs0+wl46wnZ7ZFxidFC0swNhWccU8iSVH71pfk45RSnqbT9IyoFCtoAOmIPEX3GERbKaNxWpu8/
wE5k9ji6ZLrMYGs2+ncwIGkwGuZ+JQuomrnYE70vt0tNyNgZDwkv5EYrkyz0gYqQtoCnMDr9Z96C
I8TGjudlfu/MetdTQCvLN1E5xR6fYYDJqLE31No9O5KG7jKLH3LRQlQRlED0NiNyL2cUiJ66hiDP
uiieDTOyQk1SHx9NH/YwngJR7mRXH0RPe0E1lAYeENEBwyeYGuEhyALcX7ovFTwCTXuMD/aQlDRn
ZSy6YpovrpP8i4hLHbFMVWsaVwH2yGojEt065Dr2Di5tGwQ6axvLhV08EOstrJdkmjXmo+7WpJkd
M5I5btxJEH7VueSnzraxg4sQ2o7COiZ1g0wRhqJbS8PIkvpxsL0xMeG2+qD8Fy3iVPwMaYPEetCT
/AvelIRsHFdkvUA8h24w/g10rmd9cLJde9jHPQHgmhk4n2w2cTp78Im6YPbj+WjEyaGQWAsMA+7E
RBlTOHWVDjAgwaGkcHg7gXPyI/mJaSbHvWs/NlYTxjIOmDUBPid2gTvKF9EqGvxr0Wnppih7bq7E
AkbsV2oysUlZbbYvTHD/DMOzxeWFAZDccoZtgGWMFYPTpZuCrC15Q1DQGfMhgfQfqHg4DYNzUUBc
L+YowGsbm9gc35Z+sRx4QOjaDZiItn6IcmmvDc+ZtmZlVvCdUhKPS+OLqJkNUW5B0lsyyXWLgRsy
g7uQ5YKMB+cJvJVk5UYcSm4MAlo07Znh3cegBH0hkbbVhubTZxbTVqx1y564zpG4NdKmzLG7GIuf
5PL8p8yzxzwhhzbOvsaZ4GuwXQY4DaXAXjN+RRLnNb04J6bmOyX7Z8tPj7YWl2vh0NSqhiNJUxyl
CuUZRkhwCrrxJS+9j1pRGmiKl4aaWawuDk6i/0PZeS3JbmRZ9lfK+DyodgccaqyrHiICITNS6xdY
Smit8fWzkF3dQ94yI2fMyGu8TBUZANyPn7P32qnNmKgtb5x51r1ZYxrVZ+V36qdeHGu+l8heZ6Hb
VNqE25DMsTUtoX2WQxxgWExNNy3DEY45RWRftYPd456sxNZJFh1FbAF10KW8NpHHrhRGFXJ8GJrG
49Y2dVwMKt65hcQHy7LM4V5jV8LpGQQcBvLK0ys/Bfv+ORkocchbuuxzzbmVts4EHttHMQv+Zl1n
rLwbwlGMkwvFGIkIpn58mdvJnBDCUTDnLmecGlFr1jJSVSjqkefXhldawVMaoqENnIdIoyod6Z3x
mBAsmQdcFMqxZmRaWoTaa51STsYuzmCVGF+RSd/psgxH/xyfKHUJLQ9DxN9Qb9n+bpuq5kQb4ZnI
TA94GCIwWK2ChgyDAPTmEemmCILDzotkdUiKIeBZJGXCIXWn04anwqzqp0bP79NO3YWdxji7B/Cb
awae0eAqzOTMTjaduhwFsxkzQ3em9pyrrDxTj5r4GN3moGGn0rAtotVdhqXvBmmk6K1QcgZs9JT8
xXsp5vKmkhj02riH+RFEjAByGplpnnn9cj42/Ba+guV4rUQfb+rjuxvJ26RtL3uzkWQrjq81rOMu
cY29HcpX604Hi3ZNvgGqBwuWEWdSdh55MyM339iVeaMlZCpnBDNkJYgKGlflnJAywT3V1JFn0Dpb
p765OOqxV4aduIbNsi/fWqvWrtiMcV+asADCecVEj2NBWVs7VOco365Buupg9XFLT/5j2Q6nqbLV
EU50tc5k88Gj9Nknz4nT1l6qATgOBgAKMK8vU0ScWOWg9/cdD0ODA1in2ZsVNVPrxJtdO91ItM0b
5XSCp3A0ca2RaTG433quPWUN3v9aNdN6VP6CfWIc1Ju0aPE6uptO77DTNM0FgYLdpra6HrNc/92z
GpxStEyl0QMQEAtPPkDPrjUorAjQKlp9N+fibjBZpizfdxYYkO1FmOLx81OvGU6N90aujQRZGcps
Y6chzHOtEUUyhDEUafm2SHJ1KlX8JjW2T7A988QRRYnnVgdzEasrPw4fcUQTqrvAeYRqCDVN9iz9
CMkshkIKs5pmYvQiJSpzwUmSHEkTU2IMHNYqDeptNFkRSqjwOLnsqy3GiDWH349ydpBe1EyYI0d/
Qy4oV33eXYkptDFggRC0IICng+fEzCI1gTZ47G+HlCfTyiZSN0LTgV0QuQ+uuWanIsoN9EAZvvWp
iZQ57h8HP93nWTEe0qJ/dZp2XUPzDRjprDleVbwQNOd+pg5IfwioHIHjIRN/KbsXSJGLcZLf2Z59
OiK9fsob+ES1XiJMQ9wJNm1mHSbdMetn/0DA1x36F0R3kUsilfbd5nOxjSPSuzuo136M4KOMnZfJ
IgJNEZDoh4uKltSwKUkPtZFe9W7zTXP3IWT1xIzo+9vqVJeFdlFZoCfS8gVY9r43573bE0pIi1mu
s5LKQ4y3fTm32yYrjmmUTZgeox0sabnFApBh30MokqAHskPrLUJluEn9kMZH/9DN4EnLwKjRJNDb
6ILQvJgRsQZljQWmTmEcT8UbcQWcBrH7DzBQSvILy4cZWX4+IUycCBTJD1rlyJ2yCx2fSPE02fKm
wjPSo608tXPyDHtPcvJgkOlOc73SK5NLKQs8cnjn6NLPG/11Vjw2jYUo2Um4RqFzbvr8qtIsrCxW
+UANs/W1lsmb7fDYcuUIjXuAnDUsvL43dAL6rYr690DDwStsZJSRwQLOCnlIe9I2NeU3G7HUxLpZ
Gjd27rw4TYYysbmKspb2fdb6u0KzmWGk4tUaPwV95VhaT7HE/mq4zntdlBuwuz9sq/uh6hatbHDv
yKE94DZkeDBgCSMXk0eh8ZqeI6pGtLojpjsACitgt9c+e+06XlSHQ0vknBXcmTiIkXMBEpQJImpO
KmWLRJHM7HgzGANJMRTNqQ31RAXoXOu+3nUpD+A84XdAeoqnMMZJ0mJc6oMQ6XZrfxN9fpy69K4r
dawsjXnZoS6QdBWxQAdg4oB8A96xLqwT79e2Y9q0itnkQGBwOtRManwXpa9edFjnC7XtJYeYLikq
LzBLDy/5nebgsMNexvQdRV9Nb5bKTcAnkEiYdMIvrSJCgkXv0Ir7YeNkSP4x/GYu1BHNx8o6jCes
Kxuu/kvkwp8h7upN66qdH0AXtDGkMVh4YCjo2RkHuj5CQV3O75xw25Xvz3x9nR4tGr3dJuCCrB10
+gSRCjN6G1p8J0l0DJv6ta04r9hagyg1TT4g/DirEuJcWYWXbnvBw72zu+JF73BuMUW9jpYgx1Ry
VmxRy3bzdq4RuTOreM/G6hgk3UWjunY1Nv0ZCgY1sl7dzZrylFagHZf9U4AbZTXF/nc0j/skZG1y
dG4WfMbQxVe2XT4Nrjr7OgV7KBUL5XjR9SrYqqFZ1uYPO4y8vryYtTtR0yoirIyiHlH5mNyWg3uR
Gv5x7oF1ml1x35j2Y9Yg9plHStflVVdp+2ABRMhoJ0UftMeJRZx0qE9a8ViOHGsq9aB1LZ7DgnaJ
LoaddPuGSUe/Ax3CyCggR5RzbTsy/3D0/DacpmHD/nCEEu5V6uBSJwVc3Y1AxLCf2vlRZnW+FeyT
ePeM7GZiXseT75UVCW/TsoBAhokpFdTKqAV5xCgStiXOeph2MNhEirUuNx+0EOcnLbSV2+rwvFmx
LzqwlkYO19AWVGlTRWcyWzxhKdbOs9LadkVpW6/boKTxbJfXo4sWtaq6tzLUnugKVFu/GAUzV+PT
su9R7AMc6LhKGC+kt6wWOewx0OFBvSYkhhMP2AFUuqFq9rRTr9ATfS56mwCixDY3TNB4GhJHolg9
6g0d8QRGxnq0Hueuu0ffATDNzu9tmV2koX8VVOxHtng3wm87aOJNV9M8D7PwMmEMDITkmen1sM7i
y0HvLuBYPBhCW83DaK11m8cJw9HSn3E/yLJOVnGN363GXQy3VmdA6UCfYyZHBja3vYxuDDxA9BaG
nTOJd2W19yNuh5mzSUzPWFPFbRjATknCENVuDmFD1Nm7ozXufiB0lpVQvmsRo5mEifPGnPhN3UF9
0oYpV76Bi8iPieHNODjazGm4lVzehmJgv6ECzbXbMGcTRKNTeAbHgZWUM+l8EWbEfp21GlFSg/+s
CxwKQY1hprRNQtnc/Iq68Zjm/bmv1F4jhzpM3YNj0zsvh5esFlc6MskNcslLcBbXBnFodJbulYsz
LoIjwnE590qzx+poadSGEg6g7hAQ14MOWTcWQ0orR6rVGvr2U4fF6DkGVJgqRbncTWa1o8zUZ+Qn
tqwvIwukmB10+ymleqeGnPAyl+5aTq8LYsaw6E1bI0pGisf7Ocg/MarQHI0JRWTUSIHDfL8F0KVg
fVGMpV/mbL7JtL3nUAeLYYg3cEsv/LrBYKzh5LE4/AWJX0MI4a7XaNOusozHTIBbmhrfvCRbtS+Y
XwBYK6XBu29r9MzsHe48F2/HdSq07zm/TSBY7gaFuNgZIvqpLae8UotvYiQEk9PSJLD6VWVOJKDm
xrVd5h8MC8qN2Yd3AfLFADA5i1DktXMYrFwnMA4NnJW4sZ+Innst0e9NDDQ3ma2f5cSwuUNlM5wj
LLvDAEgIvpLr1QXoGweZkhjRA0fYsUHMQYScSp+KJ7xvXFOR0seDWPQ21Yx1q+tm6JFThFvBiR4j
PydmrSDo043gg4rBpptYXUUusUhGkE1eMnNDpsR5DD6OjgkASV5pH0xAS779XgvNfe624bkyMy6J
z34c+cMGmh4Tmyldq8H3xplnjoLhMLsB8yTNYWaYdE8iK4IL1FQgrKheIA3KhfdjjrpaVYzKa1u7
tlAeHJFZL2jKhlW8i9y14T5GdKQ8cCYkBy68nsp9CWtktxwcaGWP5hcq/nlls7tueNq3KIzWYhbl
VivLZm3NNDtnF2N5zzQJ4ITkU2v3TQnUEVFxDXudDGIbxTRwW4iW2Pc81nh4OYhOUz+L4KCx1+PD
2uuy31e4kNaJ7WOyFhezo9/mQBNWAfnhIZoKXrZNaGlg9EscwYqsRBAMEUUzYh+WPtKuzmYzPGUG
hXyXoXnHDIIpO6EXMEVLvqnjfiJ6AgtT1SdOo/kxK6Z7Gn8lPVH9AvTuS0l4VI3GoJRTf13U2nGQ
54pnJ20cc93OArbd8rg2nTseRWd4puzYb7rwMRBHX7UPw8jdX6fVcvdehnr2aIZg0trGrpEjC9iV
S9YyHh8CCnEmeRRfj0U7CDi009a05udA6XQWLH/bd+atLQO0faRf9BkoUEf0x1kTJ82pL3OtN1eu
YH4cTxy5BF3qaMCSQSQp25UpCOgJrzNLvPs9Z2qWqyOPAFpQ1Z1lV9zqQi8usj7YczbPVrQAiEWL
30yjYjKmtQsW5wZ7Qrm82pZG5zFBquC1biC4We1NwUDuEv5xiLlZe69zahvX8RAjuWy40WqsJWAs
WKbm9DDYTnvAj+CjUlvH0GA2jU6RR6o2C7UVq43ZmWcLdwFwzYI+snVfP2hxvvh5nBF4dXYhOpRA
WtdzqwWjV7sm090R5DlRxIvpK93Habtd/q2b5DKuHP2cYNLfzEmC9hiZCuZ2/QZxGGGAyfhKTILJ
/HELAszLQzVSSvJs6yaDypGmJS0T1tPETL2hrWm5aJC7qobDiZ9sObvt0NNem7P2nRPAXpAxvWGz
ifHf2csQITxlzkuba9GhbkB+gfJZ6VoAHdRGYW+E7hk1fMhgmStNS3SrW/gkhJVj+cwE75wj8ptZ
9eFaOM5MBYufuwxpRthBxaG7Q8+OocLY9uQrkQJ6OeGTMnNRghZrngrY8p4fLdIi7di29kkfRy+o
+SWFwIIQS20+Vo2BvlTfOURs3jgOx8UqosSK2evflGlcjUHHIbe/AUddH0LDOWlL1QsYfd72WMxX
Wjtcu2OUenOj9niRusuIWyuu6Kz3LSTvQIQHqeT3NCOvkWa/HjXRsquWF4FoaRJZ0IRdOg16u06K
4NNqLB8GHsgUxfO+Kdr6HTkIzbmYAdZ8Usoxjx1WaifIr6VrPC1AaQKelGTXMZQ9rtvLkIiptckf
u7mV+75JHhsnEM9UgAEeDP+6tvTukmP8cJG7VOZpnTwy1BXnxBmdo7sAhNRwZ5jlWzZg/yRaHlKN
iTSguYIhzLRDgL0kJS64UN2znkrtQoXVGWC0tYubkKlCWbJ464knEpZgd8KFYc9YxpII6UwMd316
LnqGN2FDPFOMsncjS6bsuVGc81vRtskhT/pNy0yHky3YIVSz826c9MITBHWxrqzDgOCdZgTKAMWT
lPT6y8j7HFvJEC4sJRyTEP08R7j3EayTpsrYg5RW7wWxnBGqEs8dqOx6pUgfV7tI2e62Ggnhpu1Y
ToV5lULquOPZAhzbPNekHN+kNEylp6OUdIuvkWVfF7QuTCmZBA6cDzqtQxiZj6yvPmPkKjCZhIIa
ALn7nnTVY9m7Z6N/t0tx2WB2DqYqe7ZAt3EcGzi/EqjOnLua34yAzoKKtiCVprXe9iPtkP6owxA+
JeZj2Frx0QwKa12BXVm3+MvGmI4IeNcUhyggjwlG1IQ1pqXV5JTSi5raGyeWETEF9kaG4Y0Zx3dg
yK1dbSH0HDFEpC0NTTvAW13V9ZM1NOGGt5O6MylPWrVoW8tTE4fqbgjgIizOGiVij5Czb41azuJQ
5+nzRcN0aFfo9lVRu5dDQENY9pNxino1HwCa0B8GbQN1IQBV1tb3Y6uoP9sk3g1X7mzkh74oXoZU
eFIO+iUWZn0jflCXJrVdD54Fo9KG5QoULJ6mXdngLAmy6jpxu+IRSuVrsJEG4EyOQQhgaTIH5czO
0D2EtovNkDuKc/a7FcCdapfDdchSGUrSdCw9PEsA5+vWHtb6kTwsDhcTiDALE0fLjB8VXnQVmRQO
Zi3JQI6Kr8SyX/0qvk5kkW8nhhFwVKt7SecNkQMRqG54CAQzNmoAjj2GDt7F9TQqdvoy45EBiVXf
2/4CFZiwKUAAgC7TIMmfNmY7KVzrgC00PdmOqr630i+nGtQVfbUOmWU0p+yDCADPg3CuEc5emEZU
bZv8sxSuuW26RUrDUpJR5mHkYzUzi4JpSlrSB/av46F9HQP5kJsWLUiOvmliX2j40QKAplXDvHQM
aFVTD4GIZEbB2rgxm1ckKzjEUeNvhqH/7ID5eHqWPiK0HcH+8HjpffIwkwIFJW/tp7g8xzLdV8XQ
42WlYg6mdN926VVsOcKry0VqhawExHOXsKAYDe9QhG6F6rjcijw+DOClMrPxccdY9+XQbZjvv3IQ
+Qg6Sti5sdqt0Kdd3ZBQX4/wJgzmFnZrXo5NBE5ifFKLvrGp3A/fKr7UIrawFfTamh6IqEVPawc2
BfXPNyGcd/2cY0ynvVKm8Kfh4UQQAr/R6WMVXNKbJbujLbQtMdmepdQ1kWmFqKKdqSjRnfI1Q1u1
huRU8tBMWfmGTv4Dyeq2nkCRCn5ZUUtnpecDGknNuR+VfMl67VNW6hi5Znvux11eBre2Pe757CuN
U8cm92MYaHo0euh0zyX8d+4aU4MbweAikNo9yBl3PWvj1qkxqQw9WW6l2GLRuUCDgtGZARcad1Jn
FUTmHiWC0ebf2bC0fVqkAo7x7ffGZy8eanhzPcOPrVWD9g4blwDnAbN3rclPN0FAKxy0+ZUxj5t0
FsMhRgzgfsXZLb6E18RIG9o7p2JgSOukU7yvMArSRQIFNnI4UNR4o7DOgG97xK5VPR8hWQjGPORw
5Mmzn1q0mliyVwByvkcNCa+RDckaSfu9HYlnxegFwYO6stKYzZspeRyCMsWWEpIfMY07kDCrIlij
n7kKlzjz8ruw93Cxo62skw/yGhkpVx1SitmuPbc1KwaAHLAdKPo0x0Miqg2g6Aln4A6qtGYp9BX5
9CAScerRMM805nehiyVNB8oSIO9GVBd9MvQ6YQ/FIq8JbT1ozkdFPhUATXxmQcv/odQE+3In4XSU
I/Shultauorw3mygPg2fasu5JR5iO09OeNDb8ipHYdLzeWt7iU4PABZYRcUTGIev7PsjN+GMPIQz
OjTAgcUgBozmuI9AhJsLP2QFl7X0t76rrmVFkaHX/Ul3CWFwoupqxiqyjQaEcC7WeksrN6IPWX5J
pDFS+02YN6haj5k9Pk0Rcr4C68UqYrTC3LyqQWSj/diFdrUJghjooAWVAjk1MMoE0t8yCOvsxRtH
WqLuxCcsx20ef7Oc9oyDPbPlHoi7wdiFCqtpHgHXalIO9gbu5y6cN+YAudrnIASNf9HB9e8N4Noc
hwzbuP9KzHO1t9EI6yQMHftgw/Hf9dqWl2j1WGF84zsVAVkA1fSodbyJFdJxAEMPrhzxtxZ1zgyo
4Bs6074dkms7pWzsUZwQ9I4kMWBoi6J7E2ilfTGN6d7u9qV0E2YDxqopE/BKSSc8TnoBcgj5goYU
C2HUtpskJdQqJIrnVPjq2kIpFA24glrD+PRLOlz4ec+G9LX9MOM/M+xMbOwpH25oY7V1cXLQEFqx
/pkwx+2CYE/XhuxpOpCHyYBcyHzn6AbSXBt2aHIuKPid5J0fp5ddiWK25LXnckJM1Bmvhqpupm7Q
vRxP6fVM7B/MjEOYG/MxnU3hqQnqHO7rVor70g86yvVw2E5j9VYFTbaPkBdaFfc5ZfW74ZNTIBat
fpNfMbKtjnNUvLmAjHGn5zsndL+wzT/P4E7j2PiYhDHt7QmWkuQ+GPrEYQQwb6Q13dR6DzqMFkFR
mcmpMbODf9mI1LnRh/k01GZwNrF2eRhd001dpt2pLM1b+NDNrVogP5Ndsx3OPW3ywVqOzIgLKDov
CtOF9SOV2joy1z0hRX6qC7LWNIyDec5Kgvcg2xWmMncjZUqZaes5QMMyg4PbluHilad42o0Vjm/X
GebN0PTmptQ1l/N0czL1nLBxXMyexu2+MrSlYlLHBWlHroN+AuQLbAKz47qN0OS3gjBmh2UL4XF+
OTT4AJsj75u71jSdj9MLW1PUIbE3+n2WmXes+kzgmXGYqhaHHPXyyrEk9DxwXonPnKrIo2NlcAQT
CL5WCgZoF+qvNS/S6wVNXE1G8iQ1dFb6nJiXJVpmPyr7zUzdyDW5DJPGP1lR8hg34zHOEhpOGUhY
wA5Ea0T3qcPgcIyzd0hm27Hvd8mU3UZI1p1Q27spvYjOHIsrp4Ku5IbrweLRhjGFk9odpi2QNbDA
Iz3sXMF3scbvJlXnuIaz3SMbrP082vl+ejMUIOwEz8FGRs6XDMqLQYXknav0YBrFWwEefO3Qqcad
x/DbRv2gt/LD9vUBZFZCO6TdRrK0kYb3ujd2NvjGMvh2kvwunZmS1ctQ3aDUMUf30Q2jd98kCseQ
qOvckaciFzH5Pl2E0oX1hvgGgGUxVxPiOjNxlsZEkxgoOato6GswEu4JLAA21ccmC4U4NwZLG8U2
SJda0JS2CHXCgXkxBNPdoCJcQuGbG6DZnZMMpmbohQQm7WwKeILsrI2P6ra1JGL8ybGOQ4JrvJHj
WRTVCVIi6hz0qR0j4z+P0FL/FhFHRKNt45VcgggJAfslKp2uTK/9DMpzqql7l/t4Uu78NqG0XmGL
PxUkHV2K2HJPzKpqT87WG2VCv594+G84hty1pSyeWw2lUqI7DKUXmRXJNycFX4bdBDOK1tK+10rB
Ux7dmbUmbsHSWqzJdXE2hAJIRZQIZv8cGWlG23hK1HUe0K/NC4hB0FsezdgomOQgzS4RMK7CfLzS
VJevCyGrPROt5qq0vf/Kho1aTFGBTjj2Sk3JzeCjiKvcyT77eCO9P3/zjH+LbbMFNa8N4tvQlWX8
GhBtcGOjxtHQzqnKWoJ1bM8vOvfYOAzrQf2A+xcQc+Z6M5UNkofScLc5UloKzOlYJyBKDAZ6aOGC
baKFnMTIylvrVbSv64TAjACikYjUIS4J54hHmqZGg1Bt3RVluakAJt2YXYVhWo47N1PqZBQpIcCD
zVw1C9x7Z9I2aHqdm6obq60DIPsv8teku9wdf0gbtWmgCGHo+hJkaalf7h40iyBaDKS6pHnhqCks
eV344SlutfDJZOxNvzBgrpcxky+xzDzXafg1NCPioIjjukijitZVzjFJA4zsoaaeWJvy6TIB3YIL
KMBV1ZloU+kd/kRIz/DFUKoeQyJn9hjlm5vQ4g+9Af+mChAjCek2F1QWb0advzf18AyUeQEDNvpm
rIcK7y6TnE6PHwZXoulryXHLWmvjiqbbzVMh71tNWttFnugFaNhXymBzNUq9uEvj4I5TO4c/mjwX
RigASrH0rSK7DI6wrVLOMMD4NYiKl9awsitCOuTyhd0Ay6yMU3FA9L8k2GDiKZMG5h14mqwFcjT5
rbiinzwfxt6kGCnyYV1xTl6imXumD5AD5y6gR11S/GWO/g73170ykbm6ZCKc/XA6ZoQ/7CtJdrNp
jC5K4OC1UOG33vfOdnSgZTUpIrtgIbznOvnlP4GsaaISiMs9qBdNk9jupLysBbVYDaEJvsriV9r/
xDdWBoDUySaCwO+6COC/cz36wHxAHhSXockAB5jr+0Qk2LS1FgZ9CAMHv4G8+PljzC15kbnidkrt
8IUXB6K8Y1U1hge/Ka3NkMIC+glYr4rePxXtG5E8lzoKqD2hX9GOMY77BmyVknxCrlrWyBHmZquX
PJxeYOvivQNdslaVfTaIab1kCoQeXm+umJA7myE0j8jpzJMsZxTZVpNfh72OxqdT73Yx2BT2zGKm
ZaBHW/3TmEa5a3sxbnroZDdz/QEx9YL7MyO0IJ/Puh6UnlshFgAnCOqtqMKbrBdPURElsF3AG4WL
aKFeSmfme9AtIWWeHQvdmxgZYDZGfZ/M1QKdLBv6kNDHwYZUL4IlJInHy2rxQs8TUuhEI0SRlstK
D4X+YDUw5yc015s5hLloGnNzgGiWXzc90OgSR/GmtmPBIbc3Ue5jGPTVwGglGBL8AFWy/Vn8/uNj
/N/BV3H9X09588//5O8fRTnV1EntL3/9532R8c9/Ll/zP5/zx6/45zn6qMELfrd/+lm7r+LyLftq
fv2kP3xnfvq/Xt3mrX37w1+WlIp2uum+6un2q+nS9udV8Hssn/n/+sG/ff18l/up/PrHbx9Fl7fL
dwuiIv/tXx86fP7jNylJ8f2P33//f31w+QX+8duhfUujr3//iq+3puWLnb+bwuKpWFZNoRzH+O1v
w9fyEevvlqSx7FrE00rlEpz629/YpNrwH78p+++0YUhG0hn6mzQI2MObols+ZJh/VxhxBdZCawnK
dtVv//3K/nAF/+8V/VveZdek6bbN8mp+Xc756ZYyhfpJBLXVL4nIhUk6T0vOARMHg2fNBP/AksY0
GlozVHhkV9lFbRv3isN4TsZImS2pS5aFTkI9gVzAwTbc1WrG+xl8YY4P/yIm9dcXqAuHeHNHObr4
2W3ULwG88RAQihZh4OZxAmuu9HiPTqfE7STTI//BwYFuiYJ56ni932Aciz8wHHR3YE+nAw9oBVAb
/VbmTwo63OyvA77JoSib799d9H+9tb9/K00u5O93Rl6gIFpVt0xpID/lmvPxjzco8MHyxv+vVCxX
0GSwP7tj+VIE9sscTuO5sBqOxXXXHeKgvqFTPdOtd6yn2RfmqZky+MiDA8wrKKDEhCLyOAceuCz5
Dea4vYIb7f144BBK7vXyxWcvvUEs0dy2TMCD0mCR6xyq45jJ2o5GxnuFeD4kJ/CASle3dgjKwHJo
TXeF24xDj3U/VjFQK5Gc7cVFQUdF21YMV8MNUB0EBwzQo1wfOfynxZEV6FtrHSzQaY8JjaxFkK9q
Hu60mHKxSudtu6AC2o6Uuj9/P5fb/9f303UMi0cG3Q1V4S9XftZ0EIFDjeG91K6gcMNGT+h9ugTa
EIHNSCXyiVGq/EM75RJAsHkPbiXeo81iY445WtpO9/wXr+nfr7E0MBIYjqWEsTw6f7zGVVJLEPw0
9n98/gO5Wxf5DIVvZKQEe0aDiLQJUsbamNy/54ocknoxDmaFeCo6+VelvP7L08stRwSu49ImEpZB
Q/uX6OM6j+jkZvTtRw6Ynr14ITMrHraDrLKVaIuXdlTztdFmDBAiZJmrUsHcjMZcQVWtyhcCKeWJ
LBkJ2988FKZ4cZClPquYTkjfFR9+yaSdztwyR8rSTTYDBJR6EhKeo0hoIrQN/FaTnnIDv8r/91vt
SFKFWQRdmwXI/uWtzqtaT6pRdKumKh+VU+sbhsrkAYbBO9JtUuvGHglnNxFU+6YGLTkNuq0jzSF7
JivMevPnL+eXup932pH05hy8MbrOcvTLzehOFPBFQ5xKD9LeByHPmGc5v0yJyK7h9zDbC9Thz3/m
v619UrfZAmyJf0WA6XV+iTrGjh7HLDbFyi7yB81MWEyMCjFiD0Z51U5L9cjQfIn5IRIKpuldN9co
DHQj2kbps5kGqI+ka99USj7rgOoOoaTNnDHo/4tVWv/lTKnzSnUeCN1gb1K24S5v3+/WPvwZuN4V
YVCTaSB6i8ghGaVxlrJ/aUhDJlup1JpdNZTGgyqSzRi4/i0DXP8Yd92LJvDkIs8ZTkhPnxw/4fPN
NJk90te1M7jLY1f2YJey+tYBzMcS3xzr1oWbXI6P7iiaS/THRPy0Epmpqsa/ODAT4vfLSiR5tkys
x8pkm1w27T/+dtFAgz0xoJAyA8XrqNs7tJr1NSmb2qlFYLKqJvvez/T8rtFQkTgaiQIiL7/ElOk3
y8fGMirughwYQgHIaxMYkeYNYRl7TQ0gDDIkAV5GeJcU1ldHPsuF3c80DaU/b7O6B3nQOzedWeNS
1IpnH17rXrPi18EfmvvesXdzAqQxFeMDOul8G18w6kAlYk8ueBqw85Y+B0g8hHnEHpjf0de+9KnK
942vF1tjUajSkyGsWVQvPztXglJgkyVnLfML6BCQnSuVyEPf5cZ9Zp6lGxgPKfD/XhjhuchoUPys
ceBm6ajMIH8aOST7smEiSfeSnQkq2MqFh3n4qXNJObx3tNwltYK0AuwlxpMAJ9snNIrKqmiB7drz
VeyTRiItxNFF7G5YCYCLdQKkmD5dKNAZK3pSgrZ4w2kgHut9jFIHwkIYnIO8A6BYo84X/PCDrujc
t+Qls3MftMEJzqV+68rWONMFhopcAnQroMxtSsNXBwdxl9dZKr7s+6gG6iuKbb/cfCQ9FJc4VlA3
Jc19q0P3AnoMxCDIECNLpZXY8jV9rzTaqHPrDyd6r8/YYv2TnoXaySVWbVvBnaEnXrtXP39U88i8
z6egAeJJ99sdGTjl4oui7Jibn0HCiQ6e7g3HKOeUWT6h9kk1oHfV8WBWTv6o191V0wXE8eqsADR7
DAJ/fMHDRt+ZzLGiN6qXzglgeMxtcFEgd4hxnp4CQqa53vxXQR5uknfFTRu/NIOb3Tf6QD72zwJj
yixcu5Fd3+QgDvZm0eBPMnVi4isJdTwcieKt55tWAVZtZBWtkzLXj7Q7jYPd6wODNvxDYBo/61zV
N6Q0uGWe7oblRgcxn125jNp93yCbo+pflKJqMRhIrwLRVKeYAeVFFU3vdBSszww3T5po558HwTGd
4LahE14Qrk6nmKE/t3ALoWYjfgohOo72lRbY5lb/P4Sd13LkSJJFvwhmkBHAK1NLZibJIlkvMJZo
IKC1+vo9QI3tzPaYbb+kMbu6iimAiHD3e8/VemefA2mNAiddm0NA/0i4KRpufRsG/m3iK4zR3qn+
iIjeOcWkgEIUAFxTewWjKZ06NHPN8yw5pYuTxQezcqs9XuFpRWuEVW0+wy1/tZSWvCMBsPa0MAS4
fSlOmii+KQ9FRls4kGVLX5AsgkYpZLxVaU23GxIuXwXG8Ijtpt1YHkPVvJSfhc7gSHBInQu5dH4Y
mVpthyoS58DPdgCqnJfld+uNIP3R7Equ4UbttKTun1Qu0Aha47QlVO234dpYBHDVrCZL0pJ2s+qN
PQXtDKaizfK3MqNyTvTb6EF6zW9luv3aD4igUj3Romht9Cc3b/z9cmKgLwTueJI241CcEUY/7WxH
xJdJwjutTCSHNkrvlZEqVhRj5tXhUfxD5AMR/DKo58DGsUfjFDTn/OkFbfvi1cBAZ0JAqnW0V4Qu
b8itIixifvgNtDRjoHwOzTHbn9EkIal0Vb1bcElFOWFjcqrzZGbZqrVpOwdB4h58e0QdZsQzmOtu
yULt8gxhP+3+d4YUn2WgDnZd0Viqoxh1NX3xLiQ0sWZijYcfJ3A4XT1fT8jvyfRthI1preCHPoKG
s2fr5fta66e9lYIA9xqv3fs/g2QQB7i38nkS6dEvSvg7kfY96jqIjAYeTSAXw3M8SrVlCAqffnC3
MuhDFBG+hfrdgaQeGP3n8lOdhv03Z+w+DHVIgPpdysbNrvYYovBdtkc3q8W+CWpjE5IsshVT2r3K
ADujZcVvBbmOD+6+T0kA1LY0G2dnKSPYIjstt4xwYf47SMGLufFSzQ9Q8MZ1pfQCZqtItx1V8pMp
2Zis4Ydy7GG3EBGxqzEitr0Dt41zUhDrIHgBgG+WDT4Ojg0EuSOlEWbdzCH3LiGscRZkXCyFP6Qe
aPobDVglBuqwO+O/ynQqjijwGEoqQ131nAZLHDSPWOu+wRswD0HUm6jsU9YXdwgedokUpm+tCiN+
/MOvWcpJA1mhFs22nZUVh7DtsydmhDMcRm70AREFgXqvDCLE9l8NIY9+3ja0LfgjGrkL/ZXu7Q2k
Njc5SMMdVir4yAyxT+jTdvZS85D0UJ+XissTQQspCEC4kv2NkcbGYBJ3NXXVrwOGWjSm8T8jFfyM
U+3aCzbgyGI+Rs2wKzTr6uhddQ/ZURnxkVbeJiN0Fec06sQMFRMaRWSuLogsenp+D2IH8wSeu9Qb
t9GRG6K9KScbbxMHp62rkwtBzxkwHJHepZOFxwJ+w7Zx/WMgG+tRUCetEzwImzHKe5INkjlIdR8i
/XJiZrDLQ285wyprfBuT4szvNdNhb3lFeDYscmBklJ8md4jwjjOJdWIGWalT9ZdjFoX1meAh6MA6
MxdXEkJj9G79QKMit3mzJ3APaXMIaL+z3kBDu3sy2kHLQo5gxzd2MfOqVUc/8C2Gb+H1wTXC1M1l
6D33oJKfeYFyWzfF9GKE6pmBxX4WQBu56f0gS0UxE+IjqqHwbYSc4nOIzulcQbUKrHA6lQwSHk4L
atXWIZb2jP4n8CeHPCJGNSW5dFu46aV3oCfH7OivbukTfDV7VyKj0Ei9sKqzHooIH7V5GJyRZ6Vb
navA+RmSf3JtDLT5FtbKukdZteDy8Pq/lZmsV4WXGo+CofYmhsK6TwVIMD9rbXBaEotFMjNUY4cW
Ini0kzn/s0I6BImgKtj1Q60dwZsQLwC7jLenzFXNKgt62m9PceTm79zQW5G36cNX+qtXNulz5RfG
U27V82pDUGEKrRgKgfXmxj0pEsVjGER8nxjaYONK10s1QBSgszIJRAMCVfS3vuZXcIqZ1m3RRhsG
B9O31JilNlSKz4bfYSNyOU3lsLfskQPvHN2UZmQ05jNG1MqCBySn4rOzgRFNAJdWUymuLor8Z3w5
r0bYqU0YQdBwPK++mdZzkCdbjTbTVYia/Q4JLfr6RjGZ9FcIU4Yz/BridXSUXy09wMdU+xr3X692
kT19uFH5y5VatjUrj6upy5sIEnZlU4NO664kBLyKuXWNTphvU8LosEnVG/l6HzTJH1jks9fagg9b
4yrPYTPX3vio9DA4IYTGbEyEyRNgd/OArd34hzrC1P9eRggqJB2ZIGWtI4Rh/t8ywhP0L9CKU0Ir
ddSRZ+/SdmgeVHnhOgGYYqFVPIWaCz0hBLbuwodbQIXLA6kAm8axg3vdVj+WDzwE5HAsC+EcTKgR
UTL9Q7Pjv2o6IQEH6/hGLJNV++/9LLPHrufDX6CUS8bVwrU0J+Xv61TWl1z5V7sT3TV2kTvl9jjc
/qH4/a9f7zn0OF0eLXJwXPm3ktItZOiZ0kcMV5A70xNwv1Ve0K2Ugc2n0HUgDSHeVQnl9RQpr77K
dlu6uzAv5rwyj6ALbM5QJbAIgTNchzO5VZeQWwkSdXf//4u1/uur9YBg0YvxHFcauvn3FxvgFe2a
iAmkMjAedLFAgcT5ZchBoUrRnaYwfpQwINaqCbq3ISZubzKt9/mUc46zQK1kBwdiOUSyZBIM3uM9
MtN4OHiNTWqN5sDIqfvx2Bfdr17V6Uta19Qzna+2Ya07n5X02CQrwu3qSduiv7D/qR3332/Ro/gl
L9GmM20a7t86xb0GmyKNZ53bfKKc4Nqh3NJoLKF5yDdtnkGknbGaBFuUGzvTADbAVz39/x/0fzUF
DQ8IPxeG6/BrJDS5/3sPhW1AMWFL3FMV+V2tFgFY14myVF3k3v+AspbNIZo8crDobK8xMZRHIMWr
0BXlr2kkQqOjW/4PV4Dx987g/MKEoE1lM1d3zeXP/6MDMnkjDEVW0aeKTtkZoMeZsNXsipeU/EeQ
mrmR/GwNtB7ajK9Ad2gf2gb5AFDZAG6zlf/DJ0UT/2/LDS4EWxjScW2L1rS9jLL/4xUFYZ4JsoRY
1aLaBcy6+9Nj8FbmCC7DGfz+WCKT3gV2rX82bvFT92T3Urdpe8g8mF8j6qY8oAGnF+jVTKIDtbAm
hsBz2v0cdNs7SXbPIhweHuEZSeLgK68Tkywt3ftG9NeRqHJEiFo93YSf/1a1wKk/uC81HKrnJg0A
rM0FgPjezZTAKEeDFy8nBEezcbI0iAOVIa5RCPR2uTOWQsvtNAjCDrfHFIQ//jSX/pyJFea3nVJa
dZeN98ln+0ga2rK5AQrc005uhtFRV8p+jQWovrnTUE1NcjfdD6LYlpPeNHMpCq0wXoMe11fS9BxU
59eI//FHNYyo+pyGoMAsvhFHVBM2D9AQpCJIBtB8Rm1fkX7b19ykqv5XLdqF1oFDm/MkqTQ2iPxo
YFdDH60wOaACV8J/KmAu/7Szv2qqst894pInPfNSiuFUnfIgbp47l+UEUccBknd+GCMnfedDt6m/
FGzFx/JWdM3bd+QaHoXJemE41BRQupy1QqB/cgmZfoC1hMtRN9sQNvwh0wBJ9LB6Hnqi0+ZnCs1m
A+s3sdEHpkP0WVIW/W4sY6XHEkPpSNKQHaGuRz6fXiqveoikHL/sMaJwUa337g8YkYIqHV57r6rX
xkCMJwNUi7SIvUX7fmOR6vMRjBFZaYOBIWQS4UxjyO4jHLunYD6TI4R8HVNaHxbUojDWnZea+9vk
4M+JoQW8MB+CWskAN5c9JGqvudi1e7KSsDxJkhFSbbjJJhnOjE8bZjxedW4aZHXccrAmjXzlzQcA
4sHTVwZBfy4bqaGHrTLrbe6DY6qfgV1iWLtR6H2Pc8WJzPjpFUbB7Wrr5wFN0tOUWv2xUjgWCr68
g014AH51bmMx9ge7iq4LJ1nR7Km8Dk7b6BASKHMuldDaekiYuEloaDO9rn4unPQum4Lr/z5rUjgi
BBLOYjXPu9VznlTfDfKbW7fcGKb7pEi12S+/RNdMIhj7vOFCHe9xrfcbTPu/hYYlMfZVcMLw+lgq
d3IH8EDbE0dO2sRoVVpti4TP3to2yj1zytbKIGIUvdSAxxgFL4BHFxWCQ0pDagT/ohBOORBzqVvv
sWVnp1mV2vVacCbZHsQZnCVuQOxL3J+EvztgOgBVdOhC+usQ29XNj7II/oL5K2Xu94LHExUl2oAN
dcMumZmnaQflxvWMX2XkvFL429cFuqfn6l1gljg7KVeiMeoPX+vqQ2e0TK2MKsA9VajzFCeXbr4E
GMR7W+mROLU3RPjqWk19klkzFk/QX+qTAhKY+zFR1naLTc6WBJPMPWdZyvY6OaCGGKW7vBMydE2k
igt40Cfdyyqcc+717UHX9EsTuemNXSdlBjCngUH73AIyCnaROdW4X6C+Y7RFmIg6AlRNfx/aIL8s
D/WM8wwolxkVJuZBF6l6EdkqTUX3gg0D5LodDasFM68hhX2yalARWRv8lbZyuDBCNA+Gu8U7ZayW
ypyAe4TM87YsGpaJfoDj3mlo2HGGbZdXjzzrlWQKUCjzdZq5V1CQq2jeM/3uEKFM3NmmHL65pn8s
JmB8y1ILj7/eMPEKgHj61rGTfbKdZvabK66JNYycVXVjWzkVCczzQDLFetq0SHv+rNbhaALtscpb
2KDxalHvL7+8xjy18/i2EYtb09kC1DnlESEgnM9KpEuErdhHYZvoKbwm2hdjuRFEut/0GItIpvlI
76zqgkoKs3eTlruB4RrgWNLXEThs9IC0AbvuuN0D58sBSfEWNX56BYP/NUEWP1U6ull67PJico8g
vdWAYemIxaEd+SCTJ//kVK2xiYaW0GS/yA+hXWX7xsFJY9EjWZs1MsUwdmq8R+24T5KB1Ehdm/nq
alxzXUePLJeUIQu1czmpz90clVgwnhs8SoyXis8CmA00gVagRByykxsSRQZmZ+OUzYgjkjM18wHr
RTcsfJEhBmXpZEcbSNHYgu/MbHo149DutWjQN+iwcXN08ZdOf3sz1GRcJUX8zUEJt3FB66wzGcW7
MhDJGiy/eaLl/rwckgj5MfbKJJ4E1jaJYdN0tns73tnssduggPlttdi8grL/aVGt3/PAIJsPDDCE
QqJpoOvqd5MWIGlHaXn2EuxFS4VppXq89hh+JuRb/dTGCtxWPgT7pbNRWzAaFgowCPwPU/Q4Xolv
WzeR1b13+kdQDvgzQkxoHb50mAlEtr+OXfcKLLn50qLp2mK5LhgB6mVWQb2fFwmwXuApVVZ/Igbk
MDKLZCpZ75yMSG+n0BmETbjpLdPyPkRrPcZ9VA7+A9lvAepEmdOsbnxeXlXL+z4ZcNbCALRpFWjV
mcNtfiLMibfc67imE/eI48Wb7U7rvIbJ6bbdnM2uByRFFyvKddLcRBW8jI2TrtgDps+MoN2AbD+S
GO72CJGUmUMHzgmFn3QJf/M6cs2V+pGO/V7nXrmPbMRsE0VdbmFHVWcz6UggKHsw0d2nHzvqXbcQ
gesMIjNUXCfNDuQemhrNKQcrZgqs80jiQsCn1H9NLIU0Vo1wZ2YO1qOJqcyMkm9Ko74vAx07A78G
Bqysuw5BIdqnJwuZxwoNOscJ/AAohIHXd/GlMRG+BYwbtyCYYA6ZBFDA4sn/EJ9rEaVkSOsB4H5y
fY5LSVCh6X/KOQlv0RCItQrApS2lWAAhZAxbhpscVjGfD+EzpvvqOWsAD036ru+nHJUVeu6eG/Op
DszwyRJj/CC15H1I4u5zhNNGpogMX03ZlysrH94cnf6YPQfVQLMt76XYadpfgYH0cJGXMizFSVdY
7XHS835vIMdbLy2TKPkmBckU3RxCkBQ1dtDMyI5N7cKJT9OcLtsY3jLwbiQ+ojPXWO8OXdqGe4Df
fTJn0c2jMahCKPRbgo/jeTFp55fWeg2NuuRdA6YLY7AfLqEKLnjK81fTAZQIcBko1ewEp5FiWGNA
7I3IL9KA1Bl4XX/IwojFJZYBqFAssFtbjz8nDg1bTmkwZyoZ78hTS1+LlitLb8vz/1922XLRdf6H
7tOkmqCSIOtWUHxJ9+/NC9NO48o2mtkUkXN8RVg8zFUqB6y4tg/wXuhxdWQv7TTS108CSwL4SOvA
SjaeLvXgtD80muLgMTCp9BJTW5WCO+7DQT/38kOPyJkZ6zT4anQ43aRvAp2EU1uhVMwKF1WdENtg
TJuTC1b1QGvcfapc0QCS4Wlidv/6A2pkgKlG860lAooCxEgPIvRNLKiltm2QzD7LlKMoWPSYqQNx
1nmdgIeS7r4HywzBx4v2OoZp3ZJo+tkfjPmBtu64GeTMWxBMqKh5SgzEXncz0wJote0XLyINvytJ
bJ0Tz1IPTqg2zJG7NYb6rO/ZwsLIL/9+UCn+qHjUy103t7gsb+q3TetpzYGABJkd7HaUP70ed/Qw
tlsrxu2KZ0df1dK130r8dxIi8y7oMoBm80DNwT2+18cpxsGkDGxAw8lSVXxYujYZ70gFrN+TN3V7
X9TuqpCtQXyD64L9Gm9GiG53uQi9Hsdt1dFFy0T6leIRuC4PmhXWFwVCgBQE9YQ9w9z9++NhivWF
+bDaL8x3pwzPJcfzQwo3Me688bvjkmKXzkIEEcCEw7boNEX96oXxcLPJpfzpVCAwpOnn97xzhpOJ
1hUgaBGw/NnpfmnlMZWi0z9cCDVUp6Kxfo9FO93GMPoZ92xRrW3OkWcDHvM5RYN++JVJ31x4AwhI
83AVYHxfegQTPrNrGLX3PHWHTe8V6Zq7rDr7sqqOshr2jnXuElv7jsYS2FBCXqg99smTXzavMpLe
t8xRHw4CW3J0GA4z0qSP6kG3MSN/WImofG+rQV7Cnrg4uAPxk05r66ClatpH0Dr+fF3Jr8AT2Z/u
Xhq34xxHp6/Rc5arkJ4smfTM0vN2DDCg6vaLF6Fz1isvvrqtvlsmZVTUa2HDvvVbEtfQJpuYNXM4
NEAvIFsUP4aB9L/Q7OvnSWfp9LJpl9tavYm6Nr7TfYfl1uw0RLHvRdXuPDStG6PsBupw9MJG6vzs
WCKfltC++WwMPo5slHkjCnvbIs7C1tmdEkngw/w7VEJUKQvixfLEb7DT/bsu1AEbyOHPLDnup/6l
cMXHpAbEXKHxV1JZhAQEFXoKPd1rukdycqZLfdcMXn+KSS7bV/NPDLm0/VRDv6WvC41TT91TN4bd
ljU7vnqVu2+NMt6YuLNOOpnEMIkbgoVMWayGmAy4dV45d/xq1rvTVG8Eho9sb4azczT/JdZ87V0f
/A8Zay9emE7fK8c6wRlWb34fG0eCQTjbxfqehPfsNbcpdSdOGYAEdZwLo4NPuXqbkE791hlvQ6eF
DGMw0YDthZsFCp5ZAAvNhboNQ+29ajiJiDXUJ9Avm74BGNBrEXMbWnYMbaPw0Ua6u8c/Za9HgPKI
QOlTo9jbIHt3NmaFC9izPOMovCTfxy6RTb3rG1x05PtZNBDXlu8puJydoPOfkiATldkGvSAtu6SU
mA46CwHRflFhpJ3FmTHTgr1t1wJeoBQ7Z+ZqLDluSbVNsh8J+Em+h/EjTmukf6L/FsWzOrTqgVZz
pLy1rhKbpZ2OtY84lpRBkg9vArbvePMmZ7jRlmh2nuefNBV9kbTWPISekdKYOY8qTtodTH751Oqa
S6U5me32z2ZblyRANnOR9O/0A2Wal9ImDmM5UVhk6l1zC8s4KJkpxhrdjETmtTgYb8kwMVbAeLxa
nirLrph1Zt3BiPMWXcRIk7hvXmFGMUTXBsB2qU0oMHE/1LheuOfQWt7GggZBrEP6r2TzSvDVj7Fs
QUq6tQ8Mu9mUjlZu9MYiiywrqkMFh6LLwduS7VSefObNjjfs6eNEV9W2qDar+CMXTXBhpK+YebTW
Cm+68Q1vkWWr4t0MCZuKW3dTRb47kxnkemDw+uozDy+K6G3Z3JcHd2TEjeqdFxFeOll3r2GAyV1T
KSMj03unoEkO43KAw76C/wnAmkmmz25skffFPU7hkqk6uA6AxVL59KCUcXZoq60l4vF1YhlW+eRr
rIYmDN7K88iXJQ1gN2hDfW+TKYcJzcB1UeOQw2zWWoGV3lz1Vjg+sjGIjqFGqqIHJCLh5EaOAVhB
zYO8bYzv5FvaaB/62Z+JKAf++xkB1bjJcA9vXOJL6SUN/t6Np+R5BqobdWcdqTggnYicW91FPy8m
YqTrOvFXRZXHD6kZcpMHJQF/s4MoINz6SsJxBr0XWVlUhOaVvllztv05Rwoneuc209dM86g6r/6s
hGB3Fu5fUFFicHZ6cSJKlaSOKBe/DNNy2PZku9GtJn9F5KY/xRc9LNQHm3C2NqjNjnUWRx/AnraY
bV9SvfJPS4NpCBYp8OiTluMG69YO01vZd+0qogDVMKvdfThwnyZtj01QPsp8wIFBRCn3ROMcuxhD
6txOb9PR2qgIhGDkpxuSOty3uEiiTQbuaSXS+keNQat6MoWGvZ1W0dMS3WXH+l8mXptjM/RHSP39
lV2peXYRnZReIC4a5OIo46NpVJ2vpt4wn1MHRrA+sLas9CEdcWg4ajPohBLVCJchdc71ecLYjqK6
Xtu9Z4IL7jGRmuFLt9zBPecZoqLx07HvVruc+C2IAfyEwoZbsGpwQ4fNbDq034e03pJ7MG5l7Udb
5ifeJYTb0xwauEnbQVrWDR3PrjCD7kLYnLgS8k5HKTCJGYs/zPmgzaFsOhDJ+W5l/r2ITFGzReBX
U3Z0X1IfpdbEHJ+dt65vtPUSaLc81PCRLFs3bsuzphQ2a379UeohcB6jCjeECjQU5gyKVmPvEJu0
PIdaMz3XZvs974m16L36nc3AlwwNG48RMQJ56uZn9Era8/JTWfrajOXvGaxW4c6fKBzsOfCuJwLz
qU+96VTNxo8xwVic9dpH3mWgixsFt3Cy4/ECHYHbQa2gxVtvZpDlj4AYt2Wv5z5iyDA0wRNGvzVY
Fpfrm6tleVh2ZEG+rZGzQzHgXP5K6SNrGobxYSR1ejPHBFFRfust3zrHc3QMhnJ5M8qXNpOEKAxk
HI/z6kI0m0fzOkyPCdvWXg9Ifmq4SI6mD+t7+QSzHietURBsjYVtNHL/d5NQlUTczcOojQ+ZT/HV
0DDcLGK5BsPTBAPgpRYtkocJzJxdT+7eyAwQ97XUt0GlnLvEhn8fTNqx4IBtKiDDO8RdEQA0pTLD
c7YbVFnuJwQqVzstSGghWaPXy2Rtt1p8sRp8X94UfTAiIvZikM7KEZxIdZk5L1abH3XfZRUjBYTa
nISZeeq/PGCIxs3W0vkiDYZ+UiB2tQlf25Plvbfx09KItC/du2HkxTeD7PSyycgarZOdmGPQ+rkg
JMUzYveZvOfS9tzn0tMwUeAFNmugxYuWxzHJR41pvXLMa9SfyMMl59As8mpvmeMR8s54bIdrXgcl
56EJ9kDpNx5lz5wG05q0TNQbWlaye109Am9bsgzETWZvKv4Mj51ztaU27v+0redOJ7bJ5hz+NdSy
PbVD3J1EqblIH5wfoDzFqTIc+5S2mK3MVL93RrIPtIepRm+nDI9RUe+cloc6Mr+c3i1YLc10PJIm
ScuTM+By7Vkpsgpz1KJDKMiR1XMuJuTd4caoHXsfteyhBWmaj9RV5l52pbOxYOWrOWBpMtR4XX5y
QVQozk10wwi7WBaD5cEQNOaYm+Tg1buvyIUnROhTf+3q9tNrpuSlZLPieNM8ZMzyUsoYDryAeBH7
R5i6v/7oLOOBIt+fTyfoXdJNDE56XTc589NajtvYLGhqwHMgOsGcY+E8wsnqoHtldh+eWhPvsJ59
YTSwP+aj1arFBLCymFSt+4j+D2iDaDdWPit4NnxYje6uE1FMz1JL+10ItALJIn+oRh/HVkhh5leS
gncqundfM/Buwaw9Lk+RPJ2CuqKpXNCJxNEyPPgqCdxjbkyEgUaXZSIOpETqHnR2ewL2+Z6FyfgK
s2HY96FV7KSTWt8wapwbPemhfGWcP1algbT1qYpZdeMg/C366K3IPfmdTEgaj8qKTuQYw0JjHz01
hG3AxERP8q+naCSWp3Bh5d4q6SpanHdt1cpPr4rh+UplXAdAjvep7374jSDxlFpvG5lxdiuIodoC
WbcIRuepa1kvynaKS6kj/BpbimEipuHBRwFXVQcJr4kz9IREcG3+hF5G6kR7d7ouKcRFaWe7mClW
F8F68tVoP4YktR8M4D+0ccjOy3+qp8BZd2g3n1QLT3F58ZXTl6ckm0nn81vLMdihy9Zgd4OJtpVT
fnp2gz5p0lBiTyiYQh0cGAy5T94BtRk6sZxmCfncQ/rqN424s7mulmcknsavNMCxl4O7sBugIBN3
Bt2k5yBTPz2UCcgpuEDrwidTdzKv0zidZG2KX1EqNqJRvzUj6x7CZWCdllj087Q6LnlnpR7ta28C
KTj+HuMqovsyd+mUQdKCx7GDdbExdqbOurAs3MHE9pOx2ODiZGdftkxVOs6ZQ032Z5CZTJ1zHiI0
OvNy3arxo0zKYpP3hI/R0pvNoD3p8kUFqSl4dYaU/CUKcEJVKu0zFQOW93bsQDmNFYU83tk6omTN
GQjtVRmmm2Rkx2h0U32AjXpOoE7tjR5sGwc672xgTlp5MBa+hNOdgW+Nb23dZuS5uUx2IEEtB5kl
npiTd/acwrCDNpE/FdDqj8tai5GBqtXBFds2cClTmhX/+2Ax1CCU58tpgVwtuaLcv7vJ0NO3Kmn7
8+DJajU4SrsLyT9qRORwz1rjgOMYOxsclMz4nOhPrUMh+6Pe1OLV7mfwsrGpuLQYFwFTx15T/GWF
1St++fqFfM6bIPRt5XdFeFel3e0xglp41ZR1K9XAwBkIAGFz8Z87IJlvgzpoywt84m1rBbumtLrL
JIR1E2Fq31BtQgnMCOQbw/Rgs8d+kDpdelN5+LOXKvxvsT/ml7anFHqqR0IvTav+2RCUjaoshGOV
GzQnNCMcDn7wrmalnGhKMqBC193keVmCLUiw6o6MeUrL/xgokwEgwV9zVJ9ve795bub5vFDJJWlq
1OiFKNc41u5hWjQ7GH8wAUuN8tKe029BiuBpb+kvl/Qzm0j4p8xA0MIRysK7Sg9IItpYWyZGlAk+
yUF60xYPGFx6IA2/L00Nn9TtqnIrIinPuv4se5MgYrALaWt0r5y99UdY5fsggFW4LMyj9EHpZEm6
txD44V8iy2Q+rBZ1Jvd+795pPkKwNFV6sedai8+LySsoPexlIE1Ag61FOsanP50KvXZhCMyrz8B+
dABwyTHSecHhWe2rnv7zGKXE18qzbY/lhdLdv5uBkd2sHjQbujS6FhppULO8wJL4FIFb3NO8wNGi
+uoridQhb5l5qzYqgGN0b4SttXdrYkfXWtTSIrVWdAPtWxIP+7Qt40s0J4xYZr11umm4Iub9yFq3
P2nDhLHHz+Q9I9vOd/x6LzL8SSRFy3snaDwwQDos/9fyn6KRvJ04YObOtkVwkTFQ/YJNejTEPPke
k3abjnWQlNeKufoOZTJkqFm4v5yflODzNMgUjwvRIr1jXE4Il0fAnKWt/hTtc/t9GcbYY2tf52Xx
icMny5ScivVE6Oe7NJ3PKcoZyBhxdXXA+uBLgAgBl7HeTIjNN0u3tY3wGkAuk9xmK8NrYbxjJapn
k99QlsyAM664jggwBoGls6JB261ByqzThFPpIpkPuybcR3303cd5fRjJGICGbvmHkn4Xnn0aL06T
cE4U6ucIYf7hEwxyxtd3axBpHoeq7C9Vj1ySLvCWT/YrS9AaRXVCAMncoG8Kcqpn7aOmA9XqDRss
isdhGAfZeNWRPrMbpcGRYw9GCJgZVEd/gRP0dj4izp1pFj+n2DCegzD5UWk0ZiTZYT/sbGS+xt7I
7B1S3WStMl/iA4lxFGYJ94fhVGwnihYvnTvoXmU4ahe62j74qfQrb7vumiGYW8ElPabOSM/c+dGJ
0dlGsfGwe0VnL2S+0whmf2N4pkO09Ue/23teSPvHgJbj6sOu7dCIZ8EUrd08/EAMGXv2M0DEbOWh
r5wsnZxCqqwtHfybB0nLoQcvWLULCIImzvp9SnW/6pzCIQ1mUhvPw2Njs1P4vTe+dGMfcv7DKuCY
RbaDuKw2yicBwEp3gxMnmB0UHakw6VcjQWhbYroo0tRXCPRnh+r8XomKXIB4zhvtmHmYwP/gqZqf
HEkRzkws6GF18rsRIbz7cA9N2sSbptHgQVKeYzLeK7yQh8AHHUadihTda9Y6pbvwtDUDZrh9Gpx7
AmSvQw9EsLLIwoEssulVdKyTip5ilvwyCs5XU/xW6TSHLRrAG4Q3EO6Mn2FfIn81zb0zkNvYdyUJ
ODMGRLjtpoVLUOrFcKPdBGy6eWPU+lEN2Xc1kEgXaZvEymp8lgbtw47M6t+ZN9x91f4MrD6di4yS
YpIIL8Mg+Zv0at2HZJpoOR1gLzvAbMdn4JOYRgH9m0DhjeA7LMcQsAj0WqI8rqlyn5Lko+kHnwg/
GiTktUhk+bFDkxWX8aSNf8WaXZw8nxROmva0tMHltJU+nIT2gOWEKdTA05OVpJP0vVs+VRq4s9qD
fUBILNTQoH24pmwvMqQSRDeUr4aKIcswpqTZIL2H7+TlO2YVMy1Dvc199rNI42LdMiUIaAO5ljhl
xNkTX4XSA/pet+08QoPJx6XJ30/pzuQ6S5S/EaVHj3BOvNZ70yMI5cmwYvOALmmA/LW2rPDeETG5
G/Sf4F1/ZlA61sh2BKfuXG1izmHT1Mm1Yvwv9Sp98iVOYmsgRFoTjH9rXsGjqqHIapX2FenpBl0c
1bkvv3KR2mv6bebKLSkQWw5cfT3+8mrhbHBdEeCEngF/Gv2qsI6adQRyw5dBvAsU2afh6MqjGPaT
452qxkNVMsn4EMjhjShUQu4Ep1hIjBlaCuIn9f8h6sya21TCLfqLqAKaZniVhAZL8hjbsV8oO/Fh
nhpohl9/F8q9dV9Syclx4kii+xv2Xvtc2VCjFuZ3cTlejMWyDkUx/0RkZM0F80Y8FKRMSIabxoKH
IHLO1sBl7EpnvFan2JgKEO1EhfOxqTeO1MNjJIcToS0Wkxr8fBq7mpcAwmaPSGxixuo4NlDPMP16
wdFSXIDDHfo1iGFhp2TbmIyGpSY6PKjMrUUps+vRwLtkZ7p5c83tkajCCqH53OWntpIcnUgrrNZ4
gR1+GYP0lJIO18UcT00rmw3u9ud+TVBtTE4Gu1WARNL0COrngdDP4U6UJ/QoDNGxrWb46Lvexb8A
Htz/W8PnZjY3cQaZZRsuLa/YCJhvbzGZWkz5F1QV+YIIMKGtGIqTSjBidLWAGpxnoWG0axrrCxUg
sGGz+UPCLbrMETGL7apHa3gj7DrZJjmCk94oVlL/p2+Oq5UmfRzAN6Prj3g7wYbNVvG4oDMMHDId
YcxZLVS+pfwbtJCIHf+5akjhcJakPA6jJNiCm5VFSTe0pPrJbeF627lK2hMoOaxpJR25dkw0/UCm
mBi/GDi+EEZmb3OHJFLHsLGU26YkznhNOCjvHWW89yB5zxcELOMg8wvveHVwm+y/ZtIEErop4uF2
2lOVBafAxyqbtboNUZVgIc0OTkYYWUMM/FkM3sXNxUsC0H/rWNX9qpzYsdEftoHssm2/YpSRbwgs
5N8Mfa5LUdd7AmTQmMZDfDYpMbgYmiOMbbC3ETVolXSHauZxXYJngFbLCYLgnJrqisG33TD8fODM
AoLIG2Tbi0UE7/jXxnRBz9blO2eyfwqW0rssR5lZG9XVlgj7GEo3mymx+n1ck4TtRpMb9u135DX1
2vswxRuwodbsXTeOPxNaMwfgVhMWNrSmJXuRqkSmOx7MgilXzTZoV2LU3DSE129szeI/irXeEGsd
k5AB4i2KRnhlfhsz62MaG1eLIEitvy96HoLIqThKya3ZDQvbA9cowRzlNPXz2Fn7Ap55E2dH5Vfe
Tkfg7VzQu2lNoGSJeAkFjb8lddK9YnJr4/8AWk7XaKZsjzmQID7Zai8a9uEJoY9lsYROG7ibOPtN
VOluUfYaG5iQ34FO7SVV/Qf2vAdPuL+ljN+QUTcPgV8CmeCDQ70M2BfyBWk6qJU+SEeZN+wCv4Uh
SaCLKV8dmZ+S2JVPmf7SHFY7VauvkvT5DfHRYM4Z1jQpzNLRRnwkJu7YYV17WMvKT5bbLEhD6VfP
5TwYtHhwHbOIGEdoWKTyAqtMlX10VffmedhnBASPKXpYCmfeuQU7ZYdY1J1boS9mBJ/usr4HB+X8
FZoCgxo52iVLf7ZEypYr55LlIik2YkDRMsTGj1Q+js7IukedWO1jA6ZRo46YlUgKjd/4Z58d25z2
TUbrsjAUZWo3LLRwY0VaSdGmRFKXAwkP1ofLI4oebI2DQAJgt6xMqDkwek4w09md8tayRsA0LEFK
JiSotNxvM4DZQzz1pxIgxrbPsm8kWah9jfQyRcEXch5Uey5U6yBQd23ewY7nQO2KGOXKl0wp4nwX
wn3V/iGE8J1P/gvb/SKEbYmjOkpwo4ym86iKfmcD3qtK7HkoBHGTzv3nSIV18OkkmUtyjSKLEnqM
0Demj66vCQRqyAbp45JsyAA6ezUL3sqotO5RyCMJan81S8xQyKhCAocfrXw8CyTyv6qqq/eUqYjF
/S8kTmHSwSIz+79Jn/CpposxFBk5MnjBFgsBOcL6NzWus8mr9GK5hU0lDnazQ7+FnmkA49oVPbj4
EhJ6RrkvV0JVUS+7rJzyi1GxpOwzltjKY1nZNCd/9v5qVX+YI1FqUcOGWA1jaJtoJkd/sI8jk0Wc
h/0Fi3c0rzlQgftOshnU6ZnwDD8YiN4e0TC1xrvUb7ZTw+QW5hOidQu6Od+Ky+dhhUcmNTUEbsc3
gAouLki4VLrF7wmbhD410eN+ypPfayhlmtV3JE+fegeLNNV7aOfZc6MhLRMrxqoeY1oTGXwiDcVU
1Syae2M+pZ2FtK4usJZHnIvUfkna4pewa67M3kd+SmZqysp0fRAcbvOSRI2d6IInJ16dviDn2RJ/
rjOhIhr/NJ5PtgNxv9qOmRovLFxlhuV+pBY3DaxuLegx/FrtVQGEo9kp8nAqsj+FiQaztgwLf6K/
H0fwg+y7iOZykydHTPFlsO9ZSaT7pWLk10eCQX7Z3dExkXI3EuKYNt5XVHWSYQaHqZxbKiOTb7ZS
T8qO34rKbU+28SdpQgPslS4sUrnXQJGp3+GZOPZavzetyg6MwSm9yCeeO0zVSA6IKm3VyxzYxT7F
CJMqrm8nSKCDifXDAhnRHdeKGprZmRrYcAA/jhW3ehbT1vNOzdvSJNXTi4gAyfpfc6XNg+VZR2wR
xh6JsbcBw0ljTGu+TNMB6QJPgCIX3czyk9sf5JL+7eXsAVPzDk6rLaJENSaihWfJyk332Pb9Ccfp
sJszjgLStkG9WGGdBlRI2VlXd1nkRTz2UIa4g+875OxML+Q+6G2xnwhL2/WOfWaTwOATDn8pGUQp
c9gOFfkLE26mJer/mgnwt9qd9wVMzF2uxpOI2t+ABBiECawCnu0RsTgfBMm0By/r7nzDkzsr8DcZ
w4gcnRUSfdW/9JLDVJBQtC1F/1kERPJM7NBSuBmu912RiPpheoiY+pQkq0GShBP1A1l3Sh5I5PO2
tiSH2HdB6HjM1FLWL3EUgY6WkaILIgcAbrexmappJJDGzA+5cXb7LLrLBWkolYFcSzIV70k3c91l
TdrsN+kERplQmITUy5TlQMWEGYkSaQmHkbdYwMgKK+Une3eIki2+t7uhhs8NLLIDLGo8khmePrSj
CwbbWSjR6pIY3SMa3/c4caCAlglpi5ysCbgRciGnr6CzW2ikgTqkwQ+FVnIoJ++Rkf+mL9awTwh1
mywtYWX41mPHoXzw2aQzDTbCRuo7Xu5rknuEyA3Rkz+hQCyUuYO0Ign2CRfUJxtyaBPoUwsCoXaH
7wRswCD+Nj6zi9lH+87KiwAHmpKZD0IYJRTqUJpgoytUcjZ230VJl6rD17wrpzw331QBAxIyzyar
crHtXfgDukHnuCk6RCiIAPNdauXb1EFrPuL+3fW5+iQWw9+xEH1wMGwdEJe2aITvWdTBw/R5HlHQ
xm33XmH03NOooLDJGPhhxA87VMbG3KdHkO1b3dOoDn7JxpCf4PubvhIJB5gJjkLIWpQsOOqTQ9zj
dhqte97BBUpfi04heJVUfuQUlrvRi769bjg1sHhCNsYkrqOFXjWbrHxI8eUsNiRqKH7pM08g5YdR
RlP/1UI4Oybg8d4eDvZY2QeCJ3YQZ2DcAhO38zU5liE2o99r18Xntpz70DSc6rGdL62Bz6xzErrN
Po850gAQxGYlLn1XVaFQzU/dV081ZiDOB5YnXvWBto/8hnT5IPbd5TVzN27mrmJm3ja7486IwSGm
6tmQ9rJLaee4CjkDHXNm9JkcgDHR73vCCbHn7YXnHAfkwddeT8l+RXBt09I6zwvJyfEZ/aF/dAdo
obXnLztlJcW2mxRz7K/cthrOf0azHBA9UxP3Pl36cds31XiOF/KFzfEFkmlwSdL5TSxyDpXxZBnJ
5+yJJ9KEFoaQSb6POlDf7sJrlIrSwmdgI7XmULP9Fdzt/MltOT41hvuKvE+cjUW/mOp36mC49hBc
sfBE4qE0K3Qj2vvUYbs2TbhiQaEj0oIrTCzSBnGm5EhwWNjP99NglPeSaFHkne3dYEF4RqSThIEj
mJFl70B3iW7oKMwKYr43LbKQvSLYlD8qOQJhuy8mwj/6ku7XI8VmnG54gVQeLNDK26GwzvEIYqw0
u0c0cQi+SvJxpJ3fRYn2wqDsFnbaxMZW9UvAd74ZU5ROGim0Iqp1k/xeoy7D+EjmfZfa7AX6XyZ0
gXt8xUe2lSnyvuQ1hTCLzbcX+8oyAa+gGW0dEQ6N2LcweuYGKD26q+eaaXTYjt8LktiQQBqiB6rq
3LXDcRyG5cHOeKLXhFEURs+sf3C/gSSXiI43WvkpH6nxNVWNG3oGiWOThacO3MzOtEouFk+sdS2q
B2yhO6bmaMVLcS76r6wha8FSG6uK1H4hTLhD0b9Fmt6GzALul8S0doRB3LmDjdKK2GGSMOO71EkR
eJG1NmbtRzN0b44qyJyweTpKaOx+px68uAYiHs0nztTm0KXD70gn1rE28m8WufEdM2ZByBYyS02A
da1sI1zkkL4MnnuHzBbGGET6zeKBfvgYQCneDY7+I4vsh3Q9nphgoGGYhk1U4FtPO8DCNTHHCJ7D
oDB/itF+Zsxb7ejmJnopD4139u0in96XLajsQ+EwT1oQ/+964GMqTpZtOzLJIORZ38khf60zJkJ1
UbfEYjLnz5QR7dJl4BFAVmWmxaFx0/7stfNxtoaYk96Wx74KHtc00GEdW7meJpI7lhJvRy+3mEEY
JWQoF5zROyRS5DubmtBxhuVqlsNR+JIwo4BZeKQZNdGAsu4xB5CbjVcfoongLp0x6Gmb4aD0Up/s
3v6NrI7AkaUFdC7+pDo1jiJ9mb01Szyb3pD3/SXrgK+RaJYc5iRpj+HctZ8BJV0bD8F/u4C8nvsF
+ecczPezwrZzLzre2AElyzYhPpxNgs2UWmAkF+P3tHT3PZu1TT7iRugNyr8KUS12MwhN2Oo3bgHR
nuXuRln9U4Q8gvLZ38mM9CGGwg1+gLPpVV+2Ki4ecfWIeK3roOV/HThYVA/5gzuAKV+A6CZM46qo
IFVzlozr2MRBZ/icykvboUKkp9SK/jbpGHx5NB1J3lZMg6L9Csg9xAsbTZlWF0lQxah/NVWKhXQ0
mqOO2K/JUqJjr5cPV2XJVZYIPqyhoKDg+YQlgFcxbOAOc3AgIBuU8TML+00nhr2n/8blhUPRb1jw
WtgRNoK/HXnNlR4SPO/AZ4SP9WcSqWNc8OSXKM3rU2Yz3Gtbg3wn0MqgkdgLMRvy++JiWvPXYDbm
3eBXXwxjSKEn2vUASR98R3WPpO5VBqY41ir7tEUNG2aYvslsLrfMf3kKuuFtqAz34mcHEtT2GfwY
gmkHn+nxcg46AmuBWr8zabQBNYJGiVJYB9Dp0wPAu/+SuX1cWMO21pSfIxM1wpB7De+jQbxIq9+N
Qh3NxokIlNBV6Dopjwv+Ow7JZ3RWBmlf8ddojs7RrmIcityv2wqEBts9QlVE1UNtNJ9yqaN9lwu2
mHPxmULZsKFC6JnORQssPxEAwczjs9hW1mMGfD/s2moIyVK/Gn3yMBj1HwdRPn0cVaQP7Jlj9+8Y
mRgLia6IZ1Za74nXZw/tpmIZE9vKPkQSW2szZWBuscTuBqn3qps2Qml9KgXaMQyWL4VXznuyTd4h
d5JZzLSaa2dLQrhBsgAVA7vgd2V0H0ZR5RuxCI1xixHgWJQvscFjqiGoV9Zd08HZWSRGEG2j5XPF
324Bg4bf9MmPUA0pkYKHDkBGCDsnQGDNyV3ZzogtXByF5RCqqoK6YqbvWqRnwpj1UdopBV8G9joq
1ml3rtNHH3A8GdFEoLMdP0dK3vceoZS8Vpp+XuXMfNrVzq9iml9r2C519JWQFL4FRoU9LjLSOwIJ
n8c6M/al4wHfaer7LrOWZ7tOHxVpEHzgs6fcH196jzncML/Nemhe8J3u63n4wMlQX9CUvrk4qCYr
IkIlupZqeolrtEVuG72w3qDxs7/Sifk7QS0bob/aLmE+FVnVZfitLZNmHhdpkZBS5/exGXb+PG28
tMsvtSY6p9d5Brk753ql2+W8nn9aqNgkYYvLgDpbTurTIsArZGSX7coMkJu2or+VSrvzmPFKBQs0
llyxNUjNqrhYRZT/+4GXeNOz8gnjOVoOQxn/qX1i5iFM/hV40A9OmnRInYK9QYAGUgdq5KplB6nW
do5V5ijVcWk63vm8POSCnh8pIFDYbyXQ7imS05liEmhuPrr2mjZb25/Z8DMxBCC62rSu3TBzmRKd
sUFs/D0RrJ6WNDxiRnRa/Z3XKGNrZPBJ4OTvLKDhzq12MwraB12IzyoRPny66GS1rJkkAPuNYg7b
zFSBeXaojc464FO0eZrg5iHZCFPiDY42YgscS1mIrJUw5sX9pTShvINPOx5X5k7HjIBjne3FsKas
iNE8NgWl1IIJ10QVQDAsI0Qe0tHhnkNPY8D23tg+fTGibP+YIxci+NsJOyV+erYNgSW+J1rLzWJ2
IQV88TAwI2VdQXyatcQn3ZiMuhAD0XIJsm7ckSn9xIWhBLG/k0SEXr0JEb85Boda1r7DB8X+ZGv8
9Lp8jYyFC98QdHuDjd7et2jum+HOM7OfPokKUiKrLzq7N3/x0hOSWaAHunvuAr89KAbZqWk5WzH5
zCcdBkP6a3Y0tglOdFlMr+OMRsn+SWT/l9fc2nkZ4/AsjdvPBi2zPUURzVandjjlDgExZ0+FU+2M
ZNmnA7CQpTmwUoLaSbRdyDf6KT2WF0IG7wHHlUrXdhuJlm38l01ocPrmDufOwDmwrhTcTp2Yvn34
DUNmadMXD+0c6okPnkkTZjINTCTpWJ5LjcRRWUD5ylvnKiRlgVNgt1wYDu3pcT+juYcT138CC55C
1IGMQCTQsWiiv6a8A6wXZ/6e/S83DRAgSB8hfNN618maq0NHLBMN55JnZEPNrZ3uUtLXHJ8hiZ7p
rILEeVkCXdz51vQ++GRGx3l9xzyt2LUlIo5WMz333H0HwP2qWG6dGfXsNGKt0LIslHLdwTTH5gqJ
i+3YAG0cNbVXoCBru0VttcVZI5PiNdVMTsAl3SG22LgmeU/mVIEIkhiyouS40MRvTepdeyIYLM1g
NATaRzOwwGbDlnEyoJWHXc2FZKQMCQLhMghjkbv1xvreEowKqImIJrSTa47PJxT62xYETaGgK3E8
WTlBPQzhCQ2gE7KS59Ylj9GySftscS4QeM75Ulp09d3BqaHD53bO5l++N8kITA+dtxAIm7FMnth7
4JtYVieq+1IphyBEvzjBtcISuYXs125BBv4MaOKD8SOiuwhMrzxZpftiJ3WAFMNiqErx0ZFkwrOq
m++WFn9Of/emGsPWnwmX7/kgxhwnpqY41T5yDmMkcosXvUwcLgAoCZvIQt8fYamPJPN50j4J8amZ
rI8L2ZLob2aaL4pPICH8dZwGbNLWMCXGM2CNGAv0CX+iT8fWzeKJyQhKOzemcR7eS+STNcGbz6ou
jqPsCapREZVP4xM5IIBKjQGlGjAsjrT8MJCbRoIPyVH2RyxFeRess8F1jOKqGWfHSLxLl/mCDSn2
q8Y2GejVV6A4WCLgwe58L9/Q7LY7Dw4YmXD5ySfJE5ulTrfJUl50J+0tm/DNoCCH9rRSW1LsLfaE
TAjzYuvDdSHdjj/JI59tNZBIzjv5bOD1DRR3rD/dk/SINMhkUN6jbEmzBSdpP/0po2I6BuXQbJ2a
bX7nvCO8QLPpDfmV4Q2kDUEq71S29bZnMUf2Q7wbXVXtAln9yXCgm61vQjGYwUuhaR1S3nx/3Rqh
EKiumCp3rZjJw5J5xdQOLz+NdMxvyqchSN/JMcBo4D8ttlFjgjugjnoi3Tx6cgvBJrtYrm7uX7rJ
ILlE1mdXGisQrP2vCMaFAFIIqIm3lOcSok0ZV4yEA+MrBnR6aIErkQdM7EpHcCStxHKWcfRs2qD5
LIBl09wa1P9eyjQoWlGJFgUEwfezCigiTO+OvWa9QTm+WYJ8OI3QXGTCDE3FPmLmpSJts/ye4AWE
EbR3GiGzg66bbkrC1V4KLCclUvfDTA0sqZPhTSi8lmvcjbb9yxA17C48PkVS/UKAcyZOwSV5BEwY
wEPvWIMI43Pj381Dt4Ja5k2Q1U9Nm7g7o6LUJu/p07WxkGfP/mAQ5uowLuWU2ygNAXcQ5m6ammW/
SuD82X/lPq5P2KQgMLSCNV2gzgsngiAccmvFcjqlaX7Q8/xDK0eun8unlu7EMLrpElTzGRuvG7Z6
Dh1FD6K17MKSO7jHFUUElnUfdE27z3X1S7TuVQh/uVcjFKc4IGGOGeSpzBKQ6AYpeRQm4IaYe8S9
eB6SFlJGIwnKHehgpXdunWTeoDAM3Uo4d3gXeRSmPAr9cTo6evw2hzUDsalrNEzuAyNH6k1mBrty
snYh++zlskZvExYk9pTBaCcgqvRuJo7La1GZnyOOoJdotYhM+XcSFOUD4LN78uumYnxkVKEvjcsI
Ccg9JqmpwGLDUAfxzV0NOHvfSs9hZp78zsDesDH8GEFiIrHtsIFjsSWbyP2PhZpk4JE8OHKKDm5P
6hkUjVciLq55Vl4tETUoOE1jh675iSy0a5ql6uyUzEoL03rThE/4M6iVqtc/Q9qVe6QhhIFO/KO6
D7gzKFIEemqtPqucTU/HGb24fITTgiY9AN8c8ywd21XV6C7kxzkMq4euDu12/tX5pLZVPXVJXtEH
RE2xTTAx2KVEjUPgVVNj4IpjWcMaXH5FcQKcF6Qi/FnSt8DdNkwkfSw7Tsx4BsXefsQIzw2U0j7H
OAiKH6cKvC1Krk+jrvtdtFh7CcaKhjj+hXMWZXlRONz4uMVNHeLyUkDyR+nKfYw81U9YNFheZx5k
imEg8u9YvO2LVbw/s+jok5FoYAN/oCkQjsSBdyfqZwUixusPuYcIDe3FZ5CTpeQvrYN30dxVGmW6
KaxVCZxdMioq3xV7Mf1X5Mx/7eHFjBULYT7OU6toqkwRP+WuyfzhoTAyci9VcjERvmysgCy/FEHs
vuyeb2k71OjpxiK2FytztMc0QbCiVR1rS+7xpLhHZ4lDFjQE0pXk1AxiDuV6d7tDqS++Sbc/uUZY
Z+C5Pfj86AlHaDJzaZShbXhEV03epqbpZXOGxEN/wzhcDbI9kbozvhYKzgMuuDGGRz+nd2nRg6lh
g+zrpdh7dxB5unMrzTeLMSNkS/JvR6pBjXfsgpPtLXCpjDhC9kEAYEpZzJuVrp+mXl9HZSNnp3xo
GEIhAU6uZZQEu5iuHX4DY4zpoa8AphqriYSBfrtxJs84Gtr61CQxpy8jw/eYL2byzUy/Li1gszQr
HVVWMRn6PmbmeDeZzbOIy4PGScqBp4LzVPePltXTnoqmx0rtfVBOt6hPLm2OZ4P8VPgIIIqvLdLW
jZr1vdEM8i52SBqO3f7a4H3be9mjbTxaMoH2aDJnE51/FNROm6UxYhpG38TiBgxYEgHLn+EH+xvn
ojZHpFoqiR8x+coNkgxUfqTkdKuxD1IQbweqOKRJ8HUmPnBiWkD1JqDIahn3DzccF8G33F1rJg8T
vKDFsw8F2T17hjAYxBg0QIh7Reu5R1+U8aaSnj7QPKGyJJ37vmTZz9Dl100XalUcXZCEnAP4c3Qp
SXBOUNITmJXlLPAZ6d3+N6rD/IwK2N/c/N3r7GrlLffZyMdw6XDUpUif0aq9Ik8CQAvetcM8xVAQ
hjyvIpVZmoWYqjLO5yD+VSt/rVz09wRiyDH8g0md+8S91T2hwbYZsiXcl6WltrcXQsiRkSuZw6v0
FU4kgvUcWbM7TFci5sMFgdRJoXh97SpsdktDHKWEWlFH2CzjBLpBgpT3FYAK/cBiPmtdPQcDSDPb
0Nvb32zJGpcFeXyXqM58bo4cW6ZOql86+ELNTOE51d3hRh2gbk5JEMLjm/AlFv4fqmbWM20g3lUd
E0mvbSzXGSknt3fMTevpDiL/oySc8nKTpMIqcbY3lNyIBIIQD7Hmi00lsKSewTc63wdgEs4Ddna1
i6CyYBWaU5SOFnpKbWf21m7ln3/4tdLpnV8uJfM6yqXSoZrHWYy5jGHpAFpl1XAz1CCDY3/z+N5+
qBaGPEkvDtagHhd2KS9TcOgmls5jVhlHqNsnkxCS55ol8JagCnaYBrZgt/Kut68fiNRNAuG9yQnP
YowOiZy0g0eNoxmxhzdyjDfDNBrrCVY7wKLbv1bLJYJpUvPX2BPmw1lnr5g5IYUlOSLTG9WNmMUF
vw+mGMa6MTVpIXcZ468j9dRPVVNDwPTgKqv1fIgNci1iX2aXURe/xq4ZMbESo9Xg4NvnHiY/Hh7B
BdZhmlPtL87ID6czzZOcEFEhAwl+ddVJrTa7AXj2LRuFjOU6zIc4okACxc6QptkQ7zYjns6vlkkO
qYP54ezUHnjaeYq2ac/5OKKHM3Qt/06FwOnGfHcAZTWX3EoFRuGdZVU/KwHk3AQye8aAAzdimTM0
osl0BSx+SLomvUeliPo0gcfvLkX+PDr+fs4sOEeL92LdTJRd2T5U/KpTqHLrqILoYy9bz5Tqe4iY
EaNWSJ4qi5hTN+Kty1zWLVPaL7+njIqvHB+rRDevM3QqXqQpvubVb8bC43VcgfmFXUXIYIfHafQ+
TOHQwQxTU26HfwyRziovTTTPj1lLma2WGNNNOZ9vKW/KoVi80ZOsxB2Q6tUoa4sy3jsVYiuOHvdc
Ln8N/ns445bEoMunCwnHi7fmtCZJUL/Zdb2LIl0/2nZew5UvuZB67UGWyfjWFD5VNHassZ3GPxpG
jGR23XTbshc4Rsf5ERY/6wx89Tc8TKqRU7lJdrWKTFvb8kZk4fZNz8jV1IWMMLlNwY/tVG9+MW0q
ScYUE+ErzesNsO7N5PqxKnHuVdQu3F3eoyErzgFhFee5U9uoYngzzwnyxy5zMIaNFiNTbTIN/1DD
RP+YDXBpQDCMKBM3KdixfVEAYsYHd5d7xDrUQVDsHQsgdOwkauvEATnwFSVxzwH8KNgXrx7o24uK
NCFsmmzhH+gh+cTXcLMlqgTGgWDevK15AI/+POojSlxChPGJHRynnC8ds6pk9VfEkLIs4T2Mq1kX
NHmyjwRu59Ez7NAsyDa8vSVR0mFYz5nK8//hDWFxe28YCamIKx4TK4g1uYSO4xTfDypikzyPd7Uj
iQhfUX0UdsGmGsfq2ciUt686dHn//9WxaX6DO/Ae1MDag+a5OBYi+UJqfsqxvadTrQ4OU8hwqi1w
8MDA7/kP+zxozzdcdbu6NKqUgU1ZnVJTvtVJv7/huRSJmJsbkW4iyvDg9Mt6biQvU2Ur8ujNze1A
vOVQYpXZu12BdKCh/SGWgia59plZYfAcp/gfSq0uw7bU5uV22dap80cOiYbkkY0XUpDHy2DigYLG
bR2z7oHVyIVLej3f/++H0v/w7Np8aMb6eWSWQL3Ebzlu9KcZQQrdfrWIrKJ4H4f9cKQjmH+LyFe4
rXvkCA0fAjk74tmourDtlf6sempcxITiGtdlekHDwG9oBhoS0Rp1z1tPMGnvT/NvaZ9dnQSnyhsi
4nHL7HcxeKxqXYPOQrkWQ4k1oqXQf3Tki4/Uay/a/E1wbvoD0QYdh8WI+h81qKslPLXoJyZV9rF3
cQCQbvNmGDDEkaJ8MOPVXourpp3ivZWjAnCQGt4YMj0CgY3FZF247bDiHe1XOVtveVmKq0rfbgdt
FAUFJLXut6cyc8uZEjxMTcQ3UcWP0BTlsw3GYsydEMIul/7YVldEZU8w6Y2dQ/rudlnpnYYVfY5Y
QO4wQEbHCqRfeEMn6Hh8nFaTW5bNzWk2vOS1moPnGQj7/dxa6euQWkzZvAyg+/qbYvXDSW70fmop
1RcO7l4a2dlHbX6tp7xh9oarf+mANxsa3GgTWShqycO+6ws1HcZszJ+6hsO4c5joztx0p2yWz//Y
aNkIASCOV7xKcUAiAo07YkSQtvohVVjlDQu9wWrfWSrz/O/Cb30doGxnWYXRz+j5ViZh4oq29v/e
HPxSNU0x7/U2BzJRVB6ubdCQXTW8ZgwdUblNxnlKcKyg/e0usQNLMs2vt/PEiKsJGp3n4FgBQWhQ
hWxKHpTjDdC+zMFyYk5B4zCwYvTyNv0GZ/DkcWJdWkyDG7NX/sk08zYcRw86CrbzMCaJ9toW/90q
nJJ7jfYV7pM99t4+L6z8/O9+r3Nvfqz95k07MmB+y2mUOBgDEXy0ocis54b0nXvfzpxnUuEZDxBz
HJjOTFka2wxrhpMbKLY1vYjwMpAbm5dzdOJDqbZDEBXbFIPJjuXxnYmi6qGPSCu/fUfskvynf98C
okIDvY9ujsKLm/cZceAqtgPr0jXNnZGtmSqoXO/cxHmLjKg4WCl7R7QBMPHgCjUo7Y9Bp7IjVyyD
J2BGvJbrFxG18khyzBqyUD+5Bka0kgzZM21Vio8YLZUq/zjQCPpuqH/FyrwiAXSZAbn8igJ+a+CM
/1WN9FZG5mBza7pL5lbtA643egYeB86S+Tcebzhsq7XJw1U1aINmDbv7nmmBdWlqdzfaprrcuDGD
bP4X6fMPSSbszNw4Y1xuixEVMxt+1jeyZbLXEE2TOH86VgI8VuEN8puzERK9cJ50TAYo+9oTMp/7
rEia7Q0jY+nMeYx1guoVpR9a9/8AivB08JNRJgdc02AqlHy4fSsWQ/bmoPGtcaxGRpgMGHMZJ6E+
68z5Y0jY3ZZd94ALR74E4yukg8NSZMlXXNR6mzsW88nUDfa5yT4Ffs3hhkkddFruh1w81kMzf3pr
7ICFP7LFgA0MNVvt8v/bsmCf0RhAa/bm3uSdbgDj26kvE2rlNvZOhI4LvJQpKJ4W5jG4QACPHeXk
rW9rtG1vEUsgHF87NcRUcdiRrH1YgyMwP6T/mSD9avT/+6mkpEXjJ464kFG2r+YzHY3kBI8aP5Tn
Ij9s+ynULstofeMOWFlxGnMoimjO0rBzgoy+hBLZXb3GkAZYaLTTd2ciaqlye0toElE4VQTl5N9P
DZwhzF/UziKY/U34hMIEWSqPKBzkm/YT9q529Vl1Xn6pQFhxGg1kgleu2FkrAlNiWDr/D3NnsiM3
sm3Zf6nx4wVppJG0SQ2c3nu4R99IE0JSSux7Y/v1tRiZwMunV7cSBdSgJo6UlBHh4STN7Jyz99ph
0vyYHLxPn7TJuUXHYs4a/m/le89zp9W2bX+Ry4glVeS81IIxIYjagNbjyBBnQEuL0W/vF056MsLw
RUIcum9Ze5o1LQY5Kv/rQN+lGk31ZwoVnw9HdMQgCc7u1JPOfuaEiFyLk84YoiT6LAlq3zNPRI4Y
i0ZiOk7WUxkSiz5mzfe6mQ3G8HA5JDjNTcuW87lWfq6arJ41WcKMhC9g1KqAQpD0txHKlF/ROPh8
V7kVXxD1RltdA8qWHqyk0bAVrCtxNK3o10DbeJ/PBcPVz2Sf8Q4hSnFUyHkOs3LvklonL4W+40Rf
f2in4PzTuskLQBDvz3XH4QZYv1KvVo9kibq9Xykn4LH19q1PfnttlDxOrv3sgENpNLlYXkykbe/c
WSaz8gQj9/0Y+r8wnQkace6vElLhQ+cO70vi9HsojLQGQid8qYj5HGL3sCBkCVBG9/eVNo4TGD0A
4ExCmR3h9MwTuNcRBVkRh0i1e1Bya0yzoYkj+VxUItNnt5B6y6O73CKxMEhkJRs97u4hng9lw6Fq
djE9y5iOb1m6pwGBzJ2jpq8RgXcXTy7+hTUygwDDzCtnjX2uWc/CYhlfOkGR6ufOG8tW+keS949O
UfhoQ6Izk7V5W9PVP8611d58bttN1jI6m6re237u9uuQmzbbfPf5nmf9XPpT/WC1Db1pi3PBZ8qJ
Dfv+tGjz9LmZydU+3TomjzGpZYKYljWD5PNv5yb6QlrMAN5RjXwgnr9LovapskbBVfbVWebjo5OL
Y7NazZtaPHajgQnAHc6JWJEIyx3Ikn6H+rR4mcN5ARSxxoVT/skVLgLhyGayOAAAgbj4ZEFnPfPA
oItaes7oNrkr0hzax//8hywP5ZFENdqSTfwQri2FOQ9/IReTewzXP2iv2vt2rGROrglMSolTN/AK
3z9TUn4bkNswGmftMuyMqKo6RO23niri0j+7CdiF0fIe7TJ9xg+n4c1E/moWYznp3HhLLi1jMIyt
NJCHNijN/BRPHZlyfR5ee4W8qPGz+kFHjGQFm4YOprqziaEeP9BWgpjGsh1Iu/m1IEA45WgD2bci
n0ou3n7GoRTKYPpLVtVpSbFGsj9GB0k8wLUuB445TDOwJEBKr8MYudy0N6tpPhoNEW8rq+0+bov7
P5HE0lH7Ps4IWQMEuxbQWUtrEM4PSqaVbAxtJ17dChTWoK6YqqRkKDXNq5vNKU04OiKGlZ75YKBR
9HhZP/9qDvtXCZ0mkIVFPpdHhdyp5GszlIe8yN97Rpw3o5NfM5e+YJ2y7pfWM9rA8VUOAOKqfiWK
fi4ktKxvhaYrbFbSfclS85rEcP11KaGAF2Nx+g+OsCIaJySYrvXsh0/xxMzp5srvi0+zJsiQ3DW4
yA6iadl8HrLwpvxXy3j1xFtrv3XOCwqVTSvcjYfz3rERVXPmEbaxZb0lRSY4l9aRkGAbxIo+6PLo
623fNXjWv87dY9c/ro3e/zBFXHq0miQnC+e+krjcjfxsESpBnzd6myJJ32PZNpy4JnyMCWmwiLeb
X1CGkiU5Iaw50uz+aqpVMNuSAdDNwDYbfxPbtDlGQpYau3sja5I5aIx5EHH6Q6edZ3SbO9xZ7Dyp
eB4n9b0W7q6s4AotVW0EWSQfulrfCUAi9PB5F056zPGKRtUAGs+TxYbJ5Q8USq9kE3J11zwkv5Qn
20tX0I6DXjcbn+Jeb5TJlp+G7TNFJewjpsa4o7WqXjocF+DIMvwjmqbLvDOwaiN3JggeV3tMThGk
VMtnstnYTLAWchGcwtpFFqJ2lJuGbZIy5nP5SBE9lu0/ZKmK38MphClty7QYjjqWa1m/x9aWbVMr
PaUNXe1qO9Luus3rS+Y/ZB3H/caZa4ZXvHhWzYvr/fXHz7+LNMmXpkIG06KDv9K9PdtRA+TAKHMS
HWwT65GU9uOfLzWn22qk7Pkfa6T2X+nef8Ur/xY2/tsf/+fh30SG/5cs8v9nAeX/Nsb8/8eE8jUd
998nlN+Sn3/8bPNv5R8//0uu+fpVf6aUe/8SwgMe6ZoSlamvTP5l/LmmlNv/sl0hCRgWprAw50hi
Rv5KKZf2v9BUmyZf6EiPQRS33ZpxTUq5NP/lSRucjWX7lm/zGPzfpJTL3wJYTXKOHddnbi9c7mLb
/C0I1/KXboJ5gwx/sIkaM0uO4LmJOgAjb6NyBH+9OpazA0USscmGU7DeVcg7TkAqeOaKn0PRV0Cr
O0bxfubh9GB/d83hgH4a1kUOur+K6nA3e4YfNC3IhG5g3QsPFhvXaWwbetmr/aNrcxBp0PcR2mUE
JF/YK1gFJaltqxTYsCzjwKmK+IUueXA4b1+pNfZh5SFagxlzTidf3zHEZiLUmpclD6uDFxEHs2jR
vrhyJCxAtZtU5t55SomXGBMZH1dVkKpN7JQSJzjMnn9K9vnffLqSayTVOj/EIbom//wtKIZSmMXT
b/FYRPVDXlgGiycO3KlqqJ1BhTiKMJEGXKRPbeXo9EPIHjNUp1EC50wrutT+pqwc0un4Nnnl9A/v
z+UO+3sQ+Hr15ZqAzAIibGGav2UvE+kLBGnEMj6qd9mQJxnL6D5sLQeKWXTWUVRufIXUWqbaQb/D
kZ6gLeewuNFz79d3qEG6LQSv8IxtqrrIDyNpH9mQxF3u59MmgoxGR/BjTrBua2+93sSZHOo6++rW
HebDzL3/vAOKgfl8s5T7Xk8DWXn1FzM2T5NXI4vVTXFe+gdoh3DzCVedRhRoBmL0y9BaR20DamLi
ONyQTNoY74d9NLj5s3RjK4hrJEBy1o+Ls8APrZNfzqCNGxHWYxCn9jX0POCMI4RkkhcIyhiOVohk
NV5wAqIsX/ZyJEf58wYpi2UI/rZQ/LXs/j3V3ltDyf7G/V4/fFcJX9jUSrYjnPXi/O3mKCPPhLTR
rO5Hgulk+FxnKKXcyHqo5mK6DJYizbOjYrXMZe+FsbGPGNYjAn2jq+rs4SvXEI+KArRNChWVLIXA
wo11oln5rjw0PF2VWHsmcTFun9voq9TFERahNPfArtsdRNDWaBnwZgOuH8vGYqf/iMj2OlT9YsFL
YwRrJIkXgFE4FDoMgKqVD6b0T24ytyeVlNVNO2o+hSFqybnHoj7nTN5wWWafpCIeakCzbSSag2r7
n/GUpNdKOMk1W6IvcMPBx1f6R6TK7s/8is+kFzfq6D40U3LISxtaDBs5u3p0oooTx7YjbLMr2N/z
3HuNsb4fXTWt+mdkc72FvYgxS/IPF+rzQvz9Qlkm18i1iSZ3fFAD7m9Pce3CuuaxjQJS0RIyLHzE
+/ZyRt3KvAWT26nU6qVfmuKis4rMZuzpu8xTV4M+36mvqfJEE13p2lpnxzEf87LuLmzjhYqHO4xi
DMmWAyvTgKupT9EO1GI/kXl5ye3oq8SSc0tZ9bas3tbVxpIYiEih4ogcSTtzkOe6iU5JW4gnr9gp
7eX7yiGrZoHMyjSN9ZUu6VHxeSEwvJt6/RNKfv+Px6D/vtK5vqssV0lfsNH9fg4abWfILU1Thnn+
uMc9GAATpGbS6UMf25yAQS05w/CuIrLiZgsMCcgRVLX+1achtgMxvBBkgofPHOd57+jvQjUHGmT1
jTxXJChiaHfV0tJ3gzu7iwxbX3gSUsxrObqkvFtpFjjEW2W0J4TnFuK7CiO4Mo2P3GwQS0/2BVUk
MHRJ/rWfpOMhgU91CTPjxXc6OipZhx2WPI2madEZKKwAdJ13KVT9AKkAGcHQUHZZNqHWql7gjRwd
nEa03HfdCuJfJG3jImuPghiRCyB811LloaiyW+VlH5li0uubPZpqqY/aoUNQY7GFh2jRLJmmTVi4
yDZK68dstv7W8YbvlURI1YbLiLEPQ3YZ3rqipklSOz9sSesENeSAtqyLEH5Ej2GFdiw1UWStrA7a
ydteEVWedbKl2YtiSQ0AHi2px008zoraGUV/4TKd7zrtb2ujM2gNdWo39GkReLmeHpbsyjow7WUb
HX16Vk+Ltp+qyv4excZLFvMvkWu8ew5yeX4C9K65yI9ZR76iY9Iehm6SngazqVcZ4peEbJKLrN29
6pgoZkbSoP+ywFNG/EwmP91Zoo/MBJrjJpl+UherLcwI1jYAF7gTtp9vU0HVvMuKL4sIoedp/6dZ
Yz/sW+/QYw07iwbTtjdAVRisDxATwCZFEzNP3DL/wQMhR/M6Q50+2xgyFqPHQzU+u51xj7/82KMM
eI7caJ8fVFn2X2gu1ifMe4B96MPaRX4Z67XOrFR9KOj/mrouA01EcRA7Gu+kabxUWtqc0N18nw90
66JkMG8rTAniBNFBngXpE7OhgxxiQ2M2QZS6QkqT8A8KcBCisXnwG/Dj2oYjh1gWtsmHMi3CIBmy
J2ozmBiP0uHEuVA89xLvRqe8GHlt+Q234YOfIz3oBFrMGeRH7Ir+UoZHaizvvh5erJ4BXBeHH3RE
fhDDmey1jUFycA/TJBkwD6ecAcVOo+BqPKAltt/jTgfCTQLSJVRVfJxD/cDAB0aGY+1wXponZFjl
JflVVER4DUq9OZ7ck+CSHUE5/egd9Z6BJ4mUk9JiOZfztzQBW8Sc9MXo2ltOgMM/xIBavwVbmizU
ru0ywnRdnO8wxH7bUf3B9jwaX0EYs5wofhk0Q4i0LB7kWK9KwhbzSJ+KVdaKDROKILPEZR9xr+67
5I5kou9ayG/odW+CyHE8wRKhciGu/+et31oTHX/bUXib+NzYw13L/f3cNdlQLBYPl6H5CKW02WWi
NF4swfJJKwQvzTq4xKm/6RgqAtAgBbIa/uHDWquL394Dp1LPY8exWKmE+C110kRYKoweEWHcNie9
Qmvr0DmQFdhdCpRSN696DLPstRza8nD58/QA9KrdyjrK7ksf5WlFHc5kX8qLIRwXykQJELR1aAev
287s4mW27Oi+DCNc0wXojGxFtVWlAggTx8YZ25tx/vwv9t3ugKQae6A0z/P6MujRPNfTQkkxmAnS
cps2CznfyHWNs4jx4Tled29zotxgyNY72sLZKqVya+8+5wM8yy7ZGcpflfSJOozRcO9igfxs9i26
DvoZJdM/XFbf/G8fqsVpn+O+KwW5CuZaBv79TNeOno/7DnadXtzvBdblzdIW+2XE0+9V5ZNdIgwd
qEa0TWhKP2gE+EW7bazsvenRzYexh8OpuGLbWxbQok3B3giI6c7Kav/gT/EjMrPjlA5vHnGiDJ/j
bw2ylM3ivzCI8qxEvToxUxScXjQ8cj8OtPe0+LB7M/QGsCzycYfVPoeX7Ru1d2qz8T5bcGK7vfzm
toJDFx4ZCAYCHAaeKrKxiBca0vM8gjSxc2jl7DtwDlERaFedKyPJd+4hncjRA0qydbsG88FIPgPd
36M2HZjyBYsmfKQ9ANo3J3LvpyI5D4X9YddpUAtQHwY2CocMg6x0Ll5f7v2QFlDoInQkIepHPABF
cjJ0lEZrBQ7VFIKziVIORujCFSCnmrWRNr3FkVY8O8I+zBH6v4zAcnSQqB1wWm+G2h7OhXFoPZO8
StX96tyeflOfQKjsoMYokLWMlBmbkE8F22Pk8kiZoHnv5kDg8jj0ZvyBsp8SotyU9YQBisQQqEXo
LEj3zLfAhyju0fILe2CawPwkC4dPr1sQYw0rirq4VejNYze0jqRjY3nJPvTi/8HE6ocjQRtODTPe
So+XKXxzU3D6NQ67bRQ+COJpCjG7hzZXw6EHoIlz+wtvEk2tI4x79YMpNYxKaT54nCVi2nK8Ay5f
mEwJODc2NxJ2zu4VE30aKKgHO1KJce7QXIUvto0THA6qtwL0N+psx8YJ3Kr7kLwZs/21R/8GNWy6
IrlBJ91ZbBT6xln2icvwnbNxHjhQJuCjpQ9ei/4R2Fqxm5iVhozxUG00VuCGDs0/WJ2Pjp9/r8wy
3MPP4voV4bi14PiEXklYqjxELsMmxninEiQSmKmivqpZX3PDjDYkAhmcrc0LGAAgCUV0v/Ty5HUk
6mifUSFmv2fCQl6q3Gnf+3aBRloHi5TuBqF79NKk3anKMVomxdAEpkFDOUMkGeSFfzUwI7MMdriq
C5LDFmCX/VOR5u4+62HrKMR2gX3XxBMGwPzWGLtRyZ9gyyP24kTtnMH/ChZWoyZtCCBnEI4Z5pRP
HlURYNdtVL9JCkGM0+m71pO9kwDUUHKbTrC0Bkwt5Vwgk+I0mLtrRN4ddUaLbNjhm40E05Ujokzh
PpDb5T9BfKpRIYrdCFrzCVTrbaGUA1/0h92E+aUEDQM9HKcKp582JeITcBGqIpcxfJQf7MjvgMCC
LDOTEa38snUtZnG2ZT0IECzjRmX5OoRFjteP3hDUANDGsSJf3UlfytqGxLomuZo0TzKeQgw9gtaz
te1S+CVZaoQ7TCO7sah/mQbdAqIFBLeirjFteDt8jvWp6RA4KoFNmf0/hyg9zePLVJlkvvkCc7Gg
Lm3EeWlIXZBGVGwdstOWsXuOU455eX0xRkgUaN2/I62vCH9gmWyX78PiI4fncIaldwXofo3n6dC3
mENbMkXxHCGOnXIm4yWOJJZiBA/dN2Tn0aGm1oZl92EZc3PntzXZPn21nRprY2a49EigbDcOWxCa
R93s2hHJQNaht+orXCBFU8PuKxK9JX2cGawnp71Bnts2aqvbLFYbwoS4daT6iUX/ZptixxhivzAp
uvZaAiSLNAdLBu50+qIgI3ONpS8htYDUYSQvtCbatDw6t2nPlKoJ8J9nArKEIeDyzO2CERX92qYb
9iTJqICCHjCo9omKHkiMpGDfK3+u14G/Wq8qAFz3Eftttu2m5Rtx1Bc2Cr6sIrN9bEvmqRyfmWaD
ZJKrTcyMYh6aaDkPyg2mhJoB2T5chCpDB9NyLHYdzZlfIb2pr6u+nwhbfttOPbsLEtk4Um/WHOtg
iNq7F0oOUPT+C5EH9wN70Eb0AvcHVio4NtEjjA4+44nTuicRb0zGFXEw4FxhIsumn8jnt0PBS1sD
P18++FCxOvlSJOmPKJ9Y5uXMuC0yIIgknK81jio8Ssg3Ij9QeVRti9qMz0Bef7nIYMC7rokmQ1Uc
xvOILPtpRczCXTc49oLvoV4UQFSHFldTYR36jmE+0KyTPxQHW/fg480PNvst7D4HRdD0DO3kebAs
b2suNcWBwbhM9hMdkLFhghJz3I01JWr9nInB4VDMvoqfrDhmbvVmNpQ5NV0C6x0pElPYhjKyHb7p
4ZxjQWxp/CAJCYBbWVT01s2Msl2YGgW5NsMxIZR23xvEWoYai4Ndmz+MEl9v0bsvlm3SExO+fzOI
OgvLaluRJU3uEk2zsZzTYAE4AdW9PKhRPNqTekWpiXG4YD08wRQEW8BzQ54i6WRRAxGkxRWQAB/Z
dgcSuy5hOeMFxnF7WrBIerFx75JRTkNi6c5D6+I3kV0AlRPNu+g2rmfUj0zk/7ASfkwzhswsSRNV
JbKENJ53iEwWqIb114K5VuDa3cNo5Omh98WXlj5BlOW3EFdD4M7057JozgHnoTTBi3AdfLc56ir2
NrMZfqgf0+D/ZAFAijHMPz3/l1gEETeKRq9W4BCJ7twvCdHPTIZpay3qIsLih5ezCefJfopTqHUz
4rFpwJmaI20nrNH9Hg5TgpEC65EGj47u2S6PKfxXyrvsWwFOFkO6vvrYRIalfVBule/I0WQbRwJJ
S9e+8zgyYJ0+UPn+rMKBeFFXg1+L9YAHjiBivLfcBDOQl7G6KNiFrKz+eB5CUumstr2PK3khgxmf
KiVVijDq0W8B9UxIgFb8Mh2hhaD49M033ybksFdzdV+CSdDEvMZBujTWpaIjfXFT2KXMMeeEFM5S
66PdTQwMK6Qs+wU4zkR7jy0jWeC2J3TlWaBL3E+xjyCi8sjpKOmim5as7wqH4bDscNcNPqlXs8eI
1ejK4djMc3d0hzncePNz04artLM5IRDz9v1nzu3qTY3FdLW64ppS4T7GdvPeY4e6X1G9ffewLMV3
K+6OYum6XdLh7xms4kLP8aG3yW6c0rriScSXOzoBsWhV0DbmG6k3nExVRNRe13ge7PIYSkuMt0hY
qD2ku0+sFhlVxGzB9zQH1nxxA3/1Vhe5RdsperPpfWy8krh5Y65+gbJoz459YF03+YrlfYH0UgNU
5EEjfcSL6bFUTDaLCSdkvNDEyf17NdrLpW94ctagpQpcDkyV6CEex/o8JO4xzeFlisYiwdhXb7KN
j1ayhHcsN9llajqeSv5ken54NxkYULMp53w1VcOlc6ZkWxp4uPZm2AKZnwo+03l1dU7jE1vJd8sF
D1pFi+KQXyfHqsZf1NXtV1Ti6QWSNVrBrpuZMiYZh/f6Lu06PhMjMsGEmNxYVrgVjJ5elA19AJEB
yBqcdubKuyNRijaL51yTaVd7HmhEqT5irC/XjFghWSg0lPkeL+3XQcTDC2bZx2x6jDz72eqI1Ejq
ZJ8aPuGvTSdJIIIcwnEj66UXIC+ZDkL7csOw6guT/5Pn2PU+SboccKTzYmblH+YSLyx++TfbjfUx
WkcqNGQ/M02qKAl6zybEo5yS/ZBV8hH5KEQUTmTjCNONYQOFzdQYgSmlPo07vkCgB4BXFtOhncpb
U/tzYDEjOamsnnaxF6FjQNfVSzpZSbeSEE2Nh3cNY6ng+B/XMD4nvbW+4V6jVc1ENHp3LaJ5v2j5
bqpUnBOMfHXkIj1Z1b2k7Zw/34Kc5ZsuY/dEtvmemQwpJvXOsXAGZiW3zGQn1UXPYP0YC8PGqgjs
7N+ifmYSUiWXcXb2k2X9MlT1qko5wDLCzAcmLrojRhkgRCHy7wWQ6LusQ8qShI67l3UGcb/truzL
0S6VwBdTzH73JMM2B4jnTHa6J6d2xQ0545PrDMVRxMRZ/vkN1YLH8D+DbbAg7fu+UdDNBBLowRSH
hjRO7YsWH3j7khE6tCmixrtEJeumx6d++JwbzP21zvP8lhIL2cG7OUX5jAs+N+zTnFbvYY5gtjb7
H4kZf5P5TxQKX8uQVHalsmPWhtE5LJV5pw0WXny2J0IV7jtutLvZJOWmqnwz+ORLf75kIgcdaibN
/lNyIrXxmoP12MZl/vIJdy+90rgWVNcbKzWzfeOX8y3O1z5bR6MQh2wUSIyMKBPq93Auyos1Mdvk
1yb/2Zi/y2osSa9PrQczNnbsR/Y2RN0WCOVCgdbIN3QYYjFAtnLrzcE5QMhNIcSx1ngctQ4045iO
Md4/dnkGbgC+Kce45kVoQjzh1zuKktvMubotcQBTXe8rAwMKmUZ6l8SUbpYBCg3a9iaPkEL4BRMz
4T6VWfySSdPZlZC7ti2M1gALoezVzh7Re+SL0R1YKX+ZiLK0sPrtmrmDyYATKPiTTrDLg6QLgMuP
BxT95M+6/UsbDdvF7ZKLAY6JHDzIWBWmKrJAk2OYOu2ljeBf4MWwIXcaxNYUjvVWhVSf2EynM3jl
hKitrr+JvH1T9pg/5F3TvU3LccEs/77+EqUgWR5YylYPrfeyDChW5np6atbmdy7rJLABSe4nT+Kn
dX1x18b6rhlonqTUOcDGAepgJO533RpoiRnlp2m/jbE33UU4P4B/MppRu88GskAZyYkTN4HvWvV2
jPnjoovttOhbCnsjIJCTHrXG4oGdLjws4H93S05klQ/22LZQYHjDsgrcwmOdOfD2HAkq2vB2nl/7
CKNcEC9i2479E88ZDv4qRmQWzbVCY0rxjw7p2tER3GZLw4OPwN72kfov3DC16d611Xim2CuvlLN1
4rCsKgHsVpcTdqj4Z+ua6s4hExbEvs8DZIOBrUs1nnqvuXrSUA+kl3eB8iWwAk4oWs3mNfVzkx3R
JwHSa/prrAT1dA9gBIAbp8TReG9QsJ5S4JNXmpKbWafFve044KNZvGhWYWLN8FwXKNA2A17rfVfN
3R6aamwPQdQntyhdfo0xAD6XiPrtGMa/YhG7wKfEzcohmlpRaAWRBwtTlrjOzHaYIGQ4QMtt0gp5
Mk5LUtuvttZ34AAagpf5/lWuzA9FfZBKojccdPRPyqvYmW1BG01YxR6W/ZHUkfBQtwWGw5WGk0uQ
eo4zf9OlRQ0YcVe7ZnGzY3pBGc64N0Zh/TZM/Y+WOQy+96Y/kYCnDnnamFsyMME/Lem+BhL2DuoR
1NnoJuRXAskt6zx7UANc+BHW2RgRFd8hLkuyeXqxSWidJCCehjTTUx2KDiuPqNmKzg6stxezsSnb
ZvMLkX8kDrbZGVYPVkTI7FDhxkc0E2+MZ6zdyMfLYu59N5Lx3GCgPoQ1fb1iVbrWLYB4NegvURSO
QW3zhNdmwXfxkHHNaoR+ySKP+xTGm5zLVw9iK7J/foS30lxNgZadYQueyaG6LOZr3YPXkCNeosp6
LyLzKeMXULFl0xSM+k0iPUAQFdr7SanA8/Jq61jO3qhwixZTixqhqHZLxlisZQqa0BlD2MpUnRKv
VdOhnGISznFPmbo/f97xehX8xy75ESWCRDrew7sTlsNd1hRY1yQUNQ3DF9EY48O28FLc0vS5khkb
FfkkG38Y5U7TAtBySA4jehBc5lW91wQZ0zRvhpvOm/ux8UfkVtCecRfHmTqJhV3Q9Fr4ZOtDOEHg
2XBN4oOx8LYmIPIMBTdz5n2M6++BH8A8LWdyZJ+QWYIKd+fhwfKq7/2sXqOaid4Yi3z9DnexlRs0
YNfmZ0OwvI3UDAL0AxXjQv4dWb5bIndxRPU2fL+++jF4VFF9mcQX+CNjBvYcaB845VRuncK4q7OF
k74kp4yVBkdRrx8FYnSQR3xsuNl8Hhkd7SpmQ+6wMC9X/p2fZ8CR7Ki/RZpAl89Z2uQzg4xAgtH9
Ajs/4a6Oy2neh8V0Lol32GBUqI8OeeBbWtQ5Str1EwvHiyBfbhcOLf8rir8tPR9n7xM3ZdEoovHY
axr6v8oqdk6SEONNKOL2zvG4OjW2xN607jtFLkTlxPvZ7XCptDiAJwMFPuFL22YiPhNSk2HVBH/b
1hc6cSFbO4KOoKnNDKxKHF1HVPUbpmxwYpo8SNe7b/E+EL6399qLcJyUr6VIIG1X4c2deYLgGe5K
mk6XEXnjGqwJzRDxPMPBcQQ1wI3eGiWiQWR/i028Ab6lh8iGLTDZDD0TgmSfOFtmsCrDmYCUKzsy
9e0iGHKUYjoV5nJNFyjZaQ+jzGwGZ48dlnOV84ho945RdotpG3xdP1n9ThKaeXBMJnIE1sStekpN
3kBiL6QiVNY5awhxW9ohCgZB5InfJ1c9OuLgxfYftBi8E7k+57mlDl6SkpYMrl1mmj6NIJoLtkFs
DmQCVKoVh1bja7MObCenfEvisN9YDQSGegqzfb9acHUmccSCad1X68BPm+rcj63i9oIFgSvb2sQg
5foKIVZBLETmgGOlgCfqNmTxCHOCzcZa/XB0v1zs+qr9WpzqwfihS5cRuX6dq8h9cs3wFYlSc1Ow
CsA3wkOcU4fiqEU4g+V5H1NkBTOukHNC8PKjRsK/SX3UOi0LrhG6+yGeBFqU+LVbyeAdlBHMp9YH
MXQHAFbEsme2f6mrCZSfal45brgRMNaKVsxOTl/sjmwuUg5B7Ul6fnBdwE09FDVnrHFsQTnOzri3
jYy8yvUFQyNpvd1oMSBOuXFSTK5u/tExiLvConKTSxpm9xY8NeIf0A2Nc/hhjVkfuL7f0XaTPxba
F5tqBOwBNm2XMLLbkF4uj4q8C2ZUnA8Z5HOY8QVFpvjq9MQx9N1yNWL7OQldcZwT1uGE39QbDyX1
KpQaG167MiqXPjD1v8e9woOB9EZUBJeTdc4O+ZyxTnDP9P7JGu35Js3mm0Ma3HaBCkSvwroU4QQA
v+qOoUk5KmuhN3qOC8J6vOkgtbhBE+Qn4EAI8liTb7sQgsAqEACeXj7CTDy2oYewu2gvpnb1gxe2
P522i7+0WJV3tt0qLM76h4zsmTo3/S5MEI+IAchW1OqWoQHIbZ82VfMlM/I3alI46mQbUZMBHikw
TfjqkmRQ9NQIjHFyUUFAkO72YxGT28M++2HbrO2ObbwXcnmZ88zZWHKa76yBhkjJT0NFZ708j3VU
w/XqTnaL2TudjHJbLuuBOBnOLd3TawGksO/zY1ENftAObofv6FfYpsXrIpY/csyhdLtpU/g+M9aI
bOIOToYvnKOVDdyXu1KjD0GtCaF9jIdzWTbDeegB9pW+QgKt/piJ27xITkI4UKb0GuGhPI5W89Is
mhOiQ35XK8d3qyo8iIPTKV9gL2B6gudOJPqMFPFqWzTVq9UD40hj3MeoEiFlslxl7vMSA7mKwAtE
fgmiis99e+EjK1diD8lgnHRD/5TNcXb04SMe2qk7kvQ+nae4e23LcDjERFxeFvu5dTkvYNXvD81c
R5exqgJWOJ41wdB2HZftmsQWYF285qHR/goxBW4mxX0+zG9RN+3IXj0ssX7rRXLTi6Q96E07b8ye
kgTnXevkJW5VTJg+kAow4UR7z8EwfitrjgqNxT7iotkmMPWpppO1HUYgozpRpFkSDbj23L7qBOB2
CHeGgR7tGG8KdxVCcRp/gVXK+5Bcy8HzLkR5fi+5OYL1zZAdvVG5w+5rF7zLmpRIWz0Xdvjcaneb
0bKyp7RaaeFYG/vyvci9+2lxJizGEnNkrOqj6BdIQ6Rib5rKfJ2dpH0Wdn/r0RzK9ZTbXXu8aQG2
AdysiZcdQyOLdpDRF3RDqILSHrwUBP59EU/Gvg3/F3Vnttw2lm3bHzrIQLOxAbwS7ClSffuCkCUZ
fd/j6+8AnbfKlrOsqIjzcG9UBVOybJEEsbu15hyz3bVDcMEZzoNeAvkd3z+Tjx/vtWZ6g9bJnQMn
1a0D/9SFlHsCVbuq/Pol7ykUFpJUF+u1Cc2nLNiVfUx4+oD+qym78VhK9RRXZJlHujXt6vHNl3Qb
ojS/Fx0HqpIYUIfkyF1ik03W0B1iz7EOM8NeOkjxp2JcNvp8POkeKq5Ja7LlQzm+rAbrNq28J6xq
Ni/Loa/eh2+YO24tikOLMia4twlB5FrTVa4CGNZbqK5GbrDHomw01BEBBSrrMhXkYF3XYADY9+Ib
6ZkXQRxY19Rv3co2rpSStYDdpMUOg7E12YVb+Lnt0qNlD8Khd9SpxPAGQbS5rWKj81+UYBrC3D8E
SLr+hy/ynlOMueD8/YxI8EqA1lz4khZmrm162FQdQ9epT3UaHusbaIQ9Qp4Rk9OwD/wAvPt+uEgU
HzcmR+qpG1/1WHsMc/EgkmBZ2GS3pvpOnb4LgnRiJbozCBgtfbV3/0cVVEjLVHK09i0aedSMi0Le
Oka+75PoLqJRqCfmqfVAF50lBP+VGP9/TWf/n1T9/y/K7DW0Ov9ZZr+rq9eP5BeF/fwPfijsDfMv
KR0U8ZQ2YBbix/iXwl78hbSZAEmbLGgQNhpyjL8V9obxl+6oJrgWGmmoOP5W1+vOXwgnTNtBE8O9
hfT+v1HXz3qjn2Q+Os+Mz9uhtszvs9BY/6oGEQSVJUMB5qZYImM5hi4hSl/IeGaF9p+e4pOCu5PU
1eOUp4jVS5Exm/xtD8HZ4X/kVz9+1c8y5d8cLp/fxCdJC3bFgA0s8SlQ1Vfgs5bqajzSrXmpke+5
z+S93BIPmN4l2+Cob4275N4+WcufPu1/eBGflV3zlUS5IZDQO3zWhmP/eiVRUKRWQeq9SyKcC6pm
b1wWO20brAEYHc0V2xRXXU8rNjeu88Vz/8MV/uWpPzkkwjCDHDOnD42ENBj5e53effHmPomGfrw5
oSEt5jZhB/JJiWUOORl2KhcRG8NOW5Yb70rstM24plW1KDacsVbRF5rm2UDy+b5Bcv7v55zf9U/i
c8NCqyoJmXOhmy2Gpb8ibHTxJhbPhWstvS+ezZjvkU93qdClZms0wFFSG/Or+enZushOh0TBfLak
Luu+tKtyceT/yQ460ipafutcAjHcYgueYA1vcIESalEtXvckfLnf24O9kqt28fDny/6PVx2dFgJV
g9GpzoP3p9dEOqlFJciBfUMGRhQgw8gSMpNu/vws//zO//0sn25c0ofjrA/IxU2QjRv1plQPGvlM
o9j9+Xn0eS75/RLb1D8hCOHjmd/uT2+ncgI1tAVPxEK8erA3TzQOFqg5tzSyVuhoF1ftst81brK/
vf7qbvrnS/l/n1tTPwnk/QTYjwPu3NXlSagH6dO9fP3z+9P+/P6w3P36/my/zdRJ8v56V93Mk5Cx
peW9BBd457vj9otnm1/xf76a6Ep/fbYacS/VUm5YexMuPqCubdARLupt8cXk8o8fmyFUG9Euqh/L
+TS7RnUFn4t2u9uunrpdsNzBJ93kG0RFDACd56T+yHiM3MxlT7r4YmD+09xGLVfHvIjKXjv7g366
adTabHsDwLgbGA9a/TopX9z986L863XEpmZYjok1wEYX+XmQeSNZwTadeD41ir47wpiAX9P3fFIe
UHGKC7qIC8PFwbzJv/gI9d/em6OZWNpMHeKAicz100dYmoZFX1F2LhKIxbR8ibwFOlTnLT3hpuGP
dHdYLK5wISXrFojdU7+cVvRL/nwjffkqPs98llOWicGrgDO9chbiu/IGMEhb1w9Pqkv7aXFzY+zl
U/HqvcknY+9s4N+tvngNv93Mn67Ep7k+JEnchnTQcY/N8W+LPFulp35lLRwmiJ2/eGuRotOFXYH/
WeuL9y+efr7Qv4yl+ekNljZhCsxm5qennzK7VrXcBAyy8DbVrrnwNnjZg9WLs7hEreRqe3Mf3QQ3
0Q19TeiVyRc3+e9j7NML+DQ16lUc4WQHDN262a7beRvs+htt3T4Ed3JfrFOXKJdlTU4bh0eXfNrG
Db9cAn/fwXx6EZ8G+gDBrTQjrgL+kU2xs540/B6rl3El3TvA28tq1dVrDhYRI/6r9fe3+ZlGiZCQ
RGaDDnrzT0udbjUdZSljcElQR3oT1O9OT1KOBXrli1FnzXbWXz5tCw2+ZvFmmVXIF/v8XIBt8pFQ
HvAEjmGLZdcWwZ2iwRZ32hRoYqHm6AHG/CUqDete1h3s01FSZF61Fmn2cyJg2OwTaQcmVeDOnOuq
Mn2OongCmeHQ4kMgiuytsKbnVhseFAASdL0n8tUJpCT0fOW3On0iRysqzR2oPxAO2trKOofl8hyF
9KPXAKOGAqbiFJe7aC7rLmLe4kH4VcJh3yCXgfSLjGC30buH7uysdUK0wH1Z8EFQH1JHo2vTv3ht
wE3bx84eOnR0K6aMLJFxqNDnqgEhjAsxQ0zc1E7oYIH+IzShBhkTuWjRw5sm7OQ3yjOptUwVR9eP
OryI79aEwwI4kZ9o31ROPIpLz4lOS8VZ+8buupY8jyryp61qFRSJ2sqh09F5I/hoDX66snYswtrd
voptFNmlqmpbC/FatBvJcse+qxo1qd5tfFE4EAeKUMtfKkOZzf4ZNrZOC7cBCVyrNjNo3eR5d8O/
RYY+FNo2U2Y1aRbRxnRk/TpYekvDtkV8LfM8o3HtODWUe9zw/DZtcGAFUdxdeHYdvzuFFwYLqkLx
oycr78Nq1SGn9wXTrzaJr0D6avIxDnGE5pWeTdZCvLCS2y5vY5rX4p4MPOpbgHx2otG8CzpnSC6Q
wD0ijqLUHHs2oo48Je/BprJVmfn31OrQ35J2519kEVFycThQetNtGeEy1ffg+CDR6/kL6RoMuQJQ
ViPbax+j9qKysK/lA978xMwupWeRIesRVmxQkHDV3kc3Nk3kn9B4pDTtQGhu++d68ihmyPiYBOmz
FOa4wbibILolVY78WHIP2nSV2lSI/ZBQBdGJ4bIeVdCw2F4jQ0GfxW+qYoV6Z284VJMa7BnkK6SE
Zrk+tY9DGXUOdiZOuETSEPhOh3wsrxzfkQ9K7aUbSobVfRLVMlyhVCDa1yJeMSGWGAK2Xd2TkYsa
D8/PsqnoQdUjaWBeb5rrUVHbZT3GwHsHk8gSLB8ky8OKAZRhzoLGdJ/2Y47wjjqQnfQGdxxJ321I
zWZquhzhe5+siqjskTp6aGQnU1/mGGkWBgbjnSESRhgBFtfWQBloSBUFQeVg4IisIONVFAYbLJ1w
EQkPtZJougZB5m/jjLZEoWLi6SnxMzvOMH3KaHuvtcuVsBqGfUdVVAknA21v7eOZJrrg3ms7Phec
M93tkIzZNe244tCQ2bymxVoskyYdT3mkdRunqOtrqCz2sCRuPAGqJfwO6pGatgT5YNTA2Ad1pAYZ
ilQ3s9why2g3hBrYNzWu7hsjN1019ZsPm6FHzrfvobQhdFYC5Q/JZfIrQZpV7Gwh9nW7Aov6Y1Bb
ylMdF/qNyU+4tZXglJc97lVdtnDlGlmv0f7naKlNbl9RNITn9pTLUdIow2nyk45IWj8+cZ5C2zZa
oXgni4jkVbtgG9epdfzGhAa3BlZdtyTI2VyniP7WuiytdeFVAUquQBr34STl2pANVOha9Ffk1rEN
UeQJVFa3q+gnPmJEPGW5QtNWtfuPQd37dD5N8kMkgXt0DV3L/FCd13wKwfQfkp6uA252A1KzVgXo
Em7KDvgmIdb4U4bAhi4yDBfNCObq0rNoVHuntt+NPpVKCJNRf+czWhJjZ0Vv2lCPC3Ta5BIJbasO
90F6kjDsgOsUz11+ORoE/0bXhq9forgjDnu0I0LICdf4PklwkJg7mQ3DdWEjMRjQ8c3xS+FWleOF
F110wlrMIqWK+XAsj9xkmVK7tfyetGvT6zDgwrsLq++qPlwFCRDgW+CZEQIIzDrqWss38bip5z4G
UiDgergdjxMYX2TA3lZjWSFXeir7ZWNG14TobDTuNNAtJflJiLc5xkC2t4iOhcDSXDtAMctN4N+Z
6JEPTH9IjTtEEVkZIe8gc6EHKklgFJEr2T3x7+g1iJFSbXEd9EDBfLrJ9lA+w3a7o0JBBy4Pt343
nIpUuR4yXCCtA9rPeeqa1yknTFceEuK/iNYuenIkcoyq1raa27vXFiIaz//o0c2KV8W2iSXTjwSa
ozom77X4KAfrMm5r3ifagBrpNy1U5use7ZSJN0Pltm2gvufOdyZUQk+J14CDZxs3XY4WsziKdp+O
36mIXRkZ4Jvh0iefzNQ46xhvYNGwpQCVcFMiW0XI3Z+zVfUPbQK2Nn7lMEZ6W+eGeoe847aM480k
AEnv6uZGQHqeLmttZaLXRuPLxMbZ2na+ES2ziK3rVH1skpfYQG1BIARqyix7HZo3wnkXo30Keucm
DuSqi2ZBMxqt0NiDW+roYqYH025iFgybRAQyW7TXqiDGxzgp1ltsBizxTyqxRJb/rekeSvmeSmWb
JDe04+sFcWMGNLOFY6RM+xsjw4NVYIZoaLxinMKjQoE+67qVLt7UeKfX3WYsQG4DtOhOmv8sAXCw
l7Dtj25eQX1UOREcurq67RlHKghmED7tEScJUuoTQQpHLAvPbPwWZfUSIAUGhHVKivLRaR06puhT
2ZbB976yCMDtGx+sOLm73SGX16gd66QQaOSbtIB41Qp89BHRGrU7WNc61fzMlktZ3NjVnd0/2fWt
Gt771N88FkwUasJRFvAdXHRsIKvaUxhdJPmTPz30+KejjyJ9S0mz1rG76+OVU16BH3TDzHYlDLxg
RgBCERwvk0jOSRWXKM1vJxumv08i6VDdxx0ttTI4Ok2Vr2pT7pO+OiY1XJ/GFLcaeRzWUB2HMbkp
pvo+LpyT42n3YqCDUU42gAD1Kiv6J1N0F35jnnqM7xPtSCIVhEa6CNvlBRJz7G9lXgCHtp7UXAZX
eV3QOimia6v3Vpj894O0H5uS2FUN6tikryNodVFAvrlPNIoh2L6UxBbbcbyNSvvSb5THsCJBuCU3
ymimD8KVUHDa+YXiSCKJATleK7HdbKYqMm3gXY3tPwBWhYhdj0grkKtl7H1HJHuOpyrXqaMxC6cm
gONg0QaEdiqoH9d8O8c7FA0uOnCHIxGDCznqFWlourcJ0Z9vI7qdO4eNa3hPX8vU11XlPSLNK4my
UPDxgaRpIhhw6uCOYe9/8wp7VjZ7ExtoLUwG+6qrM/5eKwvB4WG02p0Sd+lrBKllWMSqFyKFozar
gE7LjXxaaaUTQa7XcbKtKK2R5FlVo/FYjm165xlZjomZxK67MZxtY7HSFKhkjKmbrYulcjOh88MR
kTRV+CA7rwLDmXoSdwbK67Khry85fCynYrJRjeiiuQv11twUWkOORQWxK/5xcPzfbsb8f9RmObt8
/3Ob5fYt6OEZZT83Ws7/5EejRRd/aUgMOTRoJmV4y+Ec+QNlpGl/qbalCZVClkEpyabM+XejRTp/
qWCO/tVhMc2/6NjSXbH4NRb/Mf+bDovxqbigqnI+z4LnQBqF7fZsyP2pglXX8dAJDTyGWslx04dq
tAq0rLqY6to4NpVTLisns9aYGmHGU+XdmT2kvSSyzQefKE2074ijQiD6oPU9b5cHRL0uii72t2Zh
neI43Jv07e/1ijXSj5WdN8IT78jePJk6R4JBZvVtL/IMqDL3aRbqw16A5SdIkzjdLuUY9Odqyrls
9VM1ReV4TRnFNCTgHoO216c6AqDRXFAEDlbECRIymCKddYakvYDmdsxUYBtB9pYy1t1BN5oTf6I5
obNsSyO49ROflWhmVWAt1+ycFTOxVbI0K480A2zzYs4i6OqZ0ZsngDsn/xjUJv74jsQp6UOR8xtH
bJHyey5KwH6Z6djxemOnW12xEaBvWagIAI8aTnu+ZW2MEYdlzQ8f8K8H7GmJ4EvNbRCU3e2fr4s+
9/J+Ljyo0DaEY9Eksuf/UXbk5z/dCQ6n+XjULQVZi1PsgTuSklF7p05Nmhs1COpDlfnvUDnyzTSM
Ctq2cjpaxEGiQ8KcVKtRtXXU3gLLkluXKNO0ZdaH6X0yYgURvVe9oqzbqOLufCnPD4ZJKBFoP2UX
VRFhtEqM8HOEjztf7PODmnsDvpXK3yOo2shMR+/YORArLfwGtSeKl4EYUgzNxQ3HUPKSBPnlaaye
lGzqWF8n81CYH3ESl8/odMS28gpcENGIa8tKHypt9K5bw8gu9Zqbb5j/3MZKSxqCNPdIxPZGpOE0
uSFsPjlloUrebaGu7U7r1lId2CIoA1xCj7TqQu8OyfwQi4FkXatdh3HTHQxJMBwc/iInwwkTtr3u
B50kvzhMLg0pUHsgJHx1lG6Vp6Xybg/Te8+8cG86aNZhWYV4jdTspDV2RcBiLCB84JnVpfee9u2j
SV71gw8wbBVPVr9thmTtJaZ+VVjZU4sUbA8kF3mx6q8CZyhPM6G2CMdVKvz8Y7CwJpOV2MBY2oZW
YyHzMqwjGXpXrc8QZuFiJzjK9MN07kxBdpFak1WEkDV2DaRp6447HMShepELqz+ow2MnDw2hi68e
S8/K9n2S6Qibuu+Cgjfhpa8tvnRXtLeI65NDF6jxQQTO3w/nP5MOzlhLTnP0r3EDmaW764wqumss
AE7bZFrpMgkf0j6kRiVkeOwcLz1YdMXWfmiMt1giR3SffvM+GHcNYpdMGf33fhheqa/bD+2g4l6t
dUxwTh3szZCzQhWV7fWk52wqHLJj9CzQOZXry64bZeB2AyJiIkAe0eq6teGN30BTZ26RtOm1Ivx6
a082cGwNwwmxJ8CHiAvLTBRtg1C7u0m3HiIMAN8omxQLjifyegxLdT+0yrBqmG3WNYEJS7g13M6x
SR6Oh+Adoc4pnppsN+SGRnxpF55Gy9NWeS3NG3QkDYkvOTpjiRA8Ahgp1i22wU2dtDj3Nd1NDbSX
zdBd6ujYtkX90YsoOGRGHRyK+UGRScKVmb9EDMCX558T+R7goO6//3lOkZ+nFPoGtqmewXjzqve5
PcJ4dYahgRpRZ/gdFjmOqW2JWRQ3JHntIrCVh2mcRXFExDRCzzYINYmBsupyrYwkFFbeOqYccz1W
4FpxwmNwHxDI4lbxF34xDS9RrMzmGlzBgWYTXlWmwdHrJTE7VjosNUHKQjR5DWgM3FnNmI1IbvEh
ZbVmXBgmaRpTQB3t/G0EbDPzrEe1lQfR6NZRnx9iTS3Bd8cFRirFnhZxlN/ktCTuTLQRZCtZ5cJr
9OmuohZzHeAqP3/ndZ16p6TWSo+T8trxQvWuq/PZC1tpB2v+Nhg9cLIToW/OzJ+IJ9147PWKSX4y
JvhefFs/JqJsvqgvi98/Ej4Rw7JVIWngoPb/dZYPhsi2ziZWWa31YnrviOx7HDpZbcg5Ji+OtN9H
s+EElzqOOAaVjB5bCNdwgB6S4F7RRuJgDL8oF2pXjIc65rDEdSST7GJwVP2EtUk/nb/q5m8NqMxQ
VdHjlr5iY6erqQnmNidvSEXHoGiaR386aRzWHmJ2QZeeYbyooy4f/GAZEAJzVCeDckXOcqAnzyB6
v1Hb1A94kahQQ/+8j/E6H9ty8+cb97zW/bJJmPvatPf1eacFZ47t2M9r4eDrkRU7jKXK1jyM31K/
b/SR/psMdMhRTGvSSfJtSQWWFyrSZQvBgh+SVGFXHjnx9Dp7PBmtY4lhEVqg5cyoF5cx4ptND4ti
oVP5xaBuexSBgUjywTsVi6GVHGC2dA9mm/joUUXPivmOrUE7qnXabvG9i92UNsPRDgdl+ed3rf92
b0iW/3lTZM6tRvmZ0xYVFMWNrIaGPfQxQUQJlluDqg7lIVJmI6/c9X5xHwaj/VJbwy7ubPu+xCO9
deLwJuljTCKT3lwAOGgu8PzBkwwrxLTn788PoSrDbZ9xGiwd7SMLRg1FZK3vFUGouI4+5YvN3vkV
//o50pmdWynSsPTf9zSkvg6DgOy3VMOEVRm5Lbw4HSB+YW1Gg+gqehARFeHEc4VIxy0D+rIjwk2Z
hHf490MBoCIqFOVQ2rnYFKLEGM2R0q5DtV34gUl2xRgcuT27G7sMlzrKwquKUGRXAxu2CGoxHnNk
gUeT5biyporFrL0hkXHaJKQ/HRQvw2TZFU8xs+Qxs4R/dLL9j9sCnolxKkhVK2VkvziW4gE+bswt
otS9MfoANcwY+/OoZbtMqfKHOsGn21CjBq+gHceQzBS7x38V07h5JD3uOClG/W4gWNWInfrqBvoM
kFJBoQpof4aFZIvDyadxoxQDScOBRjCp0kJKJipypQ49tKCp6ykNh3a/U7N8uAkH+1BanfFIJJyy
K4mCWuJzAAIotGTV5AlFQp20+9yrDCifgzrs/LR9HCk7XpCSGN4WYNB2zUTZNhRqcGsr+p0w+/sC
gip9JhSSRAWCcYfjIiosm+AGrywnwJ9XyR6zcOwrC/JP9rFGx0VUxQgugDHtoElfBgUuICjjSD+0
wbzVgqjf1eREusTpqpmuy01p04Oa+2wrh5F9nSfDSkbS2YXAUXfQiMNtiuD6qo8Qv7N5PpxT3bIe
XXCdv0dTHe9geul7W4mM3WAmb92YTLtzjJ1mSvgpRrfVjUhxpZY7l+eHc24CN3FVrEeRtS85Rrpl
3joaqmH/m4J3+LbkmO+2KhQnwOVMJyroi06lELlIE/Fk4BKnrGvcEzRAYkjEZlpRSxx/oZzWzUTC
XqNZJFXNVyE1KKn6DiknDa0it3AE2ItiqL4rdX0bgPtEXuSVxXNoesEmqsz7lj7JrncGceJY+F43
8G+EUqUnh9CeVAZPqJG9lR4R5aoEGd7pJuVX0H3rjqBkKmK2iAlIb+u2KB514UAO81M6cy1lLXXE
CUtvSz7ToMpxaDBxRjl87TTo6w1yN3aCTSEpy62kHTPw2oTuWksjbZ/E03XSejN9iXL7GDqw7mXx
lA92+hJNBfnHRVcf/FiKu6roD+X85xl06VUnx35NzJvXbgJAD27IwcnlbNzuEcgWD0L4rPkqeQGL
El/eop9TSiR7RFn0rqhlu1WMsqYoqi8xjS7COY4qLSXdvPMsn2stkA74lV7pqS/TDHQLyS+/qXK8
A5O5rEiEezSD4FrDm+TKQiZUyotwGWUFeblRb+g4QnNRrfu4u4KrJO6nDtMh+cnRXUhzZEU61NqM
KVuF9K1OpQOeSDe9/pUtwcwIb1ZEdYV78LJotmPhr/R5bTt/q09XHmlYy7NnNvvXX6CV2V6a6ng3
4VnHAZc0m2IeuW2m7yo25fY4Zi/ClFSLpzR0ZScYskkFsj7OgoSob+SNFY1iCdeJ/Z16aZtxf+rZ
oME28MPkCUl6vixCI7pshLLJY2qGMP2YttQa4h7r64jZ/VBYo7Xoc7LlM3KSNuc8C41df9UWk7aE
C1bvnVFPr0JFV5d1J4A/Dmr0lsvGPyqTAdeM4NpdE5DscB5qg+MTpqyWmE3mGWSgUEubZ7iyA3TU
qGEv2zmrZNJ6Oi3MmOs8hSt5/hsBkfeDaxOy96GMLVr4oabxwtsBhD94p/NXbQhah3wrfalX2hdK
NRP1B9uPn5c1TdqGCcPalBrka1N80ou1XtNaCkgG1zpf7SCWxoWOQ2mjgjBaltHU3cFlwNNKpbO7
n6pyvLJVqFELn0nMG/CtMLaf1DKaN+Lxd8rsy3wsV/rUdccpzrKrIiluZ2hrDE60MZaEcHgHYp09
TniOcUARP5EecFLCWJw0ej6MYSoTnlNda72aHo1C7Ee2OttczEGOjcIpXGT3VVM3QIh1koPNqrmc
+scfLyUuZyZti1ltsK3bpASM33ex6VaaU66ngfkXPC2NHmCLTxON0n7Su2+YVq5Kp3knF0ZcjGZc
3OiN8mIXjF0rIh2KsM474cGS8mO69R0HJRJV/KXOpvJe5yAFM04/1dKAJVP141M9FYvac+Smc1Ku
k9fQeabQv5RztkUaTRcD8pN15DjNDvwWUt3zPEiOvc1tp+S7JqS2PI1TycoHzasoiW/DHy/XHDEx
nid0psM0vIntUd+Fdtqu1KS9lGHXXpyvt6daIEqputddnbyPrFXHH9OkNXLgTAmbwGY/vZhdChOK
PspqKnKxVsEDr/AdBNcIIqj1apBz6hxm3jmLU1g6pM4oetB9UlUIXH47J0DlLaGXQwZbgcB1Oj12
fg1Satiel+MozR7jMU+XfcFnGDFxL7tG10+VIeQ2k1VFzsjoRo4abikgR7ejPbwFHDSuajm9G6Vm
79KWWO2e2YNuGQoWIJ7zXaT5xtN5nHUJJwAIaqeOEs84G6/Ot805JK3RDY96/7w6ENkTuqre41eD
T/AY6E25Padq+jW4JSXKVW05SZCLP8Zyb5F54NvOSmuwtcPtGl/APtGp6/FwlHiN3SCDjFLgWLyM
ZNEdMk07ZTSQAheASQSVFhLunM9H2AhkOhHNeIywD7exfxzmXQABkNM2rDqqPWUhTub8UJVasRrO
8xgKA2RXOhuKeaCcHyRnyfWPn2KuzXdZJHXuAbqq0QiQxdPpmmRhSzSp2j0qkY3VJW+ypywl5orM
NRtQaVVuy4kZm20mG8K0UTd6PF5qo20AKGuCZ2lU6yCa6BCxA6x6m2w7SnU/HvQRtDL2XgB987xk
lHhahuCkzyg8Ff2sBIzx3TeNE6m2xcNUgqKygBkiRdlYVnuyZI91cL6JB7a8F81OITMW1mqr34BP
sO7jwAQXaGjLoAlwSddWc1U34MxM8aFCMX4ty/d6QvZRaBZA8eZbYtr1ix+EBDGmTbKCapEFbJOr
ekEkI3QX2dXfcJkvlV6E23BMU3q8pEY6OQBUnRRAN+oBcAXUKdYcmumwjOKIHWY82V7iIJWouVGG
cNaPpJTwID4x+58/mZ4ylG4y3irySyFtTRXWQW2EipU9OFEPpGMs7s6g7NSS+Uox2l1OCwVmOd1H
rbKWGXz6pQJLCKJZY23L+VRXjeF9NFbvXRpyOhQetJiCDtyiHtr6Mg2aftuHNI+dwYDBOxg3bMsG
MqvNjF6gk2/NUldW55pk0lnXk5XdkF29Dax8fOgQQ3VmGH5TlPaN5Yw6BwKeQNr9N6UDYpdb9bdK
ZZYpspchrfVdXAJiVYOwusxMU9mlTSMQ6Wk2F0DUis7XfTFe51rVrcaiucazUTz/GGKgj8crc97l
ZAn5DCUu0Kh+Oq8dU205oMJpWf1YSnoue2T5OIF4Qbbbq+3teR5NY84ZqYXqjDARgFNMlVr3MKnD
sBsiz76GloiYug+MU9lyBw5AEfc9o5zW8+rHBNqqln+h5LOfXPp8SApBMgNMrdEMjkqhqLcTyUHb
qBB3UddpK2Y08eB7GTt1a5MUzOD9vOi03V0+5q9CT633EeseRnssZgT7HRC1xLT8yNaujbK/ASh7
ZYnceXJADa8RfCeb0pP20+jrR1JE3SqVKbY+O9wZwCTXmmmVl11u8CpYNTzfVA9jAMAncKb6MiSj
nu0vWL/hjHQKE/2iNFt0uaq6zbqggvJvEvteke4wyeqZRHC0+c4IE9EzVpXQHUDvjCB9LkOlZeds
xonSY1WZN1xWzFX6R1tzjhyhJ0lveIsbYmAVXJ6PeUCBK2G6ANCvWK4k2uzmx+XsLTRIzaD3N2lT
XGpiumPTdVsPWfFIbR2IqcNxxCLz+thqLTurJlXKjT2xCc1TI98VtQl/kAnA9t7spG7A6ekGNzSp
ARlcPLAxghfeKS8qkeG2rxOvM2++rEg+eFOQXTljRdncD+8chE0Nfk66lWNhQNULcf4SscteF9wn
iJ7s4FQyfcBZjMTCVJ+HKdcJcuikBzvXvzofVQyf0k/ePplUxINlWE9YfQOs1WeIkHA8Z+tHzUdV
WS+1VgIWG6Lwyp8Yd//+qodYRa3U+mDrPxx14WtrlFvdIQjC7+d8a0UyPH1TQxYRKeBjjPYIcopZ
fr5JdLsJl7HRyb2uhdpTfG/5tXmb1/EVxtdi5Zu1t8+SkE7WOOYLqwvKA9gBzr7nqpASlTNnRgpM
dXR27bG23UIxI2zOGPJWpJW+sdOyD5oPHDOFUe5mLeqN8x4y/9dGUkuR2dUBKSA/VkP/IRcLf2Av
nNtB/Hj+ClI9FInc3Npdwd4lnEY02zFRjAPP82NFmyfNskChdl3MwKC+1CbuSpE5ZC4TYwvpVtJ+
D6p72wzeKT1jiZ9nCkK1rpsGYPyy8rCYFr0il8KsV4pjdj541WpVl3XsxnYnTtHE4I3SEviA1xdL
J3wwaCvcqfmUb8DEOFsC18RJ9ZQPWygw3CGRC9sYn4TsFmYpH3OdMBGkVcleDcdDOyHdJLZ0mWa2
fcCjv1f9Zjo1gYmAgoGqTNWyUM0LpAEGArfI1kDU85CH15XZmQcy7rULEzbA6sdsh5m/XwWlQ5Tf
HIkWjwV9+mG4seN0TYAmUjgL0kHZqvmJaq/cp55yk9K2O8aAEZZh4bSvOUzQvom9G5CPpO+VdriA
RKA82MCvl9LrxJWMtHhTxWz2UiOyTh3ZTMuhGAGglVV1o0kPrSG6JTW5p5wfnKDdbUVMOFlj2v4u
KI30rsFKui269Jun2mSQUbvf91NpPcWlq4MIvRgn/ripoAZJFVt9Ysrsoagvz6ehGG7moZTmmqyF
9Jo4yXBx3jR2uppxiqXI0Yju2Q7j6Ii2ylvWicVRLuGgwkphbQsT1V+VCmUfd/HlOXmC5gcm0X48
DO3/4eq8ltvWtiz6RahCDq8kwEwqS5ZfULItYyNnbABf3wPguX1u9wuLpBwkEWGFOcdET7I+VO7N
GOpN1cnOj4bc5uSBWKzRIDUgeA9rjeeEenezTeXMbznn6tfnfBKAD1f2SeMRKtOt/dlkRTidq2m6
JZb9qxkl36HhIi5kGXOb1ZYpBAOzK+LY2c9CVKaod92dOk2/Z0lmFeqPMsgS2uJ71Zc7KT2XrIeg
k3J5sDwqZAYadRVeGk1eKXrf7JA6sK5K672u3iSH8ZsLmeYZmc+xB37XwG65AbFvn4iw3JhzdKkV
bjX1Mk2i0UZRNSgE3JWKybpF1Nf7qV6lWv8cZnbx2vTbyum1V6Dx2quMq0e1U05u2SiPMRLpHYWK
fjYVCIeESlMbu4080JjFFxJZ4eo0lvMQq6jWqKzorjI32gJ7ZeLkOrbNgLgzr1ND9M5yz3Nt660D
FnZeX5mjN17SqDzFVUUYWOEijG0Q/nAEqDFOae3HOhCLKr5xa/mpCBx4iGKHQBOpkuK3gL+ZNsWS
GJfydB9IefW7iZr0JW2X3gLJ8nMrUX11LWQNWyADX48uCINLkg2o1vCmGmJ+QZEdbopxlkfF6+YX
2WWUxTNhfSLkZVaGBgKdTuw0ZgHFLsnyQ6TAZPmMqlbZSaGIc0Jlx2JqeZqtT0ebvDwp8vLQ2+NR
WZICY5EVRwFPdRzhhq0fs0lttSd2Asipbi8THJbLBGMDnVDyYtG+QxZBa0PNP6WohLwK77jj5MdQ
5EdZTp62c1IE9/eyqemtAkZoEp10O0KHG7Z0AsvUa2jNd9vqhmRrAKqT2qjCGMh2IAvTTdyVzlat
VyDsPF40pW4PbTIOEAj5DEXoPbsliB5M8eUt1DBK5CNbKtFk0zNaehKUOEIP5mCNz6oD0BXr22ak
e8m3aZX3W1N0+7QW9a1skziYPLKPO8eoNpY04j89xK2ilWjARdFf6trMH+t6+OmCIz53MTQ3uQRL
UyBtWwl+4f57qDL+bWILUDRSDtl08x/lGL6pYM6PlfReVMVAuZcSxh231jXjwrkfnbRB3KuTXGOl
33jpp8d7EWDU5viY5t7Va+2vFhDCTzLuuTK0TCk000x9o+rdFw/MbQzE67MLcy/oQSAfuEWmcIwJ
y0YtmSE954At05r+Sii/Ik88tCgdX5lvA+SIxofJZigcZHkPTm4NhPZi2jvG0S8UmpUfL/GU9sD4
vMamzMCsiXauu2ZxWcmzWSLBbdy65qu8rD3HJ+i62XaKSg1gxa7DhR9ZMJj36Qdi69JvgLCdoLwS
W6qHqY/AWYcYxPHVUdI4hjT/Tmws+RfVhzQxHDisObVVyDgGmGgAUob81TmUN8BcgVObPSI/7jY+
UAyTlq0M8rUJXf/I8hLtlrnRi5i00mUDYbtZeDaoUI8iKo5dqwzHmFDJnWyU8svlguh285cy5a/s
2r4iJnxulYWLcgQAjdoX7w5wnmM+8ePPTosgsbeMqz4m5rVvBuMaF46214rqq9akdbaWHIL1Gaym
LIhmlQSNJc13/QV3mRLukqFzA0tqhGsuLMH1oXTcA2G688mrxUmTbJe3tixHOsF9YYuC+RdXYDCP
+WEyqwEukMruTNfKfxoK6DzoisA2Nul0NVy7W2IPofAaRhwMoODf9ImDbJu1I1eM7lFlPfU4hu24
1UePMXPCSrYK+/HmxXP5nLft2+jUyedavEyzM/6o2xhOkSHeU6a8lxzjDKEfqvKDHiyw7RquKXkv
aeE2h6LIKKtDAu5nnQSBUSmdHa4vcXU68c9DqlnnMCujhzgdfiqJFX5zy920LRG1981AOELGlFIG
cojU3yMkdzZ8RvPOYohVorWcZODYwTvO5ZkJF4fQ+pTY8OfxkBhkDhgiTH45TnfoKTZZbY+YDTyC
ARDhZ2fwEf2umKfuAKVn+meiHEVRylr8qYRTzbRrfAK5ymBvzJ4SWYqTannGls/Gc1HAT/XZWx6m
exlIjoruFBHAwih71PUkOxN3I4Mu6d0TECdEw0qanEA6wtZZLh+osZlKp4Gkz4Hmt+hFovfiI5yt
8bGflaBy2/kqrHR6VKX4c29JIs1499ajxc2pyPR+wMbCfL6bGMENkg4FqNap1LR3p5Dzbr1yOPqX
V0bKD5vEvMP6dho2UMbCQYY7Y7K8s8G0NR6T/tuEaSs0R35mBL/7jV2ORxNw/LZWsBZwp7uhtzbP
WDWGg8sw8phHmrYHHlY/Zw13P2BA0R9NeY5ddwdUsv6vAQ6SezXIazgrQjrONZ57jhZUTv76UpvK
S9IX5G5aCjX3kAlI8MrU+igpkJVnzVmC5V4DNcoKsvU6VcT6pGBJTbJDiRhW6MBQJw6YUbryWuih
6+eD2+wcBrXXBs7SUqiyI0184lgRby/FKziNVwKDZ58oP5B2y4CGlU92TfruBWEerh9HlCx0GF2v
i6N8QNR536IZQhgbO6vhdqYWfpJFE9WS7bBtaHZl+xQ1gwjQog/3Z11KJKjB6u6SpwfqfvMtz3Lj
2Y3FXh+L8b2Ddn7rQvs31CzzxgwQg9OyuFwfyBXDfYZ5y1diz9gXOjG663iADJIB4YUGmXBSnqMg
U5v8Oug0lxM6oY8qr9+S5WNN+DxiaXeH9Z5bdRrCiuWuCWG+6pr0xR7cTyqo8kpl1j8LIhKiStde
S7P8P8/G0UWYRvZp2KrGlXBGlOBpTmTrwG9pfU/xTvG4NJVFLx/h3zDgBBRdtmX2QCae0rg9AjGl
P97HmNbknFEzlrdYxxQ7JXURFER9B9nE+n82wurgRKRyrc1HvHQghaL+xnSnwXvhvlQXPVLnRupn
oSbODvqbEpim2eEXYafVQDtFbm+X2/sayyVDw5pyzHIUa8c6MtsjUkzlSUYwvCNhV3tjliHAmC65
3qczlU7q9tL0aZTWflsvwe7Lg+pM4QEdHpVrs8z2YMGskgYzlzdbaCEZfqi/k1h/St1QfVhnO8ur
JZLucj90XfPFtvtzmghmDQJqEwd0sF7MEfjkPuufp/UtUAHeyUpTEumXPQK8oedwamCbd9ckB4nP
Fc0uuLKjchynMD7mlnJWLYOMNSEe11Fr6oWzH5m4BiNQay/exHKi6cQ5NsPyBgn7P5u0tfaA99Yw
T2i0i97iDDP6Tt1FBg0lYWRUvPa3mb6OreBKyifx4GZwsoZZY9q0bC5a3Ra7ZCzSbd4n35oSDTfb
lsqxGCPYkEMEZa8qPyu3MM5MXH60URFeCq9HR615zVdnapchLca3KDPqI+nf5I8RKCLsfD/HDTkN
mZd+UPT5up7m2zpP1IOTV5m6D71x1+iAJ1dhZSrK6xyi16KfDAaJ8su1ZysIjaS9WDlw6fvvH8sI
xDKX2fHGnb3sn7vn/YpYkEq8JxCB6G8kPAj1XVwfmDzAS/IR4MUrAsSArV/PqutuTOVyv1klismB
W/HW3LgP2C/aF1cyH+Wcz4GPMlSYXNSnSWqJy5JUtAkdab1bti0OVq+JQM+N9EWbXeZIsXfLIib8
bqyc837snkt1oJxGhwZYpLRaaqMyJNiS/Zo9Rl9xN7r7NUiIMbV4YKCzsRVS4iYAEhEzl8EiRQAE
dL+ddFx+oTKZjKej6qN1UUUSOPUyRxarxbWLvB/6ujsVh/XApXIn6kZ2ZF7nuA0ps5/yKTN21iJa
jInFZP85YT1p0e+BLQ4IJcnOCJBAzPRtfGT2hsDM88ZHxYy7XUEi+JV+T90riW2BGO83qUW0RbIo
NaxQG45OPM1bQrtsfoaOEluZYHFXCXXM1H0DnrT/KKMXZOb42gqmbzY7fYmSk31ozmbYFFyKUzjS
qxC5lsm3Gi25Qn1j72bMZlgZXWM7MBu+4DKo/MrjJskl55MtqrNN7Q7n/SITWBUCcEV3hHp4F+So
X6HUuYYVHJKNVstzShzXEwqznTnnF6Uwo+/lydh22kcUlS9hm5XX9cGphn+ejZ9afYrhD59wyLRP
k5s+C7sF98hmluOiDHWoy4uf1raOuTYc1qMvr5NvSY7Nbn3lVeDZ1nEY6/9xpytEMJbpaT30RVhK
eiGpHZmmEfne9oXvyCaEu1f9RhH+w0K+iYdLvoQIOVhel2z9ClgcUX25f+iTEPpdOBEaoM6VyAZ6
rtL/RsoIQa7GSrl+Trge+x3DiNBP4bhdTVkk+3+fmUnLiDI1EHtW72v3vj5gY8L4Kpl/wpwJUldU
gWgTnSg24lENyZnZhcObVc52QN6E+QzR729BKfiaWxjjWLcHVqeO92uaB/zTg+Rr9rFyInCq+shk
fWWYpD0oinmNOmCv5qgBVzMV98Mil4X5qhodMUtz6VhXDqqrv0HCi4n40SLfatT3shAOI2SW11Om
Jw8yJp6bKSxzxKSlOV3WaPOQcwXU1F1Z69NPLmZOY4vPSK/AkVnm30R3e256C2Y8d5uXPol25aJZ
H9g9b3WN+Ca7VE4SfewpMfIlxXwiviNCLsJgdyxv+FSNXRJKxe81LLk4wcVTJRAnxKT2XJ2pdagc
+vwkTMM+93FEckav79fqZD1eRTrVflcjPPEQRRJkFKvXynuyS3RhtUoQStk6L4Wr9Ad3OSiV5Rh1
s9ncg3vXdqOuZSc7Rf3cyjB6qYb6zVrOQObbNZB57SRVL7DnSRISgzAg19riUQ8x+SShHh4mqyn3
pK2gTS/y8VopWhPUbguxTM7a2RpTxoq11357BSmLbekNzMaG8blohb4LkbGc4ySiH1x3LKXsvstY
z87RSObh+mzW6uVZFx9GYfwwc5Gy1Ysd/MMkQ5RELpV9qB0jsnP9xNPVU9fISwRa9tyVA3ZFfMsR
MrPPcjK/u4FzQ7f/oNxlpaq4p0E3uMWvm877WKzFO1oAqCUDuNGDMamJo9Ipbr26etBJY3TYaQ7E
BZ2xFapLGoFzoAEtwKS7PSC3Otl7C6It15LmioC428ve+q7mrrm2ddkuVjBBo7gMhLOQxMVVgVW4
Vb11ZGHs1wUuc6Ylb4sLvBSLLGm5t5lzpewUyOnbtLd+rCPPHnf1xbQJJF0qhnUWrab6dFUSlSWr
9G62hRn5LntZJwrdGu9G0w/7ujWINmOn7SVuDb9+zLASRnJDEs70YxgnQQ2J8Rqj2LlRzfhmpgwL
l8u/JqzwFLFEJe+MPU4p/0gXPxWwwfWFB2HyVV+2MHzFZDl/kB1N2joFHLlM7MoZbQiHAGhxthTr
TYaAipFYKV5WBcNgciHkZu10U35sNSG8W1p/3C68YAcoL5abl+c6yoNZdvMb9ASDMm3OttlkRJ+6
oSMcMmZsoW5MAg9Q17OD+3oXz1SjXQa/shFDdFVrBpH307oeWvdkqnGFp1HX5RFQbxCvAiFWK+3p
LgpZ66MMQGkS/q2WaYc9Z+lzA9DxSHzCQDxWZdGpdIRRhZVy7fKBJM4o35mRl75ZkkMKJowTJCRU
oPWNrEOnsdkfHcN4NOPEfDQbWWDVa6OLTgodXXJLzPbyTF0e7s+8RiVHQxCu1EYjixzhu2aifvW9
OvuhMzpYEsnUMtNm8BOGyduByVDuaGQVLM0i0vigcKb6dO8fyeG6OCiV+BTH6lPaPdaR0MQ55yZR
gL8xuotwyqG6ynoJqFKivyKlSS/Hp7yZRqR3NWbmedJekHGMu3REpWLA716PEcQeyMfBX4jJSR7W
aalukWlRLuO32gGJiCBgE5kGsQrteAht0X9k9mxuhyE8iDidTlqNgdwDkBulUB7pTvSXsn8AuZtc
1kPDUou//9TpgyueAIH/onGuaONZD24MtXmqvNzY8/eCNJ/zp7aYzReUGZv1QAUBZrClY6WcGu8w
rXF4GCoRCdUIuzOu80s1oYacoHI9jz21n4ayJ1hfVq6NsVH1miudOeHoBdhN0xzHfaqRD16yJMFw
7rRMPGY3WM9ycLPrpgQy3qXJiuLZqsQSFgS+mEJkvBYKDVufTkw8FZtwrN57Bs2SAKlVuseY3Sri
16Ld6ck4be8vmVojLk7eeovkkLaDsqArclssZdYYT8peW44ouRxbIp40wiCmnLwOpk1O7KHusgwL
hdZ4rPRJnpQ8vXaZzu3IUbStBP47SMf9geeMUgdU92Mc94jOJ9xGNvyCxyJuo72CH+k/Y24+6fUO
R3Wcb9U+479ij7MBMB8HHUjfs6U5ThDxK9vkCtlsDuanjZZ1cHSXQ8UVXe1DW3W3pVpDoxBD/ROc
SUxDOFX3Z+t7969K6kwQ662f9Hr41HesD6JU044uKNin1qrDJwDJ/gh4TwcTUvYfMLjZ85ZJeSv6
iVEfqUMPLOmiXdGD4USd7fhLENTnfYOrQ0zolntxXhUNzagz+krUY17XoWYsDhqMtMOrMmeXKfyn
KMj0P73lZb6x3kFkkjQka9j2DS/ri1Cn+pWLd4/VfaKQmp1c80uMSofUfFvVb/dpb1OFnHMlhhU+
zOxgw2w5a3byNx3jx3jsvQfECSR8EPhEcClQ/I0duxUJVC9r3WC3OpRuULOjRa6MxTq6MNEpKplN
ZDQxQh7qn6BEhfNqxoOxj0g1CgqEXs9w0ofNpAwQ9khx9Gv5SwNL7sc9gFy1NI4VP+im1oduB8fn
o5MT1nnbnjG+84GaqEpVDhwu1ANKkFBDpq+hJ9VH9itoW9Sq2mZ29VSxuvKVzkacXR4mcC0Blxn2
2XkJosZjHh4XNTPl+sWb8SejNY22dlFEpFsIH2MNGSjkK25Quv8SqeF3st0oDqyNFknv1WKLxUg/
DJQ4OQB8Z6xRa89K6+knfh5R1POmbGgluPmDZmz4rDUyORg0iwk/RE5sU9wdLWKDWQdXjHhGG4B6
PWA+31TtklLaEq+EIP63TizjbhCWX3XE8OpVk/ie2gDixV51XSKYFmF6FHnGDgT5wO+fZPSen63t
/2oZQAI6X+vdtVb5zQRmme4zW46kcWIQG9G5dEMENN6Jt7hLtSDs44ulmO1ZYwa0Y1XPEHgmMLaP
P7lJ+k1VyLMhCHfU0c4EMra+3Ln6MgWDqIgkJJFmf8Jhvs147IIR0SQXrjMWWizShCaZFr+RRnVg
8JCPmJCScVWj79Yqd2IY6VJxUG6j4oMeFzt7Xsqgr9HA9WReIMRmDhKjmUdhjiWDbFPTq0bg0qgN
TUP9NubmfQiRqk2uTQSF/s2WKX9k+m/564PSsT4yRiUjRss7zqMhLqOaPhijOgdgBX6xL4xv7mQ9
gP1vBxo3Mqhm39FzJGz9cGEoLU+9qVA8RgRMmIao4Ip8ad14q0tqDGtqv6HKVBscNH9l4RjUAAOk
N5NJnqp5YzCk8hkGc5BCzt5bUk+2XUKlNltcD+LB+jmW9cZJUztQE9ZJSvsxRiCqEdR8GQ03lUj1
Doga88Bqy9pvlQ9A+4ehINhXAN/ZYX15FJ06kb5Q4u9I2tfJRnYJJ19U4JDxkWkwNdQtVIycUYEc
bpX4lAXitDHUsueSWHRcEQ4bOUIPM9V9b2qpbOuOFBMvn00aYvdPlM/ObcTcn7WQJtrIPO/SSnkV
GCebLPJ8TR1+e3JHSBDy8yVIz2FaFmaEeUwyffVQNOyPDiP1Y9O1LwgYnKeETkwmfl8VOrFZaDS5
XlXbqWLz1yextS27bsffVQkZMbuAaBygDulj183vHCHTIUbctNUNRNxF5IYPvafwJ3s4OBjZ5n06
aJAdSsUIuKOB2VSdl4jGnx45NjBYKl8hc1Qu1MkYqMXc+k3eSpa0rbFpyN/aV45AE5FMrCt1HQ6R
zXVH9n48DBXHogO33rDpd/XdLHr4QqlTBkOY7qdc/WIQ+Fua5Z4ZY8bcsHmNVJa4Y40hSkuf5Ngl
/hySP6DXauSTeOPt20I8T4Wq+mXaGH6leNvYqglpjcafulO5u7rJ/pJPA49NjqchJ2hvScLmXuN0
xISmf7U44obn9HtSciBzdPxMWkW9wSIiD4oqZbU4GarvMH3mlI//uKQEIDlwND/T0MJGbk70H4mN
+gD0xRCUbsqoB21U46FTTTBZJE4oA8iFUOiHOMrSkyecaxZyp5MmW0WLs8dvVD7vODeqqzP8xt2n
n1mN86NamrZFcKwf9eKC2vLE9CO86Q4JRm6T3qI63GcDWkWYmqcCRr7SoDQm0o+c2YY0OVufb6Vg
l9F7fQ/8vzNWYWwgZHVt4WBjiGX50dihsddQDWjIBg9tqd7QB2rk0XOK2YbO/JsMwi36Dn1DkCpK
PNzahmE/OkCcFpeg/sq9IPRxUw2BRtrCtorV7cyuirvnQRschENh+FPreu1AqarvBh3ZhTT770mJ
OW9FFPtE54FFnz6ypE+CKk4Q8vQJNnxSnIkclBoB8aH8LFmuM3oZ/V5oNYbQS5z/UkNS4QzYZP5g
t+kunnSSr+fokU2RSUTTAMWr1C8j3yn/Sfk7LbVHtyV8pqtxL7m9Fx+qFDYUCrBx14djdQqjQ5+E
z70+uD78AoHJ4kfZN+OtNZP97GjlY1YVH+A+toVZibcuMb7LOvwT0c74IxGZbu15J84kvwT+8lAK
FWTz5HUHVxk/VStzfZt6YENIh1cKAIpd1R1zme4yEwtnW03WQW0JKtLnfo93NcUvlyGYaqcjYLMY
ozkPZty+zWr8s7Om4TNjFNqr0b6xWrJ31OyCTiw/9lnmncuGHS7JouXWRYm80VvDfl70NMbSmVht
SuMf6z+EE325Is5JbpDWNi26jyz1SCSikPbxPDthdbQrBJiFphIx9EaokQys2vucyvZ30YRPekwz
jRVryyUDR2uOpiCaXSsYmfokskYk0zYaTl9HXjrbu2Za35xLIij8sc0LX0vEY4Rc/6DNOucRTckg
3PCx1Tv89S77ZqhuymPDyCkwqInBwEVHV2bhIXVmsrWxykUtWUHEWYIaakS1j+B9nU2oMmUfWX6U
eXIPMHG+zAoY/Q4l44nUg7s1M01ry3dsOwpiw2O1xRYek1B+zsZMBAoZ9marboeWIr/NZLntpvRX
YUNCcArnOneP+IWM/ajT+6hcUf2uqd9KC8KYJyhm9QLwXxsjSnUEFuc8LK/qMeuz+tR0uFYGFcRe
2DMKk9kF4mJN/hKxun1PJ0KFt02dmMPGJC5BY/Wz3BFuCllx1M5YEWLEnHbkHo2pR2+WWZCymDvs
mkrnZoXVnvJubB4HMzUDjB4YU+3SurkgZTDvuiIYHC0J2NpAhFVb58FmfLiZlRiPcYeUKpzxy6v6
I3QOiiGXJr4Dj6sVmRlo9UT8LTcv1JyyYg6eTgc25W9NZqg7J/GSHaFjOO6z5mLH83DojfA8Z1F+
SpX9EKtOupGozyIiOfaFNK7GCNtQjI7tS8fbacYyr06wSHVztJv59lB0qsrWmHXA1Ypr+cRJ4fox
nh3Z1eR6LYpWg6LW0tPfnqkQJDylJrFECKEhWpSM5upfNBzHSO+tNyIt4K4hzdrL/Jl4dUTUhLbt
Z9w76Motd49+hgxQd0vXn7K40dXbYKnuxmo0xTflQCB2hH2dtc4Q5HbnnilbtqlRmKcC39a2pwDz
e4Y3W0jQ/KKoMFG1fRjsWHzgCC0Gs+avQ6sXEsZoJ0EmNes9x95RIHwazBxbWI66NlFPVeXGPs0S
E9zW3XtqTiRq0u7IYWU9gznt6OhsRQ2jPIvqRaGbPTVOcqwmZOMEcJSRs7E4CM8M3fVLprMhSW1B
aGqd+3eQQJ3+kWIUSKtC7dld1NlokvxZJ1xJm2auQPr05QxedogZmglpqwc5fLh1W11IOLL82ClI
6qVP8CtGCiRxD6ZvxQ/cwNNDVHffMswe0B6BPTQoWMVcBqElPzvdjk9eiGSG3TaRiJ3e7FsGXhva
1+ismBKyU94X2KXolCt77IJeWYATesMAzxtPTaJQLWnZoVaLJ7p3XNlR5p7YZx1sUjOu3siVZ6hp
mcYWVF6RunyW4mHupmrnWAmHqh3UADHPlSCiNVLhDOGfyHestn+KsfvVL/c3qJvqflK+ZfLYxjUc
iCzBsizT7hKFQL1dxA04uYk7fq+yItmiZyRrftA5w+eewq0qGC4ix9o2rT3iucppjjHfBE0jiCEl
7iQe9OwQ8ZEHVQoKixX35DsZnjxNh/GndFhEPeuS92m8cZMBzyTRQCgWyuRqWtZbV+bdA9P8HlZg
VDvqsRXjuG258SEBaarT+qAZHVDSqj6mWc7ysEO1FPa0ao6G7MZUDBCb4Vju8qF/sdKIszofPlj2
ZNtQ5/7pWm51ihVSabfrUyNTqxORVZwYy1fWl+uzHIUdoS3Lm//1ulzfpfOuAjeU3/eXjDfSUxe7
6itDduU1RfhZk8L5JJZXeV384FxMbuvXkoz2BmqleXLrKnojRq7lVhl5+/WrxOYx/52GMciMaXjO
wH9ppt7v7JbVWlWTCj12IacgcSRzRJB1N0w+xOibhtTl2q18uHQGVZd2pxm7YmwBJTReMQioH6MA
E5iXBHr0NnVl1JI5m9q3EjjVZhB5vbXi7snExHsdiKkJGhwOIl7AJTkLExXEH5kzpXUiAQ0kG6g9
t4mPLhP2IMznhKChCG8Uw9UfDdS8osx3RjHKveV2NmepRkp6Xz5406A9JpkaHTQhflZ997vJ2qvl
JAgi4qpfRBrvNeXCpXbV/hmeh2+hnGjrvr4YbnGblVA8rQ/9pBK/E34j0ZkCFpVLGm0e7weVNO4p
1PjJDW2MT4whbnU/DDdZJSFrCmugT4w92BCe8qEr9i8vfIzMSH9jb6a9MlZRiBfvI7JX1UQdXoqZ
YFNo4xsGYuWeFlh9CsWUnvANiE2hkgo9MTg9zjDT/FGyNjLHPDkUOuPrGXEyp2V+++gqXZ4ADBKY
uhCXqsi8an3m7UiPpvVT8sWxVOjIXkmJYApx1IyZ4E4HUO11/UIb9urZkAtSgT/274NDsPh1/WPK
yL4L9SXRhct7//6R9dn6XjjgtcqmXgv+/er6BXVSIMvpiD465pyn//cPrC+1RuN6bWr7+z+3fGP/
9Ve7nIzGMUNV/u/f/febX98rFKiShjY3u/VfoHQaD/pUP/WRCqmwcSP7JKol0ywiVfe0voYN0Jlc
gPlSaPCmKaB9zuGEEHt5b/2D6xdGNRZB1ZE9zO6atD3Gt2wFmOU4IZJ3FdMGywn3r5bK/LxKLfFA
CEZt87kY8Sl6Xv7STVHD92f7XG7ci6ovM9jKGurr/WlumjpSzdQJ4K3W2T5RpmCwwBlT1rFC/c/D
UMnimksvPFhme3X72fSl5xRbTRBJ6HP9b4Kxs0z0gOUcMuK03GMZYi9oeu2md6eqQFiPgqyGcdwi
mEbCwO0DAofVf1euloFgbX5nRmz5YVwmT83k6cg+2vpB6raxU8dBu6aicPdNXyQXqKPpsS4d9SRd
Gym93lfHlEQpMoYJzzaxsV4TzXB3vUzMbcHo4Ngtk8mq4xI4Iv30lmGlXWgG7rl+S8RIfpoa5W9H
iupDszzMw4CrC7wvlhJe2guBJuZQfmDBnWzMtPzgyt74AkkApxQPId3mbX1JEtSz7Y6anzCC3+go
HG7k8rU383+fSfFbdrI4mgx+h6wWtzhryWRtW1Xc7Kb/kWVUAMLApo42DraOLPf4vcPXZQSW6Mxz
RkzUShU5OyGRVoBDcB45bW/ZXCHsqTSsXSM2pNYNX+K0PNETeAx5ebA8mu5J1+Tu3/fa1iSsddBP
id55KGSSn65JvnHtPShW6j2nFkRMRVRH0DhhEGOzw3cRT0jOeZgV8h7ZwBKGUDZUfjkAtHzUyof1
ATBO9WD1ZKw5HYF3Vftp6kgfrQh9l9LV+Sv172l9H23zvGP2N+1hY3ef5pwFtpoSJwgS+4zZ0CDy
E5vsVHq/FQdchMWYfEjyXZl0u36CycUZvI8cpHM1NLZ9jjNFuCj2Yq8tNu7khW8EQDO1Y3q20fIa
S1xIarUSpqxSq9fKKaOLdEzy75jhaYaXvLjo6GehVgcjoVjM5OAFIgTASXhwAuXR1js8w4pJwrsS
f2aYVnZTqHTEk/GgFCxw6YzfQIZlWyeZyyeScbuDLXvjUHid/ajGM8zLxdZe0/5PRfS7M8RBQST+
o2+mYqcg3Tn1YeY+xUSybCBsRb8dlMgjS913ND/RfrQVcRQgM14Q14n7v0FM6JuaxNnbyLSfXYhM
D/Xg6K+dU/1Y/xNCdP6oZu2eE/K3/Vg687lqXYUCdXmaGrrY5V5+zKqx37ZObmy1ONZ2ZjYUT62S
lU9x2+UbtykfTDMjMcG22uda9O2zFqo7FS/kw/oWo8LqrPbyz/pK6VvCH5NBpakHjKSw2T7ZzBRf
U6yfgZY4GYbieeD+nXUUIlm05W5W0vw41s9K/wSnEKNcIgHOLdXnUETaS9iMxFKwsS/SyHq0PUO5
DBGh6Gpsll9539+ikWa+UXvbxzqM4lSHjypMLf0f3s5rN3ItzdKv0qh7FjY9Oeiqi/BeIW9uCClT
Se+56Z5+PjKycc6pnu6euRkkQChCEUopSG7z/2t969Mlkowc0fS9wNE/df3HraK57luo9ouxjt7p
5LWQA6bgRc0NH7TaKncxm+RdqDT5rlJt1oqwLBaQv8MfeS2O4WD/lEOsnGiMwptQxCoB8L4LzeYo
TVs+sq3HTM+Wb1O2zgMlmfIxFLk85E4vF/PDotTKR89KNtB7WO8n+iWNE+/R8DxrBY9d31C7dx89
T7AT7lmqWar6ZYxmSVZknO0Iz/ykdapfFJPIUHwnK6UQIGD4aC9VMdJeazB4gGF/ns6yLgmAju3y
TfbtzyT0qUr67TOWGNrIqdntE7xFQw5NWEHEeIUJskwoqq84O49dOebXctqfwKQjhH56OD9n53l+
Daz8ueQOPKAWya/zU1Zq+ztOO9P89Io/3tAD0bH6lIDW6WfMz6PF54L2md1kQ3dsMX/HL4KNXdFi
md9Pk9RiYdfG67bpxGE+iNQUh2E6/PFw/qpAFMla/r/6tlt4mAs1eG/TjwIByIvnHzO/Y35yPhip
/Tm2TXaEY3cWSRicQnAqHqegj1Zt5JlrparV63xwh6SGPUzryrJipV5b5Vppm+Q6qrRtqU8ZB1/0
w8GwmXiJpzXgnstlp/X6HZQvOjWxp75XlWUvTaFo3J5+tjTiyNmAV3eXvmLJZ90tWaT1TbIszdJm
k5uiMfM1ER9o8E8N5+Q8H3pf/f3V/FCte6C+yLswx4ZHdPO/D1XLaSHlmMd9YgVHu1DLPcb2D3JQ
s4Xo0/wp1bGJ0zCeH9jewDMGbgwZmvLUvZX92O/GOtcf8GHpE78bsYKjPcwHR1Z8AKyO16PlTiG7
4Mb1aALqex1qaaeurrY+JOdkwOE85AUs6iLBmObLZ1kq5b5vbOyB0/MkgUDH/YxHeJoVUu193Enj
2c5NKJOj+xIZ2c5yU5ozVSyIJ889dJk6QqVK1V79ejhRCLF+uDH/tZPqClgd4gcFpKkdRg33wTUQ
rM8vmX6QDDv3rXLomFcM0jQ/qQQTo1CdFSA8k2+ifhuS7MJqxP+2/eEOXm745tuIhQJTj86hBU7J
Foa6bgHYvlSO/jq/tOJHN53rf7g0nlfogvqLtJlumT6GTSmYlmTUOOxPWQdkDYnZPjcruQCYeyIS
J3F3E8ppIa+69kA+jzl1k8GlbHdL60w1yhENEoj5FfNrCffegZ+yWUN+lHGgn3DfW2cEuRWOtelL
8DbFeuhpAVE7gNLigrvIdEFcNNLsHAifpO7Ek0Futdlq/pLPvzm12/lrE6/UKnNiZUkhdGWxP1pF
Q1tdajf5WbHJ/CII+4HNvPbTTEmXgYaChweHfhGEYJqjbB2Xgvp61n3KoB6DRdviHm6t5KVtIJ6L
Xjnldvb7ME4P5+fYtm07lZKOH0VuiyjG/vPrbm/TzGcfJ9auG9KWfb5DGS5ufaQ5DaLc+eBboX9i
+PZP46Cbu1w36S7Q6svjEUR1GG37Rg9PCmkd3v38ja5z1JWRtgoGN16XmcVzxki/xa9DMauyAMz1
lT1cMlz3g+/kDP5eEWyLda61+p1lP5Nw613jWlWuRVgq17Tst5Gp9Oc/nk/ziYHBhySGsdlWQ3TA
jVHfayJI751HNCpkkpuClplW6eexRP+o27n6ha6GDUnVfNimRX/d6cjMcbXy3ulg3c2vsJOC+yx0
ntOhM7ZR0F+zwTBXHc7a59ZSEUnXzVfUKqgsury7ktOiT3xP4kembwDBJYv2VUtyRKY59vNWdbZC
J30gK8Nqpzpo7jqkmi/MUHSMUnUyQ5Vy5eIqvzcqbLOlYm1cEkWecEukG68MxDqfvIS9UcQHhTOL
ZY3v6iGuUa3+YG//mDVF/pa1g7ntEgSH6HWyN0z/uL0CV14aq9Lu1IJYnrzsw/uAfcyGkh7dg0J0
sDG43Nh+s6au42rT0BrcsjUJ6DCqckUqvfso0fgQSd9XL6mFzRIDosmmsxlO6WBedC1TfjmNSXc7
Kn/6QQpXv2zqU1w5iOjzMF6HMuquNouUDXscFMJKqlAQTptz2BtMdwoNKzrUOusY5k6uvEPsYNOo
OW+XMcwJdyic5kkBTwzF2o8/g3E4h4HuErjtbpD7hD6w3OqpK8IRXVpNJLNNqSQQVY1FA3RPVKRP
SkgujefJbpIuig8CTM913apPahdafKa0zebnZdQfMT5my8YTHbigZOvUln6FiNE8IQ8kj5k8i4Ow
uubJHptig7ejWRvsHCgStv2KicpdKyyUCR8wxleHit0Cxm87IY4ToGtE+STiVasL85z7bY2CwRu3
mErkNnPNraf59gdW45FqqqivLgntu4TkmZ2qx8q5nlLlUfQsMxHlX0IpjmnnjS9x2xjbsWlYuRqp
fGH9cJpf0EcobCTC5jszqcMzja2AX09kXzGNLTRy6YlCZ8fEaVcbdUyINwmjfIfugNWPJt+9nGK1
6sf50Z4SlP3xnmj14T6ObOtSCnf1x1O4f7gOrPxufsH8fOSbRHaLkH0h75kPdt2TrIFiZtn09GsC
TisyK/LET0j67rohCe7ldIC9Yd5l6scfz0S55d9nwlvZSG0u8/MkLwfHWkujVRLqcuOPRfuqomhd
DLbVnhCgt69VPVWHGtIcOsW+JjW3yPR0gwt7rztVsZrfFLlphyygyPbzm2iavqRyrK9dZRXPem0s
Qit3VmhwBpwHORbLftqoAIqRy0r3jKUfFVghpl0NcsVv02YxWmFk3TCt9h+DvJa9ZX4iu+cSjinX
YpwZHlLT/zU/3wVmhYZfBPdhnIanEpnTqp7eUFbKEjW0/ob1K9x6kVrtFLctX7iIDqZTmZ+KbeGr
q3WdmAEWNWwFzWcQSSlOrNA/N4FrPLcuxCOtzcuzCVP8mcrCL7VK1ds3i3Yib4N6HzDG2dLQNjTd
w20zPUTH9WSpYX1mWRdCsTUBpLlBvyaSaOfn0E8sIfGPDztwu0DoZfXR2dC+YMcjbM0DNu5q8iOB
8TH5z+0oXfdQdoI0+ko7/SPIJS2uhpKxhoV0GnZXjTp8GV5DGJU+Clhs0ToyyQ2n+38e0yA7UvH1
2Zwdpc/GHzsJNT1iEEQc2EtpNOehbrSdRj8M5Dbx0gIXscc1uhtts923LdV9o3QxUSnH3hyDw/yo
1UsfWn7UrTz06xdf5SCYCAheGqL1RFA7tGStPUwYHi1mTaGFcpUYqrJsCxW8DCnKzLTsp9GUwxB+
KrLA5daM8pOT9m/pAHKxQKHfeAYdpbh/BE+6tuXwxVLY1AY6TJp3wfYJC9iLNJJaiLMzdcg4Srox
8/KDYCVQ2hR7lqFinyqGyFc19u/9QIk2wUCVfGJbfJhWi3kE0xgR49khi9NDa/nWytYi5RlyxTHs
Eu1Tk1hirc7Q96ZHuqv0E5pB6YMdokusjWCrJ2G2TWrtyc76B4iNS6MJnq2oPxuEqCA7OIVD/aQE
yjJJvK/REr9wdeLjF+PRG8UXxoyzXcfF2UX+lVh89I4a17upm20i5DlWmoDNEuZ7RcCiGTxj18kC
aV6LQCMVnPImR67lRBHt7I7KBH8u+I10V+a0ObuI1pIAHb+oHT1fosNcDYhPsZN6hKMoKChz5QJE
xF0PuDto/GWQG1Ly5NkhVDJGFlJj+9bcAWoGNtplCv3YMT1nIRRKMaAnnZWjEAKl9zG1b1aCsIf0
rajwmiAJGZms/WYxIJU65NaUQEG2CaKdaiFTkzCgPFzWkqwVB8zAKh6678rthjOb5R+pB2eoMdtt
B0enYPpbhoEh1qHZPUXQBp/jMXrKHjz6AAdPYcqwBfCFvskz9ChOu6W890oXTzv7NkWDiD8GFiEA
9p6JotKodiarwcd4Y0c6SLRYf8rRPC4ibkjSiEZzoTmCNp8+RvsSBMci+JS55R3UgUUPyeaEu5Q/
ukwqC18Pu2U+ZKhb0ufGcywUb9wVkI7XlYG9zspIH8/INtfb7sSmyVmKPBj4yf3eTYBRUD8FyvAQ
ZDoiKt+MaNCyN1e7MT9oXfSguzgPhDfs+8xvVgVBXyFYrhVzjWwD+glCnETQtScUrzAyEP+hhjn0
bvPkaEkAkVMbtxTAH2NgXVtfl8xYE1+Y0M9fLLayRWa13+n0J6NUX+lBDOq6WgY9rUIrcN/qMvpl
mMpOBNELrlPCEis6bUVIXh2EHGR3pbNOkkdb9WijiezJEWWwC0psZxpB7YVdoLco0o1TRq96GX9R
10Fq3EaUx9Zx6IN/X7Jb/QH6+FgjA8vUWFsbog8Wydid2m6VDMBGdXC3uGMIiktAFoRu+sJc1yxq
28qWitLtReHtBTNWALO7acJvMXYoRtruWXSjsqDKOKxBswpS6LTq0Hr9MWX3T8CuvaTnHG6covaW
Wdxc6NyseiV4dFVSu9pSP7uKT5e5Ee9M7Ixg2nUYuikkBjlGYaEUTAtajZH0F+CwLwZlc9Ics1w7
oF/A5+AJnH1i1YTGV8NWZZmkzXNITrzfxz3KgyRY1hTZGOiPoyyKheZDGtcG/4cSF/fTHzkk4afl
nYFdsgsaFurYVSy2tWyXy+FD1QwCn8rqVMioYNCOYoyDhPuMGuBUwww1GGCnqE5Ru1WLsbMo84co
/2oCxOiLNEtPIUce5Yy3CCSj1YE0rdeqG396cmRNW8BexpJnde4v0pO9BUlt/hK6tFwQy1WubK7u
eFQ/GVhRAmpGsFf8Ptu2pXrUkqQizQzmQIjB/2wbl84kdmmn5/weQ+A+NXl3sjCEoz3MHptLYgAS
zOmya05STZWLH6VOMSi2oMK1jMFs+qblwh4Q1E5HbYtBak26zL1fp5+OjZi4bwx4U1mCbSRIPwsE
VE+h3lxMR3v18uG+tovzSBLesi8VEr/IS2PW8Jco+rmpjHhXqDnt/zZ4MTpGFmr7EdFt9oMlyp+9
4p66QCCASl4tV9u1TS0WWYmjAy114OFNKLIY4IviYQb2FoX+rgMVBDgIPCwdamQQBkIXnYTTsbS+
lbEMlkpI+win8DLuvGPZJP0Kw9m7gkhCa+J9EA8gt+TJwgbdt/yoonNWGFf2FA1PyZjejbSLG/q7
RiOvA1XBJSiXJdWVVWjFhJv5CiY2mKABxm0CBns7Pwdxf28ZTfvAPUd0gyvIEkl/QrqMtlxAPuqS
ZRoOjxFCDcS1ImRzDqOftYK/Miz9YI+EPAGFwrPu9Zsxg/NWhMmmLoGwqkAJatfDslgLFGzVT1QY
1ENddJdDXWxDYpe61Hyx5RReRvBWwScW6ZPsofE+WW4fHWuLGJIT8wBBaxlUw8HTRhVWBa7fvoWy
jN5Thn1CSY4M5yx6ktJAbpSzVzGU8qvTyCXlt30KqvboRdBf3HjfC7ZbwHb8+FpObaGi+7ZT5Vwp
5ac6PvilcWdihDDDbpeG2lYx/WtVfY5afQY59m0W6Z1og88EFW9CqOGmjoEe+9+I4F3cGiX3t+G9
KJTIEDPv+dU6pL0VZN38WKmMvcAh/C3SfKLCxABAR9GRI9cDe23OAxoRQsfYpZDp3ZcoOVx/CmLy
CNkbdfTrZEiFmzH1+PhUtL+ViwTJ7DOM4lQ6QtGPuGXkeiSKkbqD0BY1s+CiwrYlRLHA0/8NtgI0
iyWGReJGBqgCgLpK9d7GLO1dpfhVGMnKbsd+KRxRLV2xzcsS4QV1pXWRUgGhprYHz7oqWJPtaptu
UsIobzjKVz22qNnc7BSnPlppyj5J1K4yasFHiG8s5Nt0WBqQlu4skVUrN5Puq2ekL0Fd1b/iriQ/
IpcfN2OptIcrrZoAT3FC7GPlLTmFOz4LZcPvlu5HB7ENCcncnZODzEjTYmVh8cXxyjazhWbkOw79
o8mtknVsykMDRZpiOPazP32VaYo4zF6WVNE/QlXbWpah/xqzZqchgPpkjbUI6pxmo/DQ1w7KUYl6
673T0AtRgR04m8m3NvmW9BIrZ5Zy7Smd85WFegXPj5K5QzvCVLrzUGhiX9dwK7Q4u84HIlSXmvpw
gxL7hSnvGrLBD8UwKquqt+udimLlxXeKfQU/+TNvW4iUz27tJ6tgMO2v/lfkR+kPT3FpI4Pl+ygM
721QHX0V6WR0pRNNq/XTh5v5UwsJDEhjuNJx2ub8VfDSZjfBzT4MuyE7uUr2Eo3d8BGZ5vkG8K3a
oTqZatZujZ5isWGN/Rm8ZL6pq9zhslHSqwIq+Eyiq7FPRb9G4TK8OYzRi2RKkYWrELlkAXrW1qps
sNU11WNVldbPwmCT57YvTmmzmAEJ9cehau9HHXSMldj5MbPgxrXDe0C3aertY6QresGpHEjuu1kk
HKScipIdpaLRO5xpEEUD1megZN14JsmD9fBOGOOCGNvx02+At7Z0JleFHP37hjY2JhqpnAG9fbrT
ZraPCv0V2xOTB4AybKHhXVpU8YmNlLapC/fHbKw10p893kWlZr8HeHQ40RK2nno5WgzhEPnzrjaf
ECTVGztribBTEdZHdkj86IQsNzWUV6ZIV4OThVCRWOZedRMkDXDxesO6DkhSndvnqumfCPFInytz
fOv8bLj25YhLpJb7UB/qF5wQUDIdCrNdOB6EVxVH3eyURYJnpfEtoJYTBCER7tnMqA00DvjVJqHz
gSptL6PsIeaPOc0vqtCTLvBFrfKJOWOkjnYoRLsRdnGpJpoQywmBMN6qt8MQIUHlOi1N277WQSTu
pQGketnqyA7n6Iy+REfUGi7dCEADI8qYTQ/9YSeqeMAtgmdQzyumboFgD5D9R51h7L3Z5kAPLZyW
uL3592jD3txSdoCq11XdGWzxSy1yccjMmrgPB+P1zJn1Ou0Di628qm5RQYcFO2GdQXGKE/hNuk+R
5L812WWGg/EAp9nEwFCJZec1wddYq1ubxqbpPcxcsToI9UeMfSzmufEpLNEJoB6nkzzoR22I45ff
kM1MxqASTJfer3ykvlPxK5P4Of70xcMQGS9kQnZftPNflNZ4w5tXPYBbsJZQCxLarQZ80CwuekhH
jtg1ZdHda5SvorqV6zhPkVrN10DsG8grFSQ3WdI3dx7N/9mM5nrfmV4kTzc/ZftN/QIdAHv3cgKl
yZLRzc+CfdJYytm3JnViKh3IraSoCCd6mA+0gYO9VO3vBCa86JTucagtDbBy0VAWC/NLjmSO1Ulz
aInmex8D10JrmZQYURWgq7PxNo1d5Wz45idiOW8BNERdWc0vLSeZks1YgYhCxGvZKSe7tM2TtL0M
d1RaclZ2HTEBT7cPwu9SA6dTZj6SJQzyuUzCrZKOy6HBNzrz0VHiv9tJ018NssnWN3hWhbwaXmFK
c2SwAS5GHZ8pNlT/UMAzorExPI4qzVGd3fExIr6SEUh/Jbcg3TWjuxZdPwDUgXzhlbQ+NOszLQz6
cFMATlmNlNvyEYJoC0vNi4r7oekCzrp8yyyrf0AOQfxmXQwvOnkkdTHBOa1s2GAoSJ+ABOkHrHsX
6FPOU1+EHQReJ95bqKDWXui7FFYFvKOJijGTb9scS4yUU65xiKlHWq2yC4ZcPd1mhwFDopdnxqKO
9WZdNj287Zrq5sLWMuMk5i97y+6oopekxU03q4f43qw+yCRst5prLzO/93eZL6OjouwAvLjXghiM
JV6bdJMlP0gec9hkRla/9SXXwAgkE0609VnU0iNksdIutYNep4O4uS67znpRpPnQ5rBaA64w2YTN
g8OwiVv24rbuZK5DBzB/lJDzJN57pmBBICNN4rx67CZpm4POXAkM5yDzWt0NrEqXEpP5pSyJwzEm
OL2fpvEDHtsIRSoMyyGJjRV/+BT7TspQM4bWTlMzSFvdWABR7SAlibzZpPpO4ETKl60zxOscpu7N
tOvAA9P7MrhX6sECE+FQcpc2BtMUcoSA6Eg5jF4aXDNNGPbbqJLsWgdfHfXIpeO0WKySYU9T3X9p
iZscq2RZjJ7yCnLNwI2KyZqqEtRYKCxPhcpiMEhbFNZBzKTP9OJTeIEFbFBfn29+i97XdvLvX1BX
IPF/w0nxHDnq1oGPeTB7q98U9DV2gAzp4A9SPsFdVNdKFBWkbU1I78gDL+2HCJAqNee6SMKaDBU9
X0u/x9/t1CQuKZ750mpMJtAfsAPMk6zjG0/63uE62s1E7z8O4GzMrYiszyBC2Z7perBk2xJuwAdA
6yRXJ13MeSX/v/Ipf/T/6wdBsxUkn+af5/AHFIz8V/Pv03//x/N/fVj/c37sf+erz+bzLw/WGZfp
cC+/q+Hhu2Zj+89/5wf9fuX/7Tf/7Xv+KU9D8f2Pv/0A5d5MP43k9r9EUiJo+VOwy/Sb/H7f5TPl
fZe86r797//8lluKpa4SSElKkOOqqm3oqmX8R4ql8XdbMw1XkAGgkWIpVMKlfqdY2urfVd4gXEdo
moF1ljfVuWyCf/zNtP/uIgC0bcNWXU13NOf/JdBSdfhb/hSOYLk2oY5oDoVFDc1xSEjg+3/KMURy
0qTZAArkdhtHvizpCv1g0AMPWQ6o1KV17yY6FNmJuOT3ZEDYKltTVrv1byq+XtliU+gq812lgVTI
AhKXSsJi4rF0CBMCgiJR+yBLLWnCzsNFqXTY6mzoAwbU0oWr4HzII0RkpCPeMUzXdwPrc8IDltQ/
i4ugD3MuGmXnIaioJCN/mAJcY8+yqaeFg5wOvSF/f4XYnp0OWO4aHN2KcAe5Ib+qXxWVg00X5RTZ
NrCZNnMCJTDh6pJpn87gIdvqiCge7BoNESvOYwuHedFWpISkiUpGyQRxm+P/yCE3jilRI2H9cBux
fBRf58yx5ZUzy/KX2WqBrw+HbV81D73d40JNeqq4vUKG8cxl7Mi92M2TCjX+kr3teZg+Oknk0ews
z624v5KizmrNHOkHxKNf3+Etr4ywWiIF6U+1K5ytLaawCi0j7kV2bPWtnCylZvrA548lNNOzGoXv
KaPlvacoFzOMjddSTbeWGnuonjeeMS1hCZUycoYOr6uVbZ8N6qK/LeFr9fs2X1vvFHetM5ML10hn
aMsOwihNiSiutrpZ2AReVBD9pr+hctqMVExAWpnenavMAXJex7+SoSrPhffLwQaOwFcTOKVd/2w7
gb40J592AO4fzO5Imp8XAe7K9NO8MlSUQluPqtkvHH8Il4HLhbWaL6r5ML9mJlt1doG9bOYs2Q4W
q0LxJ1EG04cZnxR29XlS4IwE9aS6qFTKjgJQyk6692EQzwtV+pECj3IIU21f7rr5MxhNN9wobf4J
SLShCE+ZsYq6lEbBRKUrlc+g7NPNvD212O6udFplnP1cobNjgjcoMecPIeTBKARwgSR9q474t7AZ
/Gnoud5CTf4tk+k1D7Om/sffptHkr7ezrbEedBhYdFD7mj6Flv35diZ3BZCJ6q7bQjen2O7hgCog
eGwxpCsYpJUSLEENbn5Jrah47pI8WMJFs18zkaEvz5dJQbEvmg4oR8iRHx9SbVS2N8Y40w3Q6vV8
TiMWckezVqWHWm9ASXTqaf8chdOmZCnhNaYPHelbObFN+FsQFFV2uG9nkrr0tZrQJKkelcLWykXi
U0btBYttKn/xqkgG+lXTXn1aKuvUnlZF4ZKa6gzWZWAGdlbEq8EHFgDQ3Ygbbf6Ol7b+2ndz0snC
8aVpEXVgXcGNj7yGxFyl/p5nzxlyNH9F3t640BIb24cjv/6HM0Hm8F/OxDSqW7plmwyxOp/1v6TO
2KidqQFSVlasfeTY7cFVf6IfTrD8ti3IRVH7a2uSOQLzbNd9CnesD5XdrZrCoLjy2tC/Ytj/ntkk
LTa/g+HUrEdFhNnTk4+pmmUnYWZ0lbth78a4iVthkPpYwC1GAX7XycTbB3kFzL1FlHMbc+SoI3Mu
fIQwA32cAlvePEzMB6qV7rIbbGLj8+gdXq/56JdZToyY8YomFo9nVWYMiL1N2jGHqbSwHbL+Z0YD
dh3Q41Vl2UByzxoC5u0Oh0+SjWiH+/FCctPWamhTUT9+qJwGn9l8myZSk+c5wML0aQZasqpuK5fb
hP9/uCtUJsW/ngzcyEynwrTsab6lBfLX28ImthZvXaGtUrf9AO2ClEGjUEqOR1Ejyp5mtr6qorvR
d3CI01SybeAudBjqU1A65Ita492MTbYGCwlGWcqjOkVBzQ/HBOtWVgzpYSbA1sDk4Gdh9x4N8zpz
eYh2veDVZEzwLG8VklCxGdHjanFtHEa0sPMYFqiEsRhVM16d2scSTVFqP7/bESG6mDSJXnQ6w63B
5iL2pig20gCJSxPR3mkLYxum1RMcLEKRKdz+vo5S4gjWM7LF8dQDg88AxIZu1AzCEiyoNRcMqiz1
4BGUz7CERYjfx4A6PUelVIrcem0Bu0X/LMYqPTuVGp1yIitIRfua07o48XKtORabBA3QgXRHLmhf
xw9rnLrCFI9GioSV3ONiYmXNB0X6h9uEMmyMzJLPneusb7unKadhgwycy8sdsE+apnHskVBOWxIj
qJeMo9ml8gPu86AglyeiLjedByqA9t6h9rVs3P6uyrvqQnVbHuHp/6L40UD6zL1VOZ1nyCL066p4
7RVVMF3dQLJCe1m0MjtnKtvIRD4QOW7vxiLq1lWtjCR5uyk2M0254q4RG+yq2kn2traXvhPsGVf9
/yGJEXr3f7pgiekVgrhxumC2Lv5l9BCjcPt2mIgUSmYS2RnkDNhBfYwQkbwmjgsljLvMATJ1GzBI
AhAbyuz9GS5zucLUqR7nw1gH2pHum7au2JPsCJ14kWhtT0kaRrClMuO51xew9/oQfNuiralRaZib
NvMo6TkeRZCAXg6OHNc+uq3isGtPsMjiTvOOBOs5U7Oqvmt/FEkN4lGx9D2ufihSo4s9t0Oq2fjZ
gkSVEiM/D3MKA3s/oFoLSE+uCArz9uPYsYMM/YjperpKPMRq3CmE09jpqJyKpIRl7kIdvq2F2ryi
S8VSKM9bdYXhp1vBFTFXktEWUyUEZbpkgVPkhDRM4X4VXOfFfO5zFyGEOQ0wqZYDeNUKPdrMpQra
OrdhcF5O0tPxUYaDn+xVnVj23n/pKwX1UFzY2zysgpfcUi9+625Aty1jLq54kgQeMBPAMR99dVHI
zFgaQ43LdLBQNEXmJeC3ok2r79zAj58I+73zgcWviwkDdttmFk3mH9Vq8J48k/VYGj1wvy1KxFEY
BLCyyyp3d5Tt1u3Qm3vPEI///Zylm3/NNCXKVOOfbrmCDYmlaf+6G8ibIM8xw6Tr25o2t/2PFjmZ
vqD0uMgrrdyUeoEC0OhUGuokWx0Fre8S18VCsn5dGZ0iD5LF050WA+UAhiUhYgH/sAgUdUTxOvFP
F93Yy8OokMMxLRXng5qr/Rk3J8zkxqXsSsC47g/pjybFhgaT6TXqQuzIXbRVA5VQ8mlVEfW5fn+7
/H0YS6/mOOogo/NwZztl/g5YMxWe/66DoeHXDLOKDoxSHvyGq3laAIq2obUJAJIo92crqb2tWbi/
k9vCaW+ul8leF2j8HB8LWVzrjHoHiWHgOGXXnlBL5EePQABaPx3Ue+wPcJ6oKTPb2Jf5MOrAPLoi
xwYUKxYqqZElUc9icMRDdbbF5wwAridiWWL7z4r07pQkrY95J4MnwpyvnjJ+3M7FyP7y2e9TZI7F
LmmU5Uzrgnf5rCaRuDgFgGZv8muQ3NY+E9UWbu3Ym6SwTReTm4zHxcMxeCsFEiVHRPQ0vQ9RAbW2
14+1Q6ZjDx0MsJeL3cZr1JMxqO3SSFWxMrH9IxSBAddHT0MFo93sjJ+6OSi7sWJLCBcEGoPwxELW
vfKVw9lKsTQR9mKy5bHkp25Uzr0RjyO6VRscdmGpuxuSXs0NSvNph4DDU4jjQNba6dbLbYZQE214
TM38N7M3kOpe0aDP15nU9g0LFIziAFQCq7+D+ZXSPeXEmmTKlVMUcavRVTfHRntGZiNXSo+s1E9C
sn6afM2OMNnaqXYNgc+flalaVnTdcID1SExP6ZLmplSjeqoK9ydwrvQp8fOcyqFLNyYlXYVf8o3S
fYKsrZt1PGRShC0I7pS+idX3pDAmzJilyBkt6/4pMXzQBkXwGccGo51T60cnjF7K1NcviY4Ydvp0
50echDckQcbRHbWRfv8Y72Xr2Yj16+KgRKncK1GIS9pww3e/Cz/sXEIUIR4cHq+3GTSgQ3O2EksI
Yzn45UudDuD1bZxfy7E2jpmHJ2LaLM+bxJD8CzTuJe522kP7UpjOapxihhg+3mo6IPdxNi5qU2tO
quzqs3FN0bAvc6AjmxvPmzCDn7fVpJTje5a27RcFTmmRzIVcB/SVUbbHEckUed9O623YRA50seGX
EbWlrGWBU3V+6Bh5hOgOvRX5f4c8162fcR+82uooX3S7sNaDmBrLcwXB6e3TYFf5RcSOTmsHhFow
xYcO8UTGo+/coj3Ja788KvI/vpqfsyNsqbd9iJ7S7bFCmkyaRa5qGZBMcvuOmdmI5CYSezrCY6GB
mCANbVSG5LhFHwOmScWgFbr22ZyWK/W0XKkpc/4eOSPYvrGD1akr0x8aVuYmVLeVZzoHBbq3WdJK
X2Rzo8oO4JZPX7GylgslhhdUC81ca2gstzPH1+PzpcOuUzbguMwUxDMLO4vPtw+iMc2HAuHe2m5z
OvJo7W/bcv3D9whEIOvicNucD7Ij2G66yuJQoS5j5mTkBUJ7JojHxYEbiK2jwaTTgLx5iyrUp3aV
Rr007bdV/r8JO68et5Fui/4iAkzFIl+VU7fUwe3wQjjMMOfMX38XS/7ueHoAGxgQUnvgQFFVp87Z
e+3eP9tl5dQr4ebfXR5JkfUZGWMUfaoq660k39+/tDOsiHU7QA4fuvw5Bir0UGXdQ+Ob9skjePoR
eU7AijitsyqZ19lg6EcTnPHPqkJMPJAVuJ0VHXY21WWtt4b2y/147ZYuwGugWwz5m6diGD+p2ejv
d0J1Orsfr48/OFYvG6FlS3JDPU9IBPDLOfuXc3QyTl0R9Ui/Ut8p9FXvVU8iQMGHU8b6mHgdXiUa
vDSowTBUYf4Klo+6e4jP+VzD7HzAqPxxIJuOGbv/CbhAtRNp2B6Xd64x5BgxOCDPelq71LQpGPYU
2Y7LuoCjFUoVmsSYmWcJwGsECWub0QKeHF/CTjIDm9JnK2RDXiYcGvKA01DAj0oB9FwCL6hPkpTK
398PubQBf70fnuXo/GfbrmEZujTf3Y/ZM/u5ySwkgjQrT3pPmr1Kt1ev3LDUNw639N4jdAnR9Vzv
lpINvnVHmON0Bf1Ha2xI0SXFflUubzHOI9bAH3RHMmsOvI/ZpkZShGav5l9clZWG9Ycyn2RWeJba
wrkEevR31FXNWUvz+iipYGH+UlRMmuHt1XZqzgSAB5b2s9lgFXsjqYrHQbPO9VgzSKmcD8LAEzHE
g3wKkZuv7AAdpPIUqksSfL2vZx7LMs45RIBt/LPPNlTRR8MYq0PgfDNmPdH3iJQiqNffw2QmR0ho
1U7nNp5zIENMRxcirpHo7bqhtYpClwsFCbK4/381Nbfff1rO+6Yud9fwHJuWsrnk3rrGv59eFBYC
h9Xc/6RJhyX5oH4z6ysCkfpnddFGJGo1rJSDetvFzXzLzbdhPqqz4T03fACNafntQ5eM6AkbyAWL
i1hdBq+2913IVNy2tOpSjLqODUp6WzhizsP9IvDSgC7ONyNV/tN9DS1hpR9VlY/XgS5aUnU7o2m9
LXKz4cxgKV0l6LwwYZDIlepT/SXRq4ciAiALaOexXnDQRvFIiGD25sy3bMqHW5cv/z5ITnscLPZV
Mzq0CKVXX8ZisM+mU9L3qs2afuGY3RoOHytnrstDtQQXR0LbhSgiLlPSNJe2oOMqOgQdSNN+/6HY
73sQnoUQQuocWT3H0Q3VuvtlSYndauwcnGLrGQkFTTgvWKdL8zOh6fugXqlLPvG/xATCr8wWyvHS
vfmnTCZZyV5JH5qFItgPDjgupCBXb3CDh5lYu5XQQm/fJrhI6PI+lgKx131Rtub2WbVmK6hmWWPL
B8+gEvLpY5MuArjJi0Cz0upz/cndJL2TvFHOiTMhweJsuMkTRIjqM6QgcDepV66HGXU5ehv7iSEk
CWZYtNW7yTGy6+9vnWF4/11+DB5q3UPK6UlDnVt+uXeVXXp6Am9rHY3TcFaBZoYph3ODZzGLy7de
850frY2wjfJoQ24kx754QOXbL7RPZ9mkwCRHa6vytFVmDU+1U4I9iT04avh1YXd8saYC8iboD3mJ
C5RXnf9cctQ9ZEME3ddp4r3fmCUKCGQMYI5GxrQhcPe8bw4j7gtGeMDUV6A6otXs+DqIhlBb6alA
JtZ71k1dBpooHIZgLbVxs1HdIqvG2JOlVF+pNb86o8wYf7AnN8P4ikOPJpQFXkHqw7CvLPSl9XLa
VqdfnUD1LdsNGMfEjlkJIVI23ahfEg9PP0mg+N9t//V+uNaS/pUzeMHaG5BQ0srmavdpjqx4KWzy
YQzWyfLXBJznrrp+svbR8tYeA/GzUVg7xEdjGyb/IAxoKNJ1SZe3iWFd0S85xzB1mqXO3iiLRGME
7VFwALw3dgq33wDFItBFMOk9lUl6Y7SpH1VnWK25vSWg7fmEhhmym48Ec7VrWRjljX78wq5Eazfn
b0pn0vkFCQXLuOBeARlObx17uwAeZNNDa/xc3xt++C2S6ceOACAMsmF+i62Pv38srf98owlJ8yzb
FpIxnmPJd5tilyG0Aq7VYnGxmO0Lb1HC/o1XvNuVJQ6zKImDM1mhxFnPib/ycpIrrHEi0wxfN1Sg
ul117jh94jSZbTWvcAmH4y16tl3IaW8rWtSUljQfQjvaqT1MKcVqBLVu8L+vZlCExescpxG+9vQy
50t0kSWxkyTTzqyr9hbGkKFLp2mf00AnWQxt+R/6q2LZT36tDtjaXcltYIRoexajy3/vNzQIGhMv
QL/VoN+tcMd799M7uIhtJ1k2NAN/nq3r2sl2CCf3YlrecbtApMdw2BmySq9RHgDLWV5xPuKsipKU
rh1v1c+MEkCzIqBXGmwQtc+7iMvo6dXnzPo74ajGVzBMSFSC/hqPhGGOpJ5vAwOOKvMnYAytgLeo
5vlDhOKpRVK96T14ZDVszt39m5DhIFsPVuntsgZbZKQF+XYYhNhmGsA/ZvfA54oARC7SQIIRgSEv
rck/PFdLc+/X28lOYRhL+88EjGR570cHAR5fR3bgsebYhC4qOnEAX5GtnSDbEybn3/qCjbWNqv1i
CKdDK2mk+mlz9WwQU63XPqnjbtz2+rek84OTtpygdVx5F8Mvmgc/M+3HpMke6SWdojS2Ls7U09vv
PedxQakvQy3Xay+QBNxjhaviD+1NVX/86x/oUpVYNs0J13MMx1m+WL8s50HrBQxaCThr6PCezUT2
B783zAP1/vemm145i3gPqsGevdkUaWsGzuJplibRBo5+I9naXqejfqLyQOCtz8GRJIiS8Jei2es1
jtXOjbV1K+MIQqocnoNwGJ4rEBuR37t4UXkXT2527PV6Cx3jLR586wFmgP2gXomgQj2XIEMbQre6
DPMDx05tNfNxEIzCbLoBSLBNQvbJcYCY4BBwAvsEUijwp6jOziQFHBOgR895UJ7RC5k3Fuavwo3I
OrMsE2CeNh8Do9j0NWTSkZnbqimGo2pejC2tk7I3zpMZywcJapczW/uVVkDzLNsvvQ4PZ5wb7REu
xfc8FoQD62NQrpMpg1yVRKehN5NrV+pv916IBftiqkjC8DyQ3L1Z3fSiSt9+/8ia5vsdWiAhcE3s
wLpjerptLSXpLx8pGsVck0VOuEVif1cDFQdG6sYhY2MXlLo4DIbQVmCy4xvHzativE8Gh5ifncY2
z+9jEL7u7oE/5T73VZORhF7IPls2G5WhRFxXjqLhVT0gTFdbcuO8XS4r8cSXon2mxxDt7/U7/FHy
3BYRJy4usY09QfFIp9HyumqP+eecp1VEDmtTrlU8mIOpY5ONLhk++MbQ08V06QJnBfaIJm2OHWhy
q2lH3TveJm1+bnzPW+uT99Q3pO+lWS1c3EV05WVJECnkSCDay4G7TcLoIU8fMA/OWJft9jKzez/7
KNdiPL1B6KbfQ0R981jiOFKDuUJgJx4QYNz7UWqdGZuqxGbydxCH3ts8ynJ9X8+0YMDG0Xf1aRpE
eNK0cFc2EUhAOmKNk9Ub6REey1zrZ1cNooR9UEf6cjnXy7iVu0aU5sFG+7yNo/hqIIF9Crr8BtvK
+lin5aNkxGIfZ+ztR1V+TCnR0FY8P0djND5bkJH+if6rsuFwrzuW30v9FlqkgTGlzXQA1fnYu+UP
h0k1yU0Aj7Xe0p19POKp1onBYGeU+oOeT92qdYxXwsDSresCS3SVXhjkyWoUyKUm5SZHCa6KkY4k
6k1uZCdyXhmXiRT1MZaCc2USpTPhpyMxxQyv2tQXZyN6U9pLailrO6h2UkhY8Pqf6IR0IUkaEnDR
El2UdnijTFxtJCdUxYNjVxGn92kgmGQcIpSmGVBuKlCsPN/0weRI33efgAjGYJIn81ZS7+8SHKj7
e2WaiOD1XlbyDPWMbVy63cu6IqOLn7jzYx2JHEmtPR1Uo5rQZzKRPMytpbzeDwl1PB4jDR3qMu7A
gd+sonioLwGyFlyWUu5gdfvAAQdJU9uaT/c2uXqIAqK/953q6uvV8INhPiwQTaCrkUgurSBO9vPE
nIZhWqTycaXD5E3THMgPRlXvzHyGZR7nSDv5tt3FAIYOdI3SmU0EI147iTzcNFP9Ech3dU9kIK7x
DY8AUtNlri94pwIVaEQTUJobbU48ClEy6qKOz0E9Ffvfr1L/qVPYWE0bIqmBmJ8PTyxTt18WqaTS
hPBtcK0jray7TomiADiWfiQAt7zSW8p3DWLd6yBKqoi4/jDEuKrhbg7huhg8plyEtVmjV25cpbrJ
EYZvggFJTxT0J5UuXIp6JHbCjncej/l2EXIddO7ep0jqB5Fr8zbOEMw0qWBYhMj8Mi8Xo2RKyVe4
Z6BFu3KxJ6jHeoZqBlTXfqENTavLd05T1Xt3sczP0V9rWMcJCx2eU4ueNXanPB1ejCTkf9P7+qmK
BvcPFZ/8j7qBtHHKEwMTIlpHXFL/vpNB0bheP2MHRhdVHMqywZQ59x9gS2nPIoCHi+hrY5ljtFfT
57gm4RjEM8shblKIDa8gtPwnzfFXcsbVqhnM3lvDe/Bre9Mb4BezukXLvLxSF7v2jX3fxdnazRui
gNCBPahLCaLl/ipyKJb0ZDZeg3gfp+ExTmV5EW1hH5nUwZIfs+pmgNY4OqS8Hdgml4ibyD1M4BLX
GGi9+1Sx1UMIYhkmbbqyu9ZEeBLY4Zsab6t2pwZSljF30NON5yPmwEQG3gm0OYbq2d8bXvQ1KUee
XreuK7iHi3y8Hw1zNVJBbAWC0DVnV7BWouvIal3cuWZBfrvb0P5zJ+1adNOTlTHkBeFb/uGTs99v
1LQ20UFQdXE0p2J//8lp+FHkYtL92YZgXcXN1wHe8+eGQ8NX0eb2o7pEjMoZOCO0oanYrxgAk+1b
R6cQzc0qBVh7pZVJk9YQ5MYbfXqAmsPz1+B3CuocWYmwocu2GclDRJ0CRsam7I8PiRM317Ytsgfw
FMdFxrYdfUf/4NUxCdwGK1bfFByeAMBg143nczbPb3K2ukd8f48lbOJveYPnLm8n2hEYm6xGYOPy
g3irvBEi+IgCObhRA8Z/aIPa7xtrVDk0hXUX7IjrUby+e+xts5vC2h79jZMZ7aazimInJyZfqhTR
8ujnW7UqI2x6hMcLbRe2izYOcpeO1VfflWVz570Qf8VLBYUh0Dq6QPuYTh1exNIr8Y32S4OwrWd/
NWspTvnlrYNwmgzqStvQfVR9R/y5676QWIuD6Us3crcY1SJJC0/lojt0+/RDX0KntTgUbuoGEKZZ
p0SJ+yjZgJFkYA1KH4uOGzJ/W8Yp/gzm8vfr7n9aX8IwiRZhxaWbjnlTvpPftDZsbR0aLCk1+DaY
zjxU6LwevOVV1HR/pUZAObb8SP0iB2mS0gY7XP2zJ6hXjVc5R4jC62CgU7fJff9YN60L6N1/NBYv
gLqIrN2imcFfqLv2yckz7cFimrFvDJjzBichTZS7xvcxPvU5WTsi96YT6ilxdAmjxshgaG+cmsS2
aoges2znmLuh/pRO6M4ctCBPSZnbG7as7BmX+LwZJD7MIXRYumd4N7+/d/L92Zrmh9R57ORSXbu2
/q7JkIixxFoL1uBeO8gUGBXTSBKbRkffNeDpTv9c/JY4kML/WhqDD8fSlq8GY+26ZgfbZADxPtle
W2IUtuhm8/2BOah/GHurP+ma1pwH2/JWfkOSbx8znoVflx/YEfHOOS5gVonr3Cmn6XHwjQikJeGD
OMkfWHGhdbnoSptFEbwYkiryM7VcN45mCBIQ8MBIBk2moQEkcfxolhAUteRg80hc+6QfeAQbEC95
Wn6H+TzvtBFqmB515qnGhLC8iTvXgxhY2ksr+SEAPX9RhoXBBw7OJwnTYUDU0mbycl9vC9ewd7pu
1Gtpmt9NZgi7iVnmmmQBmzNHkyWPv/+c3isn6AOxH9q6QKtjOmyL/94QTVzIWuZIDmuGlcFanekF
5VRxFfSfdeZ9//2f9h9Bm/rj6Ieatgfpgy7/v/841gETQzod2HsB1aXF92gq8VEkttj5lj1fh+ma
T5rzKr3oaU6cYOPHdbpHtwJWaONWPiO+JvLPcR+XF0xMf0Ekjw+qUSIb93Uemun+zgy6o3BD/MKh
Nd5mXMU3jkak+Fay+1NfYHmW/9UXEAYBOLptonBndGG/W16T3LGxXJXt+n4opFVEe5dY7Qv7QL9S
q2pl19MqFGCoBI2sm91MeH6CARw8zKFstJ8ih7FgMu+tAsTLUTUUhS2HQ1EbnKVc3LcTWwUB0S4i
FXaVB6ERaj4TyxumdfA2L9reILFR/CyvYpPTXwhddqdktDYo9FFvjvMQ+bfBlRZJyrq3Nxugs1A8
9qI3QcqnhneYCvDzYedHuyYut8GUE6TdmvrVyZ56CsHnJuwOvmk4i5ca+LtJipH/HCUWiRtscACt
qRxGU+zCJa5tsalMoMPZ8xAA+t7iSTQWBnqPr285wfFJXuYUV7kLzKbXuvri+9q3fNFaJfhvaO57
RLQOWXceguxptNpilcQ56uzFC1qjE0BLBmKo0TYAH74sGIrHckjcze+f2v+28R1poMA0QWsJMOX6
u76Pl8UMqyMkU2qUK+SA07nTi0eOCdEK/p3/1g74dX1OZFfobMO2glN2CEZge3WGJQY1EIPplmw3
vowVWRmVOHZNZTwYXt5vXevw+78vk5l3DyT7PfNfGhp0WW3Hdt59zVx0JTlTLLmJI8qUu/y/0vSt
HFuMoI6oHgJoHRhnyeQV5mcnT8QhIy2LcYgLMykCfrfMOnu3SzdYUuNNpRwIfgEDcGj4vLSxFUeU
Cpu7QMnEK3ifSMSsny+G7SaMJW3jBaqQ3NNstg6zXlx1s/BumZ1dEvymZEiOG20IWWtq+WVELHAk
SrO8TmEAxxTE24bQnGwF84WefyvFKbAIkFUVixGwzmqzf1NfreWd3XjezZyPY9gnN6GVzZm5yfM/
EwyjlD/iHIhqLO0B3i1WP3WotELGcJ7rPoxF7+y7RQY40hzYqH++uiPqEoI7ziLkm25XReuYav1L
53zKBVRXw8GEre4w/nrJPNUJTkPtnger+lShlH1yyrTeF1kqcJU37cucfEmKEPqdrz+rSybwwPuI
lPcQneit0ADRuzq6pt70RB/fPI9uRwtqavC50xkhfiilldrk9jcoHfGuj1tQAwU7oJ3p1AO5QIUn
ihfPxTBg2aTUYt0PzupnRpNGpzZkUVS/2gV8xaKcrBcoWHhJq5psrmXGp5exRos/ZSgRIcpfgwX5
HFAb3+2yegLM6m75RtTW7bqsRFjp1lszqaurOvk7c3ni4XpUOuC+irormIRH3QNqK/OGQVfeHIfO
ZxmaK+2mhBD3pROl/nytgE5tBktEt6638oM3AxErzRpy2vxUL49DOCT9Va0NUUbXtGTR2rpSSzZh
aIU3LyJlXF1AiJ6qaia1bELcL+IEG+eYNU9VgTiXM/d9aQ79pNsIgadFPVyzG36tNe1hiDPvmVNg
DCCiuNRLNG/TCXMXeIhvys7qzhrw+3Xl6GShFXSs4BCrQ2Mr3ZxDN50rxOjO2eHWY8j53yv1s1b2
jG8j4+P9FxvrNILE3Oimz3qqvBlxi1qKGDawJYb9nIrvSq6B+To9FX38PQ05+RCpwT7Nt7Z0vrk+
OBHAwMEV8iyKv6GJ+5MImLLNDcBu4VkZlQT6J6bM/Q5sW8HxP8Kz4BOUU9tO+DJZH8u8Xw3VWzH3
BETwhbzFbvASxyGmvqVNpK91rBIrwxc/JPbXI8qLb2o0SxXu7kSfdSca9oTNKuuPl4ZfyzIAdLQM
Hbq8DraMA//qZrNYm6igu6jLX0F8b5FhWE9RWtxUZrf0q34H6XMmRrjvH+s8GR79YDp5oK5OGA/4
0fJzcMtix6wtPrfOQGzpnBubCVMP7lHz1o6QG2Sg1ZtSEGdKJy57HSrocHot4MWTNXO8D5ebMpzo
uWHznvou2KEgJYGhEeK1JDox9Wmedm3tbZRkJzS9biNl/6Q2MkZVGZ057DUx8XWnxADUoko79YrC
2zyZRLCtOfHRUW2dtodzsQS7z7NmUtki5J71edyyIsppXWdp8MENtKey+G4tGmhlMlEXszTnU0eG
07zEUqq/KwpoA77fsgbURBNU0UWXDVEoyZX+UPZjeVGgEsdlPejMk2u8ZBV5oNuxoFoY2649o6F6
Qn/sP+WQB/ZQICwiNsF71l6uPbVl36Ce3tSRbl78aJjPblpVuwAfEWFmZJlOSzHVebV5QRx6jGep
X5D48ag6lGJuLIhwQPUyS1LBErepVraezafBG5zj8lfzM0AtSVOH138uoUA47Gik1amf9QlEjqy4
WKPVHBxSPbaonqdPaeBkK9RTJLcaFe5aZzz2TEcAWo3+GrEmmaWfB0uf130aJacpEITK1pWxBwjp
34T7DTMZDedoXVRz93Z/5RCWMSXZqy1mfztVoNO9um3Izp3ntWoXq0sn531JhWSmTX4XgWCdoRpQ
+m813ZOLb1zMqcW8wHJuQnCXqORevHCu97MFcDPvl1iu2ZULeKwHqSaTm8R0tTLDzH6E5Hqy54gk
UJjs14QFFwE6fQXdKZ/iobefIUzfDcemRqe/JsTSnznHLMJf9aqY/CW2bZGAYv1i117YHBmQSY/1
CZEsgKNGiumx6MJ5U402M+o+eSliTe4k4bAbOzIQGvvNEuLHcXoFzqxbicmTHyqrCy7IoSNOr06/
JRoUxURdwwxp0D+GYF92OdgtoHscZBkav7T4Z5IHXQswqFM+tnNtU7rx27kB2SFRXPcnuxhelYzF
zOnG3++j12kdQcSTAdOnt7ewBAxm6JihEImEh0kvn9C71hdRiQfpB6/28viqS8YzOwVNfzGXH/U9
ZhPTCiDoecM2jJmZ3Uf5ohv5bZbhFAH1kvRgxrhUzd0a4OJVVnYXrjlkih04pce8K77ZeNBRWeol
lG2lNkhSh5QiJcCvpXQ2d1FoZuseGTC4Fg2spbu0xDKGd27p4qNB0LDxsZK6Z6XmLbvq7/Ar3Wjt
YCvZRhdwcNcKEgyj0ngZErQAymqk+p9WUJ1Ii8439KxxmU41qYeJVx8kwc6M2tAJEbwVn42RfNIA
plU/fNNmK4BsykXq1quqkssQeLXq/9lkcVCj6jASki+RFwWfo3YgUSnOSIFmTHaIvSR/sqL6k2a0
7TNQUYceVpCxl0X6H0rq/1SoeJkMlyOgXNoq0nqvKqJdBjmLYK9dKQZ5VNvgvZQkCLMgKY5B5X1v
jEnpjG0fH0k6Y32YtItH3s+Zabp/Njm8ntnZ9YwySf2kAZNxDpKjjsntRbfDYIOsd9fZHlUQSlfl
zkk0olWIJyjiXbHUPGELkf7u/3P1Kj5O9nhoRnfAZTUMyWNR6vkK232517t4YU6iQxiYJH4caqu+
UEx3D/e6kSQqIzNImvLt7ptPdkVucKPh9Ykt9pThD0MBJeX89dApTFzPS1eUPwvPw3upZ0oymosh
ckA/u0iBarypxxZFzarrPI/Wj/MNFwo6KNLbjm3HPLEeSOP0CpaJeJ4QqvAt14U94K2JIsrV6S9R
4kORkYsRSYi148p+6yUgklfUOd1hKJ2XYWJ9SJ24fXWIY02kXHloDFI59GcZwWhb6mcUivbOiQFB
rPzWh5gt9f4CcEFnDBOJE0QcVoJ4dPeOPtuMKMfSvGZTRmhmPBDqJeQfOlGGeH88505hYsAqLgxb
IPN4d3xzhFE4jBfU2sX6GGv8sVn3NUjdaGtojn1VF12m4oos8ZMx1PIQ6Z/D3ijCjZFAHNX96MVN
Cw7QzSKfdbP2Kfa6aGUCabDyMP8cu4DLOa+Hx8aR26Ipu6fQaF9kUkXfkhwiT5fah3tJ5dvO7p7j
nrf5c24PsC/6+aDsSFjEWdS14okOXrn2Ldk8mSmhsOC6bJK9ZuOhio3w0dTmp8FpgFJXLr63pf1p
JyNb4KQ/Fxk6Qaqtk7Jf2mYpNn1G6aQuTSjskxaaX3xRTcesgQ2jVXrLIKC19laOjXaxPXuzhYl6
GiDdad73Qa+HR3Ooy1tdxtUqcH7ca6dopKVr9d1zLe0D7C5YvSMc3AJDRBU3BBekx9GtvQvp78Zm
JrS5wcGNX1YZNpWMP0j0M43pihY7ktipjXgIlgP/QFvUn5Ge/tMbTTJutIKvFLKVl7ELiof7sxk1
w8e2TcoNUqduh2M1+eDiMXN9tLW+FnkPGMyzMyCw5Ox6NCU8KQgDQ1l+vG8LC0H/fgsDugtRqzkX
GnbgPYg6WY0a9vU2s6qXqteTg1OTflGGbnLIrdzcMAuaVrOpLXRnIhmHDu19Rma2sfLQ0GOxLyIO
uHtQP+UvansCIdZJaZiP/FvFGhcpQNilNaKTLFl08TPKHqzyDFGRhcHW0wKc7vlAixnd96eQA4hb
09txke8jyGVGr96iNPzx+yaC6hG8W1/II6LbAbDB5rvzrvk9VdPUTz17qNQ7RuqyI6RC5kjXaN8q
ix5tp3xLhFhP9A8layihpow4yDdF6S5mq9JxLs00OLDq8cXNMkDlH3TaY07AH4HQVnx1CT1cFwYA
QVEWN5RL5ZqRHRsOgbeHcamfBgL+HnWOqWZXQhTMoqOV5WtR4wtpez/dz9H8wUsw96sav6kzkuVK
hySgUYAXXJjHVluNBxKlc53fWD3evVYMG80lnTyQdnPzyvlB7c6DJFdHTN2598yao0L2prSoAzrr
oNetD7gUoVBrhntJRs39aJyiHmuTyRwNus9EHmnqrBErl58B4pA1poEanfr51pqEcP3+s/mvEEmw
ihk6VCHHoNfzfu13ysxrQ6Ywa1dvo5cy8+u12YT5tZtj7RxL4xteC21n+jO4UJhM2lzMZzuaosPY
y0+11ZZnOQE+M8sWsaI1moeqyb1HwEsrDlLckmXy507TWclYRACypnWvTuVm17Ky6GbAmDwXfhiB
dbXwfoNzfSC7Bi77EDHMr5JbOA0toleBEw5Y6lD42pfCCr/bdRAcmJfgcHFHn80m/TuQfnFKJb5V
C+JyMg7mq7nk32ku1ru2KJ8cP3lJx6zbopEMEXI4w4OJjTAvevvrMORf8mFqrxD5eLyyjC0uiBwa
jgh2zn1ZOGuXhiZbcm6tbE6050L3vk1MuRGZJNoW3S5on8oPwCgV4aN6ZeLj2TIe7+6oILPyb5Pd
16e5X4Jfep6a5YBuZdXL7z9UsWxDv37hPGGgQKIDyKjOwUP7bpuyGk6CBCNx38yZeFTVcZvsNCIz
y97Ch9A3plPZH6cZQD9NAXKrw6Y/C60VL0kxodoxottgheKF/inx5NgYcDLm3jpOmWzWotPewh4f
TkvwM6xhbFc0AD+77oTxePnFhnglMNTkhxBiqYUzqmoN0gRhGezyWlJghFinof4pzf5SxpmupesC
A1LfGiRYrTzP8dcQPmIC7juKXzuc9qjZyvNQWN0qlhxbbG+Un0RmnFEr879a8sr5JGIc/1hYePSn
uLW+5H21Z2fp/irk/FrOzZ+0FIte4j86RYpOB9qEQA5Gpun7esDMJmdIcDSs76Op3tVBbIwBjztI
UANqD1biOfoYOvEhw+b+aFYhYJJFkd2n3ofYWruCb11Gvu4ORAfa0ArPTzg42kGJXGIvHdd3ozHS
5c+gag9Kzp213rdS5PGTbTOlb+amBOXX9nu/IMOlEfFfgKDbQ4KBZzd0xfccIciVtM/vVsGWjxuZ
vnEYP4m6JzhBD6nubFjGXXLCsvpKiAFjPDuIXuDMi0UZM/fhk1l02noMzfLjnBhwwJw2P4p68UZr
Mb29QctgqzaBPBciPSO48m52hbGFag/eSP81wRXwgW7jcEPY9Aqw/smAIvahtImOjMO8PaU+8WcJ
+sQhysQdRyBcSnX6/vnWMvsPd5nPyK7v1mjpyoK6a2yfObXbV5RECNLAKThFUl74ErvPpKJ8RA9Y
viC9vAVVh7o1IlJS/S7FQLXmVoRIIKnYsoblr5kA/V6VLHI+Xb51V/jZmbni9EWz52ntQXrdOT5w
RKMKyQ83zYR5QueupimFJt+hh9dHHK521qKZalPxMkot3OoASld5nxlY9c3yxu5qbEstrPZuQnKZ
RXjYpiPO45VVXawi6KpffMd9mU2n+dsqrjMWjKmW32CKt+uUunLBYVSH3DWbQ1GgwPByydFwMt2b
FxLNNqb5TXmzcptCuqwXl7EJWKgowxIfKO3eQ5VQjcYtGY5aZsFfkPp1dHV7ZQArqBbpUxll40XM
WNxG+3s18+CvQptjZsURhBlcfylQ2RzmtsOD2eDjQxKEteTRwCpIAac3p3tPfXnLTT6nWspIfdFn
qf8DvOVGtlp08gC/veRR86ra3xKV8qZsclR4jazWsSGnlT1OxgF/g79S7KA6dmEwpu5f3nJWU8cz
dUEh8pV+2Hkw8SAoZWSS8gUqZP+gAdwmZrLlXy0XvBIsrnuP1inJEMpxcWxSqG2P/1wSLXzlJNds
fJee7r36QgTnXjw9+LmG+jXWnbviPo9dNPn2MG3ttHE4y9ELy5OaO98CNpeTd46TofxIyIu5hfTn
XsMZX06I01VB98Bvria/H/xdAO72vhxrpbWOcmld7YKyQhlaRFsDM7XL+CHAaPoNjhX7qpLTxGb9
NjMTflIIBM8FJlz4uX9J0hmWfCYYXRTOVYkyx8y6eS0R064GMqPywpdQo+K2usKEDR+9+NhGPhrj
QCvB+UlSdfQ6uKpzxFw70SqTxXQwqpiwoC6sdhFZqTcyF+NDBHYeIREo5mZqkmswRvQpZ/tFc+Xw
xjjjqiAaVWaBbppma6WaW5j8nEchsWK0c0WbIA5AxnVl8Zbp5SZJk+pzXHWAPSutoaFPmzUMo/Kn
nDVNpnCPXTW+xOPMcdG3HqPZ/aElsfXi91uLbg10an2Ctiu678LSflC/yE9IL4M1jgTtbI5lhr0l
JmOI6Lo1JJTkOSlJVyZ6/lVNEv/pB5BvjtO56Ah57jvsP58R9NU/5bqY5ugE4FxxFjtMOyPJVa+S
2ToKSY2ADHraSZPHIuvj0V/SCNuzFwz9o1mIEFccYAiMRl9qKzaQWGBw7YIKBlQ7aG+wrrdDI70T
xG19lRoVUNSFfFr51UssA+qTGLXWkfPGeVp6uVMal2vCHNu9Qwr7uXWzz0Wc/B9b57XcOLJl0S9C
BLx5pfcSJUqq0guiLLxJJPzXz0pU36meG/OCJgxZLQlMZJ6z917dSXQZtD2r7d4Gs/1hNQFN6ySM
/rEJ07yiHHvFGjRcJr/juRsDma5TVHi13JVROTxgMFprtLUaYY36sLGbLPqJdUEcwHbOKP9z+jyq
6dql8O6kDQVEJ25j5zVGc+cWIBxU18fVIgrM+OrYg0HccVN8DjbR4vrcpVdMNd3T2NLDrr2CVG7p
PfQ6+T1OfrgLxq7eLjWo0k2HHeQKqskq/jLsQzBqWAyBTeG/wXTmr2S6ayOgFn+su46m/+hxZJyz
UjC41g7BN6Pp70Ey31KcOQdtQL5EymezTRrCLfzU+mVnsBjckoErqsj9XmIp3FFEhz8xyFFf8+jW
3lzfR7OnMh1z0NcnDQWzaTnpvUBcUROcdrYXbzOLnh/RONRfl54UQBpmkaGHxjRoo5sODWsThP7R
lab70x/7jzElmFOJtuayT+8JsXDM0CgkdhSmTlo+RKdoKD7+uC4omVJlQjq35M/k1cmmTGfaAOCS
rPgxY8LSw6BdoZx4NdS6ztIqeNnhUynn4cokqb01ZvDSY5ZZ/vkEMaImTJDHbUE92bL82zL4ZNYU
4bC218sQM8TG7xILZUcRvqOErP7sxFQZa68Y30O9sx9p8NvRZnglymuiJWRZtWgo1j6QqAuSPzIg
C0zqamgt420a2k/DQC8AYfFOzPiBfQuQQPUoXajxPqH8xQxLvYIkOIzJDyxuqDbM+WZkXXkIsb3A
X+iPhhmvjLTxtgTBq8RvFXcFtCbCnIbEcjM68nenUsJn4sIHYsMzlR9eqSTxTmWKO4SLs8xaCcLG
URwPK63VCTJXSeQlkeRo3GdIUzFpMiNIaZVbLlWC+aSyzLOBufCk8s2BNgHuVJnngyD9HM6Ct4n6
iqwTotET50p1e1+DymW5grc3lnG18Yco2guDZHWDiPWUULZWZa47hK+HhLBbhLHPPansVNaDlfYT
MEWywp0W70ZyVPH4fMuL6qkcil9ah6u8+Ra50XOZkKnWjYeAzqxW20/6/CIIh3cRf+mExdeExqdR
9mx40Tnw9vTzjh3xT0E4nDui5m0fHsUwt9/nLCK6aGaiZbb5oyjndVhC354GFuKlUBElBeZJyjqM
b6ecePtJvLhkEgTuntbTRYsQJ4boqnSHcl9trsoOEXg1ejwOhttoIG73GtryTU6Qu/szpJq2bpes
fdXL8WdMyCY4NK2XVPVywK8egocSA7otQYeHTbTxxjBe+7bFwtKmsFKgEoiLddHZ0dYknmBPbsnP
UZrHPqCeIGYHCHo+3w1EnrULZXKcvmqgBAia2aeKLQB6GIMRYlBFHXDAD8REPmmj/j721ROkxgvt
1GPQB6AfaiQalbggQrgkAA0swAaRbpxgun2dLIHkmZ8feum6Ifl71TBxY2kY/EK7vmasQk3b8WxK
LcKAGlgDqzb/tHVN/TXJYq0lCPqR31g4m2RPrJuYorEQ9qEfyo+RH3MC2eCBbphpJQeFhq5+QOZc
g3cQBpwHG+DDTDbFmpjtaD0BgyCTj6aP4kO0Xo2YYLrjXvlIAUgIRZJwQEo0ii0xKcpEgEx2FQOe
iEV/x5C5tRWQAjCFxAUMxGUzAKzIXcgV8JciBBmsJXxMeDV4i7qws0v9bNn1K4HJyarjcUL68sNW
XIwjC/cJW/8tJfPsWih6hqU4GnxTzlEMWaNVjI1hgrZB5OE3X8FlbDgcsSJyoHSN1qSaMdyC6+jB
dgRtx903GPe+NH8SbfWRd6fAeTGTRFuZDtPomnYyPk4gV5oFZqPUaE+RKSGVdqW+Dn0Bqh476dbQ
0VqYep1tjQQjtIzaSwyqal9p+me/qP4CWhzEhTCapQDwblhP+SrV7ySn3UFk/zANx1z3hqxX6XTO
NGQVDAoo5ONqXAnmLGPXv9XE3xMK5n5PgaXUQFNoZIhViiGZ0vlQjMRZEgqgKCsUHQr6//WTZ0Ng
wVeBZBAoiwzblygwvxKXlK1mYAuh4rcAWnhNALp4YXeTOQ1LX7FedKAvpaK/DGBgQg8eDItkyDCK
EQNwByduP7xhz9Apmya/EoAyRuOuDAAzUTQeW2IEiGCAPaN+SDedaPI5KD6izCWtwHC3Hm7CeroM
ox7DsRDmVpfpJUanr+4FUFsANW/FtC2tbF83JAKZIHE80Dg9iBzDRytkUGTb5lX6nOVTfOjgh1lZ
QoNrfDX4cbeTYu5UYBkCReHRdHg8M2Aey9EODaAeB2AP0T/wu6hPxZB8AsSc0LYI0ADyEy20Hzv4
3ZISuo7IrCGSCl9ZkNav/HfeQzgFvJMNjxmBRA5ISFdEoTmGLYQn81I4oMh6YukRx21yZiwKJEPC
In6y2YQoQ9wEaV/Vya8MWhFWmFLECsZdlL/qGI1js4lPLdfqTj4xoHugD4rp0mMUpxJB9d2axA1V
yLa2etqcFppFEdfA1qptVZQDEZ8TrEbnh2mDCHISssWI49ROxg/RYItrHbjAoeEAMmMZD1aDaBBb
IAWzGueh6QHTcRZQhyrMN6V20klB2xMzSf1b9KwIhoIbOLGus5V8uFM67JmBlofeTWAPCmMEbZbH
p+aROfmjFGb55mrTI40ZWYRiUo1MiCxFqeLBf3TAVknFr8oBWaGhAMqGaGKdKMpVj4TPRlLPrVK6
28FxN9MUUOgyUhqCbT+vEeR3lN2pb7NUWacpMXx+zGLBc00kezl5Qb4JnBhZLbLXMuSZYwmi+YBu
UWIkm5QfpqDkt2lpRq/cgCzeSjEU0xhatviNh79AS5BjvumQdvKnUuVMb1WFvX2a+KusgCEeCJf0
aG0aa6B3o1q1Yysh5nole0hjTDW99Qx8LKIetibXtiKtTd8TiJ2fCWLZBIpZVih6WUgIiq94ZnTy
6JDq32NAZygRqjWlot+OE/2YA2092R1CEf0Crg13GaF0bfw2gU7zQagV0nxQjWPwA65GAhJRPWbx
4irumguAjaa3dWR1Nq3TQdHZ6Ez6Zqq9DYrcVoFwMxXLTZroD1zwbpjCnc9EEd+gRKU7EwicVDQ4
GvLUQqjsBooU54KMKxQ7LgQiR28dgB1UuRmZB0lwqPVgB63T+EKP73sMiC4HSNcpMl2vGHUlsLoA
aB3LxuoiFMdOCx4BxrAbswowvgVqCXTlJB5CvysVB88CiEeY25dBEfL6vk9PjWGD/+pjEBX8NDdT
bbK4HjazzreC0TG4BrUfn3oRX5a9eXJRYSfDsYtT76Bz20YsvwnVYjbilnhloR2TOsTvNPAYgFjv
bFtu7qOWwAHEazApLqDvyWsZunjcGOrRJuob4o2xHNTG9z7xxabDrGUMWL/aDntxF7ufrZN/b4MB
T2lNzmvs7ejrm6L6MadZRBrQAFckUMo9TcXxmFCaMv0wRQACijLZ0Iw6gJFAZeKwFjIUG1HoEgZP
LB9OXU8gjptkX5aaubPU7jzXWxRs61ixGVn6GVfQeqzLrNR969pJXBsfeu1ytnFkdHWiDsi6C6ox
I36R1R5wx8gH8+j6AB+BBZ+isBfvGlmkh15hISPi+740kCLbEWRko+CRqcJIBjNAyZF5z6pRJ0po
k6XCTtoKQJkoFOVyfO6eqQeOn3LBVaIQXYl4/OXT1D8PIYxLOFb22skxbuVEYJwtUhZ5IIbBuEkV
EtMmq2MkaOKNrDf57Aq4mQteU6E0MwXVBPHQf9gKtNnxdDlW6mwhxWszaN5zKwBzSgidy5tmJC4X
0+OZtbwJQUqHNYm5/eQ2MSqnIb73c9HcUl3b9EQ63Glox/fl+Jx+08yZEuj/HiHZ6clv4XMFZghh
tPYNhoG6QNNG7AC0D0Cmy8Zt89+9FY94KOQ/h0xTPHlzPF/+XKCOJxjk/Dn3bn8PadVqTNrqrClA
am12X1EKWQCpGIZMhVF1dSB3rUKrTgqyCn4GQxtYDhOtxIYkvuTaKyjrlIJnrRTJtYTYmttF9663
QFzRU9r7UoFdDeriywWagr624IRMCwxsIXQddTVV8V5BYmOFi9UUOLaCIIs7EshBVeisAtCRdcPs
XIGe6B9oq3NmgR+4F3rs8TZCZEWihcraASocA7LfdMBeNSBbXIsoJWfgtqxiwO4q4K2j0Le+guAG
Cocb6fm+U4Bc7nCszdZ0joNA/2Q0tKj3Ne4JP5XxMAPSHdRxs6LCMKdjfi4Ho3gErfbER0sW6bSD
4CUWa9gU89c5bR5yofnmwS7FQBUhbJz4koP8jSbgv3bttw9dAYFbsyFYzgcSXGTgggNm+dBUMT9o
1G1SxkjKGOCFCwUaxrod3HwFH04XDHEFkJhsquaYUXC92CV2pLSYxU+ZujRqLe232Xogbs3p0ur4
G8KBSkubhw21G/QMudEGr07jdhtDmGAJbBtoS4B1NGk0ypJ6V5Mq4A/HoXK8Sx6P464y/OTuaKNJ
ahwY5lEBmSOrgzBlA2kGuulvKwVurhTCuTPEq2PKz6brDrUH83nWyTLKxQSvXqrfaVui0G68Yrec
TQp/ZxNLTHkiM+5x0HcbkDXBK4/4cR35Sf3u6C1IE1RzBznhHQ59H1FFR9W8E/UOfHX4wepOeO33
RgpPDaHWOWEu+WxlgHCWE2TZkUZqOG+s15xNGc3PJg6OfW/0/lufNc+cN75n2tCvNJE094Yi9YmC
zrgtG6f9LA0SXtQVFMO8deYY1nVAToHoap532XsYtcV9mlyJpig/ZTaFrliZ00uiezMziu5VgvgX
U9N0LeZpTw6r9iyzNsRuX73bo2s9tbspLZqYNSVMwdluHuZQBNOtc6J8VxPGuZp9X9sXDkOVMqsR
i6cxVYAPs+yGC7F8WODlExjzEp75cqK0nOOkUOeBgp5ramO3jnZeNi03HRl3vq/mliDTtQl4OnbZ
twE496X0oLAvG1LJtYuWKO46Ts/sZKFUWy6Z/u91y7EOijsWseK9wRiPsg3Cuxd+kwT6ExEmt4E5
QYEPEuycZUVvKNDFkZ65+bO1ype+1MV3f65+ar7T3CY43JsshFls1xozCcoc3LX9Zdiz4Gsvy+tk
YdQvL+tUketTBbEXCme/HLQU4h6D7qFX0Pto0F3SR2qCSJaXDR2/S2x/OqL2TnGHA6XyxLOXD+LZ
bxHpl2bzW6hDc+AgSa8z62Xyzfi8XLFcmxEAtAcpEK/JwdPAvrcsS9Ev39Cq++TCNuamMjTiCAwb
/hNP1NtYyXJTG038ia3nYDJZ+WVVhKd60fBOWYXeB/1dEFPkpNi9idsD4e0XLZiflksRzNzKOm+/
zB33uZs4zRVPt7exLBr2vUO1sAAm8aXkozMeSD9GfIkrCRLqhfUGkvCWiFw5ptGjjuiSLZegeLvk
XmJ9kHfrb+kLEkpU9PrTVDcQVvggz47Cd4JHzrr07Lcep80xI0Vz16Ze+a2++I7VfsudONmFePWO
cqCa28fl1VXHx7K01tbsk6ugWc2zI6nfpZrqV4z8VhBxT2vPbsdt1oxiO8mKX7DadBSCM7KLnqxa
t14S4Y2H6FuoY9YIJ26aUmrVg9p09WittakFzuuyM0o8d7g/P/3aEMeJ4LrznKXJWfYV3d3l5bLB
3Zqcyc9fgYWhNxMZOWlobFo//OfVsovRYm+XQXbKa9cclE2M55pFHyPFjLsa7LJ/YxERrKtIoDso
s3KdB5XFHEMjB5Qp9Fe+NtUqmnzrSVNrHcRYd7oK44qyHS5Siicn3ahYwg5t/uyJLQtVviAt7VTS
h3J5jKQ0npfNkIYOC9yRAJMgM0P4jwnAVkHdrG/Ls+0E3+bCgb2nNnROqfioDQA0UBzLQXT6485p
o9e/lyyvluuWd8Bt+M/Fy/5/nV52lw06zmxbm0hFe+JYnlk+47Bpk10lw+o5HMYUVl0Gi0REc7RH
sV89L2dEgAfKcLrLsrccX97fGSgSXTOJD8tuitHj2e0oWuVJ87Yc+vuGPEXyJ9o0Oy7HNGt8RRva
b3gK8gvXm+e5ovBcxNZWL5zhCBOECMqofysSiv/92P/sMk98sTubJj9RNFYQvNUtiuGamY9G1uUt
Erq16fBP4t21fja9JFnan75JjB5k1DoCS5r9fQBVxMgemuc8y8PXcZDWrhpU0EU3hq+53fNIl86q
YykTtEnzKoQpXll9dJTLRloeajeZw5eArHdyVhUSJCz7VxeBQxzSBB2T3NhktrY3m067YP39OUTm
2Qyr9EdAE3RVOhqL2hlPv0SNeECa0hxIR0lfCNKmmcL6+Q0f6NeEhEUPyOMX24NC3IZht0+qufhK
ijjYiyz/1jqtvtXTKcINp7NuK8z4LayGm05X+ptnQmkic57FXtM4z1o5C/43529kExmvmTRf2mZi
vtoSrdFmn0Yq3M8kNCqU+SS31hUJktqk9Q9njIudbolpK1IMMbMAQNYAilEUFB20Fg/PJTtUz+ef
4MLq87KX6XiCHMrueCDky3IIJ/+M9UQ8iZ6KAdWy6j5MbnnHAWLsfOSp69gCblMGxZEo/niXWAju
2ipWzUD1kjob+kZb+Gds4z+7qYx+dF79paHH/chZMx0mGEN7GCz5W1DMb8sFvopqToaqep34nsCL
tqL9VGN98YvgOo5m9CNtXLmibOTfI1OLTn0zkaQTgw3oLCpI6h9xM0h4IOSJEgablzvu8yRNiyU6
8gdtCKs7ebcwzPM0e/MEYVZp3Z2XTWxa085o86/lOCrOp1rMNNT4oGTkGrG2CGy2nlD2YJOwaZlM
bzzXstcgl4g9yf4zygkpu/kgpnBQ38+Sr/8ErSBWw37GY0mOQnub4oG7IY2Snx3qmcmcETz5SAti
IltIOCrehgouT0CJLLMCg3oU60Yr+GHOBY8pCYJA2u4Z2kfIlKEgR2xuv8ZuTEA/AXm7JLDk18zQ
TjPpfo/Wr/Nr5c7cu+o4K9LXADXCNBv1U0EI05/NiKRpleRTsNPSGnl8q3Wk/7bT07LB9IhgmuDe
Lc/YoyT77SV1huBFVGTo9CX+o/yzF05wHzzLPOmF9zszW8zgaoPIaNghik43f4+heD9lSfzIw4wO
UOXS5nfH7hiS74IzhgWeiVLBy0pvF9Dp18yxeI7bgDuq1h4UJvaNbpNubdlizap0OjhN96VR8Ztx
jtkHHSzzAKvIrn3Lqr+Pf/DIkJRTJ3lbXhnqFcmF0crxR2MTjdoLtPTxFrQpBFhaFrdlNyE0iHIF
TAE7ZqmtFcOTQ0/gSRY49Vzy1gHK9zl/D3aXY2Oj/SZ7lNwwSlpOSfifT/n57o3SuaIQO0lHEPVp
Ne6Rzqq95jb0d5Xmd9cK8wa0nyY4S8+sj9GMr2qKM+MUAAY6at6QXvSuo4dFrjSl6tgmQ491qmam
FjO9Ob3XZeVsBrv9EWRRcWum8VeepskbxTHWQGWLNm0W342GsHOM43XTGbc6dF6Zaft8ejWH1Pod
e22JCINdXKsUrYCmEKmh9iYfOxINc2h7hVteu3r496YR82dPfJ0wDAzUmi08spl9QL1TRDJjbmEC
/fNymkP/gjur7nRO1En9Woyac+Z//iwLjb9W74wvejYUZ4IJfqMlLAuk36SrdX0z78vYrijjYatq
KfC1kCa2JkUg3CxsNESgJyLPIRXTbN8sJ5ZjQBdbfsvq9HJhG+k1uQ5qP7RyWC2UHu6IcMZDHZXm
1cS6QB/SGrnvR/O6HHPBg/3zSh0bchmsZGFb23nSbMYXdfDvNRVrOb0x9NPfD/jzKeoyQrjHk1HQ
jPn71uXssskmkiWCHhXnf7337wfQuB1W4Zh05Pjzf/X/XWcSYdGEOA/+vEtdpmMNmAjScGfUjNOf
nwVN1kCoGks8R8hgZ0thwxhVo0cSPznEz53gIXpzcdMG6+yFiK0ilr4HwwrdbTl2A8ZMuz02JsV8
2ljoZmc3O42RJAdCVtU+QRo7zyrAsGKsCTWvu3pZ886iyosr6ptza77V4k5a8vcu0D56O0HKkOaI
acc6DXdNh/UOh8DNJlX1NIfAJvFCkHNsOgU4TW+YWEQ707YIf/WTbj7pWhjfl40NAKUVnbi4cEY9
hCKTGRHpa4nygrHuvfH17iXw2oGIs/ZqpMMPZ0w/NdJBDmTBGs/KWVrbhKYZheWevc4e9iNIpp2V
Xhjrki9dV/sns7DTjT9lYmsHc6KiODcFYqjBGp2TlBXcRR+jm2HK/ElZAJo6dlib9B7/Xn9vGiHW
pFibzMI791aU3SPEmNt1hv2ezz1/p6Y1Prz0LXX8m87PHVSE/NRWNh9Z2GOlnwjoMCiR2vq0aeeo
wplLpOWIfIrQJrnyCL81bbOjKAKy3Zr6F8ILR4iK1Eky09ceHuZ5IC623ASijt6I2bNP6Gpc1sqc
rZsqvZWi/JKovSYjmDgPou1yrkt85Hmjo+oIY5WvpDX/Mi0LLtqyay7bjJH3tGz+tU9yB4O9OtOT
TX36u+t6KejO5Uxoj8XGwlSy7hEdv5CfH7/UBHd5VSKfcZjELzkkoQvL2z/nlqsIz559vJoherc/
myg0AQ10WJf+HlteES40XMpm+NfxoJu8m7dstJAYwMpsaEH855OSMSqYmTlYDzHD0YWNxD3qUZ4k
Q2lgddNJUf6w4GJslzuvFyK5Y4l7wkPwhEYp/BbLj9mye+YhlM9ny3M2zkhzGxN1taUGQgvTmtAR
W/VLQlX0OI3pL8vD0IEB7B4SqnlPxwjjkpvvQiZZq0hO053W3kTdsov3xBdmq2KY9tKvy4uW8Z30
glAZmnuf3OfEv9Z1vLO7pjiLqnyak7C6eEkDrCodJYI80qC8qmqBo6uD+qT/c9rNU7LFtTh2jrIN
t8vZv5vlY2DspLhNHjrKXPgY01efJ94eXFay9+t4/orggPWoRy3DLfQzPCIfnQfH05SmrxYWyJpt
6MqDXdmX1EajFRlvxYTMHmMPzzCkya2ZQ8ARdH/NYepXep0PGH9pTASlmE8eTb511T13eC62k0El
u4qM6WOkGEdSxWDRhCongFx7FVzwbnqVh3fTi3HKcRVeBHdP6ti4LdQuCNuKAPJ+wOkffjcyU+6C
UJPv2kjxsfV3LPLGq/w+Wvr4BY9VdHaGjJh3z3C/tK5FRjXak0uAL+jNBkpWIlA5UDGp94hzg0MY
pOOqIpAhppfly8NQeShMsp74l3SymGEZNCDUphDRFiIu/vlG++eQPxjANcpL4BS1DhMmjG9iHl5b
VB/HjvA3pF9BUNL7t1IE06ytEWhwzd9NLrJmmyn8W+0I4+SFOtaPYNnqY2EwvqvDy4Jz2TgGU0ys
7DTSLWIbHJyreyvrzI/IFESDJgRV2WbafNDhWg4TAcScAYZHoqJpE1dzd9iK0FOpXSSa2dOST+vQ
LaUNIZ//63hZ2NDq/n15huKEcmlzKtN8PqPLnc/Lq2CK8SV3OVqnqTiHOLv+HB9SazwTh1Mn2nfK
keRKW9Evu5y/xxE3lyiyd7fHsBPXvrVN0zTkwZEeTL9LP2Q+fEklLEi/ntsr42B7jSS/+OWV7lYj
deWRkkJPUnoxtgSXRBGNOUs7tWaC4a4DZYM/j2S1gYHfZn5EjW/qoTL4dGKjgGNxFaNb5i+Xxnp+
NgoyKf68nFP3lrBSZrg4TEw9KG1WhAkRek+6FyN5X/dnQkS7DUP9UWpkHviumz+ZxF0yi/fvOHe/
hQlUsTyQJMGSc0KME919yuKnwi12TOiMIxkS46XX6/GyvFo2o9r9c6wainUQEhRMFh9FoapNgwtr
+382RKIGl9xCf4ZFaCd6AQ2LbFyVT+aGHoHJwn8mtTg8VmL8naq95XhZiPlo4NgIUx6tE2AUMkmv
ugefuuvId65EFR6Y+UJGKugM6FkznMCXrHhOrCxSE5/LuvsdC8OBgcov2WrmABfv9BBT4Z/JGvzK
VNA2LIu1/jcsN9kxdcwvQzLmF8dpNWq+E7dT0B8L1PVC1/RjA3o7q8w3gxL6qTJc/1Tb4QfuNvIL
fcvYJtKn9zy4FcawjgZ80GJHi7WVgZR9pbDDpU2zsmlKdB4JBi0NYMgxJuDDiF7jRh+PhUalLzWn
g2euKiJQNmlsJGunM78Pffo6pH6+jwj4JI32aMmqXts1fPoqJlrUvBU+z7biBh1RSXq4FXu9QZLj
+cZudol3MxLvebYIqTA0ZSUcb1pB4n8TBuZ6ck0Dyd73inkgnph7q8zNxFBVKVlRA6HYa54PGzNj
glD6pOY2cjNWj6GGMzK7kjhCJ/qVNVV7JHJBrhzZyVUbQYU0R3hU2KZhn5ffcLRvJlT4E9+nNPKK
VRy7Dz0aPZDMw74jeWmTm0OG3iY4xgNPba3M43XEhHjKqD0PNFH80X/PnUqu9aJ4huMCoyOR7tpK
0mQjmR3BtSynLQ68y5ySGBH4KY/EMDhjCaPEZ0BHpEbxJCp93gRJeZWp5azM6j2vq2Fnws0pSoqv
aYFz2a2NL3jzaL036dcucaM14KGXCp3yhg0/o0PyxdgTKj5F7pa4Fue9xL+nqxo4Ku5rEdXdfYw6
ItfsbWYJg3mr38Pg+OLLtvyo6ToyUysyWvvswgN4adHGX+Of5COaR7RJcLzsI8aG1zEgG2IYtokI
uo9UtkzBMnMNsR7XkKeP9Iv1qxOU0bEmI8ECr+bOFAzG0mSq3ETtIYo94pIlU1dSwDpybLfBLPEF
EwtCYwGFa05pZirJ2A48HE8FZIeGAPh1PthgUUqkrp7hv+RJd9FTqv99U2xawbLeJwy1a+WbFVVi
LbIx2RAjDkUxdtCy0oqAVQcLqa5xQsj8JGL7pxeBKGNKDs9SAGpFq7yXMVSa7hcl8OMIwjca9WtZ
hb9JuwBIQfuf/IlxKw2qOiHPJGLgsm2CNQ05X2asEUsTDYXwHZOqwBkwULMYUH3XFTJ83Z4e7Wg1
Z8pXK9uVa5fJLPGTNa70GolXUA3vTRxoJOCnB5K2tFtqUXlzVopmJDzyj6TEa+HzQE40iQq111Lk
xdG98QNtZ5lItZcnUmf1uL1a2mG+L7fIGqoX/j+S4LWaAnddi37a9AnrIc9HE5bKgxnNzdPkipVW
phQHI/9o9AHQAzt+pUxG79feVTFSGNL1z5NGFxI3Xr5K7fZT2Y+tMb25s+ucNey+A6K9S1mqXJ0B
XUqNIjB0SIYjKAX4iBZumAg+WP7eQmfCHD503aXTxXQKoVvKqmQFDiLjgnUFy18aHAkf/zZqihMw
KkcwIsc0YaWfS5YQVdiVu1z3+r1jG99LmivXYOAHmqG17TLABg9mtomOjCvYSRo9q1hI7UzS6I0U
7fEpoQ0Y5qugo5raanl1z9OmfKILuMYQty1pRDzlFd4co5m1a0iXraxbQH5j52z8lhle05ozIQ7p
N9qF7dURo9zZmkIhxNNb61LVsQqij8ZXi9tCCTanS1JU82VM46ajbPqf/eVVP2fahrAh7c+JQUO/
3FqpwPbbGio65AjvTh4NK9nLhgxktB94vSXpMQhvbyFDxcUHludS6jppnYtFKrD3BiWcY4FYAN3t
qhiznoIx7VAzMh4TOuW68xMspK9gJ2yKDzb60dw7hplOe55n/XbiYURqr8AaRWMVK+quSgLVoHER
K2FckN7O74fgZIMNXxwFZeP/EJJcL5cEm1VYZ0TVE0qV16HGGBCG67aaEGEMqj6WCbpWTZKuQxhs
TZmWQLOb5jkwc2sTqvhXDVDwukry5wqRE3IKKW+zMT81SeOsorHJAGBp9sX0ccNrEWXeBq94whio
u0HyleF9T/QxNh6DrzrRUb3O94M+FcL0jk4ZOu69HbcHsg/qa97jnIO4hVELWZYs+CYL0cin0DOa
pzCV14mrDpnSdhR5YuGq6Dc14/5MHRxpusQ2izeLMKiAITJi8EUZmdv+RSfMF46t80WiHURb01VE
ASPz6egg/KnVwObpt41gjYBrXFxIVBIXUw9/YJpCJ2FFrNVi+xETf7GnlYQClKcpfT2XwYQxJEO+
rTEPmhEBtcUJlA+MSsbPHj16oZU/SE7RCYB2q+0UoQOlTo7QF8ZuZE2nKvisaTXuqFDwK8tNdLYs
l06dVv8Mw8JjTRK0dLeC4DY75a/OGK4Thf071XpEnIibiL61jE0Rjvln2zovpKGnEDV9/jRWY70w
qDXrMjTyQ+zNzt1i3RYF7nPi1Hc7bmBKh6ZGkCQyHqge1Nt1ggwmCadG7bnNIJ7aMfGQjPAtaKIM
iY0m0YXHHuolgZ3S8+zPso1YDuXxXpjTU1fl1nXZNE1vXbWmrtedERRbrEP/nHBptdETUBdOdr0L
PWa5y8V/37u8sgSF1NTCaPz/vTUmBAThelltus6xYJEgGf/zoctneb15E25LcoR687/+Sb7tJukj
7kaK6FdSlsOWCcM2ApT3jey9bGUi0PjSBhU1N2CYVCt6fz2ag/2CwZFUhdguns3ebHfdrFNfieDz
QIZVsiz5hiR+POsEoeccxefzMSSez3hXUNOZ9FVY0uvDJ3FDD8Tkw4ibp5ivQWvr8UnYBZG5eV58
LUob4TcaxLMpUgpYoKllvjOceH6d9JzqTDs4J1HrZ1xwwVM96OaDJq2OULbRTstu7QYkOxVxvF92
havh3m9wtSElGA+6EnxGmEcvblP8oj8/PKjCmy9Osa/ilynz8wdBg/mjdrPfvtR6OEzsSUtvt5mh
5zvPie4CrkLhyoISX//bitNjR0LFOhdRvqrbnwRd0VKDtrAh4wXaZjvoG61rn6UYvBN83bVF9ONd
w9CdVx12tJIHmCtk8Zxe07krN36QjHtTy/x7HEFeEaWmAIJYpOJGHkiV/B4N2BCytO73Vc/krG/2
KpMsEubnYDQV63S+NkNr3/K63eVeH5+IuiEzuqj3RKYQOP0/RJ3HcuNIu0SfCBFwBbMlQW9EUq5b
G0RLrYFHwbunvwfQf6M3HFGalqEpfCbz5MGprT8OdsGVZQdvtk9NCSkHOaPPehqtZFlkO9564rd0
/XVYOXtDD9unNGj61xml3dosMdH3h7vUnvZTmwAXkb3ulQXmgaqn9Pcpet9LV72ZYNwvmo4MXV5y
M3uwKXrK2mo3TCV9c7eP29KLcSjJBCK8Fr5btf+haVRAmlQOUhL9XfdX7NyQYtEwk4i1qvCGZIbc
4uq9xVCHWALfS9N6LV15q4LHxPC0BlW2noDftXZE/pSsn5wgvev6seXtXI/2fwCcDjx9ny0FclYZ
1Uq6nCU1yCi73udMgNLewNxww7a7VQvlmFbE/0wPLZ8AYxYH24d9PGzVbMB9NrIcT3yUUmF3RzlC
PcCovuFJnPSz8kDximIP70mSTdaq7tOzMdIaqJcog/8tnWIf69afksAIQATPsi+yFWslxLidtSvj
fAsn4EpK3a1kIumm00fQgNX8yvqCbkH8FsYDHOTeinRE7tLiLafRWGlrc0BHZDdbpbcIFu7cL3W6
IFc/lKn+itT4vY0AUGFu2coM8Vyb/g6EedO64ch6+83kwJybE0Q+5yia93blFp7JpsRX5yj1DbiM
BXqtcB+kUBHIcC4U+27Z7s3WlQOzlJWoMGHW4knt3ENXjJI58sAWzmqe8Hk4Q3HPR+eP2w/PpFzc
qInw5vmU8uUWssGt5+g31R1zabyR9oRzIT32UfHaU3Nh99yQj2F+g+M98iY/ErK16d32SY3ZUoVA
b3A+saiOsl+Swhlx1XNHmsYKtwjnjsalplfnQBIkIor4KE1WCyYsCbRi3kCY8TSvK2fpc8i4zC7V
NztnZdzMw8D58WIKVK9S3lYrqZp/MTyXavsnz3J0LzmiN4vTh8XyRpmj34YGRT5lbt/AjEqj+s+o
uodMizaCChBSq6fPItX1YKHWorKJORMTqz4WWG0z+vYgBS3vUg67sDShWQh7PIA4zldNgvsk8I/O
Rz9YB5YAijU9Jjf7rM3hjWSsAyq4deJn22E0LxgWNwUr8KBl9SWm+cn0XNHukO9uoxGGtDTZ+1Qe
CVb7bMTB3KsXGQ931Wa63oeMTAxs3O0LFxHSPv2L03+woZ0IA6VrjXQNgsC0d7r4EwvgBsDV1a75
ql0IBCsMXrE8cZxPngytTdWmT7zNv7KWgytlnRaFrOriS6pGd5uXi20R99mCJwrcX91QrNqI9jWX
t32rroRRHQajO7eledA0ZS/1+Gw7F7qngwC6vbaTGd7R/MmtzDhp+t9C+RAoBfeFxtlYkcdNTDok
g69G1z5LJ6F3wls5pVsUog8hgNjZI6bLrju5VvqbbQUiSyNAuB9eBkt9oc7eQijelTW4yF5D8R8p
w++pxdulozViaPwL4RFha13+iRz9UFi8acsK7aXNbtxAEE3+7Sw0xAS6ssWbraPUCECj9tH00jry
E2WYhkdloiLIkub3KMZjhSVMuvIkvrARkVXTXzUuTDi/sjTEScH7clAalEdnmQ+sFBRiYCW0uaT/
NZYTmlAJ8Me94qO5CTCivFpnyUm8I/uAtEf0AzD7gmCb9dPV8s0IK1nCExEe80ac1RI3gh1wkQB7
EJEe1w0vwuW/AdvK3vkKp3AO5LhOLpPX4b+cSmkiB7ip3pFVtKc8CL51398mQwJ/Vgt2bjlcBZiu
Kud/t9BG8HprGG10ZYtBoLyYtK+OomHkzzbTtQAMv7FQSSAPPpNhueoFAwqRQKijETxpXf+HlgWh
idaAV/al14TxzZTKsTfIPwXzOV9t1MT/pSmN52RYY2z1bTRxHNlM7qzUkCuuLTtSq66BnmCDU6pf
XZ16o/2CXOuuDpq7LY2npBOfBuxV0QFLaHjFFmGC76P6LVP/HluUEGrabIwaepiL6H/S0TGZWf1B
QMC1QBGHrz/d6HikFa52hGSsGBwcALTnk/HHBLFp9RV2ytp+EKiy1gaUd7BefunpAC6SyztMZQZX
prgNZv8bMQDTQkZnoV4/RlP7JfIzTbCzwtId4D7J9gaBRquOoUjEspvc96tpiRvCiI3M+xPCNezr
DXhjJr26ZDBYJ91nvIOtsKuobKmrig/FSX7dyYgEv6NotF3ID+1ONb3a5MLlOOmfBH8ns7Ir9tS3
Ks//m/zo5kTEgNBkUAkY1qtZYXPOW7Lha7Na2fAc8ugaqWwNO/rESrqbijCdPbkN3ujGRMCkzo42
xffcRr/quQkWWyTMGpPvPKxfVXsLnSNkUkNBhZPmqkZGhJNi2lmW+kctAvJE9A1qw3WEXUZQjAds
K/xkZSk6MC1so78FxBuBQtHoGaQkSKMhLIxdudG0dNv13RpDghGoG+Istsqobuoh3NVRvW1jlq0Y
oxI7IHUo2SIdNtNtwreN+UYTUSlGFXphnW5aPdkmVTzD/73MZCQ+rusQNb/GMhy0Us3aPRE2Gw+C
VeoMFXiDlCXfMa1OyB9tTS6wdeGh/tuEveZh4d0ZJoHPabNvbWNTk2RcJ8d40ndoXbea9Heh/ZnT
O0VooC1k0QPxXHpOYrYxwZt95Wefk5pfOu62qjKSURvcORmPI8GEI3mxEB53vmbsGoYuNgOtuh+3
g4PYNrK3RSy3ILI2BbgmnctZ7XiGHDeJHA56au9TnLsdY4ws1u4tP10zTAJKJ+hXIyRV3OuVsq8F
8p36JWeWO3L58NGmMxQ+BEnHmp/hTqOeYEhspWFvehCgsEn37BI2qjQRjEaboLh2bEH8Pj40qrsd
Ju3gz4MGvAMB7g3avG0Kbx+5AXoLFQ04TyDrxoDvADZZAx6VW/020qND4YhTbxVIxLqdZjeeGY9b
JbLWOSyRME+ImLcPI4OoiqmBXT6BiNoN5bRlUrjB3rQd0V4IemVgUF5d2wyF7W1FzPdQDXvwGdtK
R1AhnZ0khVrxnQ3xL4WYDi5UTxMoVsyIxY6vUVZvJkApUrdQGdt7pSULO9b5L8Zka1zlSKQYT2No
njamSgOWJrsgiKjVo01X9+g91GcHwO/8dWkr3kOJCJLJ11hzDqmC4TkdvUJJL4lvH2jgYOjbeKun
l6D1Ziu3ZpzUxtjPJtxZNdV58+9jh/GepSJ4ytELW3OXFPJgAjVJGoT5k9gHcOho0I+dnYITjkg7
WeeGvm8IipadpGOoT8HM9+5M8uOifYBzJciNL0lvpfHiDdVx1wqxs9LBo2acKV6jv7VrZ5MoqhcF
4bVmVgvdgaR4dU+UiVcqhwyOuSq+kmT0koJAakUcAUgz9XMOvH+9Xt3XSnUkuGeb8Og4A2Wds0qM
v8OsaUlbEtbcm+wtL8GoSyryey3rM+7moPwYrJYZmbUxVG2TTQroXw3HlEIUheA5davdbNhgRj4J
QPokZiq4ahE/LDe4KPeKTFl0dehmU8U4xE0WHgq6rrOThcGOHdcHew8T3kShbiDF2PTXRK437FAv
DZK8BQecQerds2y/VGJ89HX3m6URDps5PneBlS03lSa2C4SjUabwnOIUIQii+NX3+6plyp+i9m8t
9iINm5rTJNB5tEVqb2pfS04hjir8ATmjVbij9LpjdTexqJEpWGnHysin65Cf9OwPuj1MZRLGZjf6
yVGk0yfmwvGDYb3y5ISu9DQVCAI8OvwmzAAOWajQ6DT9pwSKEQcDUVLuNQTPd1kSBRfUKl4TrK8u
WZOu9EvOe1c9qwAGzmYXvJd9YbwKxtoIlR1P04N4ixVLPS+EwAWputw1kTLOheJXUxNTskDdUm18
gXVbsbaaQ2Gs5sIqlCCQ5VFYUumZvk5bCsa/GQuOczBYCa8hl2hmxv50PF12NqNQPWrm5HK5aJnI
ZOGOYnPYKpxS3oKlIRc53HNAbRZwY57nwRGkAwW4jPI1p4+xqjXoBUuEpQ2nhNG+NaJZAzW0jsyb
P/+xikP2NwP+dW2ngPFmqk8dqglaVT/Z0YI/FQr9DW6EdocZ0eSoYInvM7L/+V6pHoP7dcs1LT7G
g2YA9j3f4DhGh92xjOeoTgHZkOZaMK2+/LvJ+3bEUpwOyXva08QDf17M2clzkMGQGdv9Es1jGl06
X+xqltUuKbiK3zrrVAkpVuZozr6x66dc5ar/8wuNHaV42Bx9bfwOs0JcY4yX3YKKZ2YTHhq4hUtM
djJnRC8fLTdN2WDBseoBHgRhC6u+m4qTmlYH3a3ap58HZqicb2G/OkQxAmFVYioZbsw7XX130dNg
D43EPy03w1j6p9yO/gzRJLaNNtOPovmr+lVlmHcVMyh8uWlMjgl2L8flXjkLmIrcupp4TvcLP1aZ
6UQFuk6CkoM/TaqXhnf/IV+Eo/a7dG2w13OanjapCsuwxKR34idVyw/99yv93HdaNVkpCES2y1eW
32nw7fvQI5AaIPOiDh+pOoKidgjJaMYrhtrvDubyfuyNeVOqopYnGgqFpKsqG2vOgF7wYWWZPiry
DQ7LPSswv8Ky7HH0NQOGQaP0qpmJ1Znma8WDs4+i0T13Vvk308d8t9xbboTWlJW3fIilHGyzBKzv
jFgD4sJ4h3R3nvxB3zki6O6mfu+rQb+6glUrMCJgrqRbnKVelDgtg5UfMMZfPs/vflB9rIIDY2tt
jMensKuQoKJvXx7f5ZHmtUkXqyNExN2AjdfSq+3ou5aJ391EQTTf9GbAjqKJBUovZDC4hv3GC0vd
IDcI18JyU/ZYFXTUpV4WpxDbNGMOhiqZhWfTnN0J4AXmFbjkgP/xIZPgJcnDF6UJCaXW9X3HLHyH
/Bb/ZTEzfebDp0oQX9kdczjCfnmjKoO5n783Cp3u4Lsdix932DNiiF6rjDPYRPv0A5pMxFRh3WE8
1PLg3NiKxlsT8teqmv/4yEdL78Sf0fxMT1o0XgmxlVcM27tCagQxTYgGii5QcDfI2jN8DVZYSwTU
PI7Vh9i8sL0xLqY6/J0d+MzN+pewwYhqUarv2x6OQKXbDJaL5VX5CvpS37IgYoQPz26sjX5XKK3f
HAyuFLOPCkBr+OaHpoPwPX5A7ju22jQeI3iGXGzzDP187B79LnmKaNhJ0MHwa8w3fRnQZselPq1E
KDMv1ZgPm3Nl46o5rAKJ63uY+CFGEmJTn4HYDTPbc5+ZbPsRE9VGeNIXYGm+RpYTDjttRugCNlwj
qbNPP4QsS0+jDfsmeo4qZ66m9v5L3YIzYPMxICaOYL/NJOd27Kw9xNh3F4GyOvPwDJ01bGfG6ZsR
OlcmTJU1RRds0uUl50V+qbFdnZIGaUotVXlh5mJ4JgPVVeYW5zIEl0dMp7qbdXTnoiX3stEZrSA5
tUPeqqZRNcyI9CHc4DdwsVeQmkpTw0TSKhVn7vHLr9prDfQP9sIAchIE/05l/leO4FPGGmx93ASg
p6qJNMx24E/PeNh2am7mp6Iu3NfWmXPaDffFpkUKDLXb6bah7hsEkF7vAosi8yXxqi410Jpazk7V
tGadD3hV46ZTP/Fu3Hi4YmZvKIOV5BZBOJyCmnjl+h6ooj0i2eqQEpno5ea7OZfoi86IzKYCUovb
2A/2Yf6NSf4JxypEjAb/QC9N5pJG/MzlBrVd3SiSnVNt7xxP6tI+tAmStmi+7BszVz2jNkMR7eB1
T5vgmEDl6UFdnKqcvTrt0TzZ4lWSOn8cW36PtVvvluejTVO57+BlMdqMwwOIxXYf1zwFOvKW2keZ
vDyLoVaxhJmHU2P8qfUNdfz87YIYGKJRhN2FVyPB2aYsjrqK2wPBQ3r+ebJAW+dHWJ/FYfL77dAn
xyBx/IOotdbfWgV86BEoxMoa5t31VCJ3xuR7Wj6q3Ya1IAtHXe/6lVorirqqkqw8ysY4LuXKclPM
a7ogi97Ndn5luxERS13zLJGY4dzPGYCWjnWPMt9Yiaxt9jnCL5+9DIy/fDzYKlvEpVwxUxc3JiuN
lGJwveRpap1mslIdd3Zqx2jLYONqpZVgmARSWdjWd4xLEUsbOC1S4rK5Rugt3zmafQAmbHz4hfY+
DlX8pBakrzljOL/C4A83wUjGWdDtF+CVI23tQ2UOeiUdpfwgGplE3oZJUlUmx7bVUVfZst9g6UXB
6BDkkYR+9GhM6kp2FOi3cddNyZ4MM8Sv2W25WeKcZ8nC/Bp19egr1TS0BJCjd1g/x2uZkmi9HMI/
B6qauACWUvQiy3k6AOtT9B5ZXV+NP6/nXrjZDmAtnm+9JxxorlOAE34rDY4ppVaNizvfIEDMz3an
dLdeQ2S2HA0/HLbCQliG2sS4EWXBnyPhhpS6NG/L54gz1A9JwNLSIahrPvsIaoTou3yoFKK7aBDB
6yq5apUwyBDAspSlqfVwTRtIARm4xyoerIfvIw7gjLuFbNg8DKXpXksz/RpgncJP6xrvwdiGbLd/
lbw5njtAEhks422aIvUX7Hs2bQycI2HK6k3I+HbamIBflu2Br5FHyV56P6zz0f1EExY8q3kf3a1Y
Ij/0cYM6AGraDNjrKgD4fQEUaJ3GHo3JzGywe0aUiAeirYgV97J8zgUyeBliIixkKF6W8i2soHEA
IT/1gAr2McdIOcfqLU9bFaVo0S3GgrT1sjouOUmWYdhX7HozKzV09F+Zoxr7pYQJQPSopBwdliBy
lbJya8YV4myz68ONgDqMBZwFRZczKv/fJysmPPou6hIAIMvJJebPVIrgEoSx477gwZuYJaUIkWax
EkS6kkoi45bKew4hGXyHcF7rZTmClps2stz1ULIAi0ay7NcQEw6NpdvHStH+F0lS2AxS7KxCOoJn
86USXzh6mk1HFoIXEZD0BNFPvXRJshYRNTbE2GRlTEB6xWyMOiw/ZvkKUNsMOeOx1bFlrUroeFxo
S/+oRazehiIhaldRn9WCaGc9is2b3WjfYcQKYd+bYC6JfDFuaIhx6A+Xhc9GaQOO0fHrnWj0R68N
/s4cEdQvESBwmtoDrYbleH0Wq+wPpXlgLnRfio9IYKXqIM1vwpIsLXxx5FApQI7tPr9nDDy204iq
Up18QW1nsJWYj6+m76st0comnr+yRbYEn2caEfI4bjB6VpKWHvlVFaOnMn0jYMM4l4W0b7pAa6YP
LgR5p7WAncBjgVQPkzaE2SI+ozGU14bVwgGb6BNC4Oi6HA9mEX4tT15YMfptQjPYUoi6NyX5VSWS
xadFMdykzYmt/BswGzqIoLwJXTFvuv5fNAFS6Sz9dWQkL9KOC/TyC+d6qp1KgCEgApnDWX3OlKt7
Wyh7djwn1vcpHq6oOuWq/2LMjzZw3zWxhFcrCrQbaVafS/aIpbrp1ghR7vLigJgzX9eWG9kQ/tDU
cUQCg9W+JJFxn8Ki3c3I6RtMn60utZsd46T9eX6GCoE0qeJEckJ7EloI63VOvwsjgHh6g3Y0t83g
0nEVoSpP3+DCR699OU2rROneKsuPXzS1538nf0DvsRHkifRwkyj3IPwK55iUkkXHMYyLEw4I9WpO
qeIR1uVfUFmChQSoTkaheB5sibNKCy6yq2PWHcJ5C5L+joJleoSx8LKAUGAOjVaqz0sTHBqxw5Qn
U9eiQKOI2mj8sFQtZTAX5Sdg0BDgzcSzzT59C8wRnf4b1a3228BAhUmFTZlS7V0rIcitdKrzYFWv
quHK6wR4cY8j7N0os3cjcr12JkYqCDBXcUyKhR+wU6/nenK50DqlxtXTqO/RfLYtBxxuDCjlTBPW
GhrSS5C7+n7oB4beik4cDqUwSM9sW9H31hrvAjsh4ggN+ZFLnugxinQfEzqEva6R6QzeFaWfLzEe
cS9vq/BoYL1NYRBcnbhhVCbs2+A2Npc4Hwu/9NXPLDRxf/TZuabufW5eunQgCyQr85tdxOukgVSj
Py/BBTVjxUvXcQQv/7DObLiuTO6fMisE6KDzVJThpF790kZA6HRo9CA/eIGu/FbUDmpJ8CtUCfAy
NHw5GTiefYj8/2AVvnYIHSvnryVBYbnRcrZy+ZgGBWgB0ikApzxnuRAP1DPWo5bEKhDF4ezy+fqF
ovXoOxY7Aqf8kmUUvTpu4tyK2Nwjio5eY62fqzpKNC6C7PZC8Qaec16Wi9/LvdwpDGigTg3CnC8K
zYrWxG4BBzdz3C+IjoISB9O/k1bFCI9RmbTHqXQ8t5o+W9BeqfGdhu1DtqiOhuLLnPnX1B0wdFim
nLsJeg2tK9YwzNz7YgRszJyOOT5VczhiI1PnM2BiHUSez6GMeh1pYUsGWteQUSFC5eHybl3qnSao
PtzRNR41YIyNy45ts9xNdQLqzJ4tH0Andxe52XuqOrcyK8cL7wvxMkzuZzwm1aVNinAzQp7eWZXD
k4eT4jSiFt6bTZyv/Y4QJNGNL0hKMrbWdEZ4X2eMUMQCPEjPdTTUGyvIsctMHUFs3Ws1pMUZfMEJ
nky1S+Zx0Ci+OBK49qQ4nrJASa8R+opuULprRWSnAKm+5+rN0k8wfBdR+OLHIrsnqfFL9IWPktcO
Dqpij+9OyN7JYevs62O1JkLCvvhmo5+ZkYFbVbq9GZOKN/kjajgx8o+IVtWbDTsZdPrhru+7dOVM
9Te/sHPHQJntyjCRm0ggeV0O8MDW1U82tDZcags6NFNhpMAq6O5Uz8oDTwxDxjFLzhM2oZ0RN6iV
CWFDYa/Lrc78bZ/pimQ+XdeoRVDNAgSOjhyGJaCILDpSCg2MDJ5iEWd0Z9hSWxQ7VhUZ7+iNcaPO
hWLnRNZTVaMDZu3yLYtun9ZNd5uSDKBxyz6FtspeV0paHvQ+ZrOTGtc2DE/GRI29vC40CyyxP4/u
gNxuqokEP41xNkLn8BGE37EV6zup+vlO58HDvweeBkJ1tM508V8tR3kqprzaT74qTno+vpmNkd5z
MDFbDToP+B3zNATg+XM4Pmagc3nwwUm2foa6xTDvRmEn6KGg20WG+YfCojrnU1Wfl48UK+5YNKj6
2ibCx4tTjI3ubCtHdIsfWn3i304aXV/og74Ni2m6ms3ZVN6h7G2cqdAvSyFs2R0WPObO+ty0GXM7
6gxJDAmYeZBq59NrrVOe/RwdpuBBDaDPsTsJ3h2mCGTX6uzSMvV7GVhadblv8fcyTy7ZNzakRZAs
NTREbaa+xVNSC2XXD3Ahqn6KvSKKgtUQK5IcNKN2jlh42tQt34G2Gkf4XDejAW6+YN/7GRKeaXqF
qn1wCH/H5ekgIbr2gNQ3nZr5P/l9lWz7jdaE7bqnr6m3vd6r26WrMKQtt1MrYpSUfXxS2jym3Waz
yGQUpTDH7pAk3Yb3yHc7ul8LCd6ogYxlKoXkZF9N13+TDqnegWrHuwobWgTqe6O6GqFURDSSAwlU
Y7khuSBiqxJ85nkCqRLa2y3Hr4IXoUtgR1IfRBkz7JyFkSdKVLZLbUwTw7yhAIUPi36f9LgYXY2k
OSD9XOGa9BGFFuhgEPvL9XbIqr9I9bsnY9DQSNemv2sDCO+iatFWV7AL4laHhudT0Hm9QoaRyzJq
redG9ZSCBmGRcU0Txz0jQOU6pxdxXG8ciXIhcgyy7xIO7KqW3T5oh3OjiDMrBMpuo3sEpf1SIRqH
j+ecO/yXoUd7LJBzWnuz/EpMG0imK/GEcmpqyOEH1CsZvaxqCTgEnT6A9LiH/cCeruru1H7vy8zA
wne7N/vu2UEM1PPs3ozC6R+JruwmcnnfKOLnoOKentVt/xeOiFHWgTxI5o/lGDszjbUXwXTqaM7l
W5XLvWW6clNOmDc0PXomxqM8lA0uVGxKzc97gFcPZ7tqWOvl2y7Bi86of/+MC/RB/kqjjjp6yAfA
vlMOUBGZjd5Y/VtehreCxe5RlwksSMq8jR+rbDKKCG/hJE+pnf7pbCOHvpvNm8zWP0SiBpqlV4+4
aaJbUGF+mlvQImXo1zBhWCl9BZvWwQ5cKgpbVItG3FeC6Mi8QbtrjcrniupCspp6hDW3Xgq9TjrN
wYLyXw2VeMbbi2IzMlZDm49bvao/3Zz8gAr7Rd2p/ToGXMECtegvteEwHrJNsYfWybohqzbsRvwP
IJafIZWPprEicQP5TrP5nXKpXY3TZBzHaDCuQWzczCaqib2MnU1p0hnAeEOcO5e7U9meGRUbr6Wv
WNc4vaM4bldZkyq3lOiSU6UgxNUKrDx5QRKJ3g7K1UoCz7HEa6M5U4f1I3/WMp04V7uLfiU2TTbA
QOfoNDh9RxCgRA3J9c8wKczQgguHYZVeKf7ely7E5jQODq7LPjvs2tnFgStj6rUvlqvZi6Yo8tIG
wtkFZd4fRI5IJJlS+DNhfgOKg1SEXK+p0XBNm1xXfVR7jiY/9DyLHj8/EyHeRpUuHFT4vqcQ1sQT
9XfyOqMSdZlflkpZS1JwkUOeeF3qRQPiBUXFyrl0NzKvmo1iqCQHzbNMO1JQ49GWecvdujWfkjb5
a2WAOh1bsS7NVDd3pJT/uYfSU7pGUmGnzZu+kL8hFGFvMN8BS4NCmD8ABU3gxHRuEkO5aNJwJ+QR
7Iaa0II8R8cYfNrzWmF5OwRZmcJfmAdzhsyxWSRkPuaZ+oEd1vqL/gVKlHBe7LEWW2ST4/Wnm4yZ
Z1dgsGFK2v3qJyCxBYP7PuVquJ5AVjyydDi0AdWZ8Ptfy6tTC0kpS3Nn2C05pklTV5S2Y/Fzdwk4
DQrw2JJYMrPAsMOj82LE/sZsMaknTv/O94yPMfOSrc95eQyj+A/ZFM2asAttG869uZq07hOFf7Mi
20ru4G1O9dU0I3pq0hHcPLxU9KRPpRExQbOGv3GhixPS0PA5cYv+yKWc4YzyiNqw+oId9lC6vvoa
+aCPo2pdRwBO8iKA8hHgM1csAkOtianFMK0M0RivLG7RyxFtR9/RDICbek9r6cuQZC3jCtHQ+U34
7tdOP2knzWQ+sXzEQ0hqS5R/lpwCTEBQhPzbGfdJXmDBggCklmLwRpFh+a+I6AiDBe0X3kahSFYt
IOWrBCVWnuCQnUdwy/QtHlDlrGpzGrC9ZB1mcuJSnLy29gqY19PYqDmYe8HweWRyLhXzuQWju6mw
oyJyVUoGXv0jmN8ghSgbFh1ptY/HAoslGVX+KrGNk+kP2X7ELgBJnd2sRfu+vDWLospnrYqLj050
Z5hR8Mi4BPfnAjK4Zlmn2tCxrqna6d+ra1mUTDVFXOFEoCKlz+FkprzMYY2v8YFFXlQULenU8fDd
W5w8S/dMreis6K3KXZto+VbF4uOF7jNALeMrekGwJP46mKUiUgyEHls7JxHmswXf40QQFtzouSOG
Qiy3qMhdPG6YubFrIFVddnDgmA5aXHxj/axeVFVbs0ty7ss9LjcT0AbgeMvdqWasB8BK3SCC64Bv
M/wBRlTfsY6IvbAYSwci7sjeMTWyAN3WAEhlERby/9e25SN27NgBlgNxUCF/1STmLp0TFWVzbvvi
51PL5xNEVOum7chjsBT79O/GSgoU8nX5Tlkd8gdzb/liq/4R0++lZlHzADy6q8Q4hUz/uHSo+KOj
U4USdGlVQeLhkaVO93QozOfcz8pt0iX5cyE7hvG8EMwD4V3dell5/buJktpLQ8D/QqVeg8K7alU9
+lWUIA9qFVN60ujm01DrAv9C9IXXT9tTa4OKMozdT7qqgsGQzmR+roE2h7A9Qn0TWupTAs7xXe2d
+gBA0UOuPaKbdqBdNUN1I7Oyeeqi27/PLJ+eeqxScuDCyGS/84yIPVql0XKwEUHUbAhzb/Ut6XaF
a+5dtFleIhoQETaCAAMfjwfnB8qjjCHKtb2WPWl3dqk1vwvldjV/VNll9mQ9J7lpX3IkgT1QDS/H
eIziBeUxQzLzEirAbWLLmj6kRX0ciNo/GoqvQU9GL7AoJMibSbgkpFnJ/MZuyr1G5713I7u645DO
t0MWxB4vNUQscdDsptRhLtIG1A2hD1ZpfllXMjQ9K7SMLVNC8VybvGZKM/h0X5e3ikkUibblEA/Q
qXfhVckzeXdEsZYCIvpyxWwcNrzSBi9HzAi+zD6+KL3b3DVFlm/pDPBgDjbUTAJMYYjnQjDNA9ID
5MtSBYt4ORSsDzvnrCeZc6YVcs7/7kYF9FjiArQ17CVCdZa3eENWzWGZ5pf81UcYUldQZtW5jofi
jMh/6uOdjEFISuJhGJ70POlhmGrMUwmFXxo32x26P7ZUKeUb9zoYLc7w+bBp58OntVDDdnXB+sy3
QK6WFl5VIW1WmCJ+4OHqmcBKNOvcs0ofnGdwWo6qevkW803KCBAvG5zJ5QsjmxPMs2r4PRgcT8wW
Gq+Recy3BWbr5ZgiObV5p3eOj+Fd5NjHnObN0duM3Qm2rUoaD5jADILiCT145SeboQYSa03tOREM
fVKb7dzE1IrSgoWl1tHm13UbXyW7S9ydeINhA1F2AZoIn3Q/o+ULayjY6D7/jcHTaPotm9+lySNY
zUEf6lh8oFIaTmksmovf+ozhEqRkDAfI1qpUComxeQtCRklBd40Hmb2ouooQIoJUTrcH919oT1Gk
xo8SpYibjfc2HtM94U+svyMdVRtt10XadXzUAqvcuEGtP5l69x72MY6XrCsubZY8W7YxoQF8xPMi
hzli+ZQ/IY52+ZOZAaDwPv1opuYyScK9JlX8d6Mj5hINmU/hcooKo/xj43ivQt1iOqvqr0OMPN7Q
a5zmhXydx4nSDoYX1oPdeqy1TxQi6EWWg2pAIjQgWneAupWkw5TtM/UVrMbJPMSd/52MfvTTYfqE
6QCxQ5UfcHFZFF9BjPoYwo55mZoO8FvCOkEZnf/j6ryW3Ea2LPpFiIA3r/S2vMq9ICSVBA8kvPn6
WZnU3Jq5LwySre4uFYnEMXuvjYmMbWjpIl/wuzTZ20sd8aPYz/8KLvZmRSsRHfKPcbvtdmXD9hwE
53S9Hfil4WWPU7qIo1kxkAnzKj/akmGgZtYCk/W6KLNkrd4z5V95Xlh7jobj79QEXyswlMXaTA0t
jfsBR2zTufo+bfpbGJ1qPKn1C2xTgiBEHXHciN7/yYgYSoBjgdjhgXavzeJXXmkQ8nuGXSE6URVW
uiwRNMMi6bYq+3NpY/OsnuV5v7CtKvVNzXblMjC2SKzu0BkuV4HhJMZhQBpd5uI+lPsZNWPhT/ps
4VNCqaCBhuzKzeyuqMSz+t6ZgNlXUTT2q1xGf9FYHrgSRjosXoVxT7SHAIKqRCBR6Ff7LFledY9M
XN2SMbSVEIjJsxwcWcZCw2Bt8V/hxCqmWFj4hUMr2JMc4uIuFfbBL8l8HQfnrqq95QlNwlaY8xWy
cbKGkyLeGvz9u9AuEMuHBeAEr5wJ5EOuoR4S1zCg2y3W5vu9GCeyZ88btaUgpdrjiCUFOd4boZ6e
4RgXm3bRmHCETUoQW0K6t/wH6mUQMiShJlIKvgByMecAHo7BOeHohD0kH3xWSbdn6qVrFR8gFIL9
9/thTIh5umj5fu4wseNYDvdUdydq8fBkA5Q6w32mCyCd4GoMOTH2Tvapt353p64s+cohMO/sETmt
tk6zVGK5Mofe1ADYalOcwYVfoit2qOgADfKlm50y3oQxguUFd0oyoMt3WZRdWNMQBGrP0wOx88va
AEWIF0aegYM5MsAdxCFiiYr0kv/jfsRmv1PCw7bmSt+Deqm3dWk3j5NxasPEXqv/VJixfY7azLvO
XnTvTUSM8Hkmc96/YgoQZ7/0D6r78PxnOx0E8XvkZ3ahdXa8PHpwuz6+IHm2V0LYAzShMMW/RmCZ
sBAetE0PoybLvoYUhDKAGwcGLIxnuQZJIiwqwDvGY89Y/SwM/K8xbPPV7NTjAVpmyQSSh7IKjNPA
OL3wpyd1jACieUrRPCfwOq9+HbL5i6wMckNSRTtP18tw1fgJEUImalZB99IxVetekixILqpojWYw
CmlgrKewFh9agA9G8L2YUaRehTXso1j4YJyvkdkELyoXys70v71MHe5ISjmGzYBY2y67Q+ra2d4x
E/+p80Y7uy42pew0CXE1bU2AuTC8z0lEb1Cf79WXWOuCeyRD2Woar2Gcze9+WZrHdMEEOkae/sFP
9Yp+56tJfBzu/08SePuWpO6I/8ImWi1mkNwn8/uc5H/UR+nWFXPV3G4PehK695qj5zD/av8E+ttZ
MziYz+xgcCNuQFBUj2XVSA6RgZdy7IlCo64hsqP+RQxu+XMYX5gOGr8wydM8Z27GjChd7pwiBkJL
O3ZHtkp4UNeWbmEd8FuSsNRLR1bukMUe59AEIkMiyso2xvh+KkjgXA2kyJxzbtm11nj7GJb4CkIW
d8xcfMknLYiJB06TZOX1WX1oJ3IDyBZacOARvVclybHVI+2P/9u3U/Quo/ZHvuegvFm5tpM8o2U+
ZNwjHm1Amhz6QsYakNIQNlyA6qPsLWIaUtv+S4VXgmv5E4EJWpUPYcxsfJ0nEyUJaINN5ca/J69w
PsKy5B4HIgByxrC/xYe1TnFfuwbu5Y7ftC969kd+tkvqDB4Mme6GET8uy8g3E5wxhihtvJqhlCBF
IyxBNjUndHwJUI+JgU0Ro6TXKueUjl5/EkGNewmwTGDyQ9ZOeorLun4NybbWfbyk7EKya8t1d++I
kOBmYf3hXOgPSeVh8ZJrwNw0PCzhMZeTnR7ppPw7zHT6xtGy8mnAxdhLvYG6uaq5hoBgtDXAD/Hx
a81xscdHjcyf/tbNQHSq81T/DE1Lu281614zsmBr+g07OTqzvJqHn6KYS5N5SFf+HAtHZv7oTvXE
+WDeqnAPaMTFcB0y5MKvSKSvEc6UU2wxI6QE6x6RIZby4l9+kpFUrgoZDJ8k4d8YE/NzOMkdhcst
Wcl46CuUQHrBB3fVtQkLXkv22Yzaj5G39Vb5wbwdXVh1i9RRUy/jAeHuYzvVmmQJ9yVk6v1wa5dU
5rvPnjlCAjXbK/ik7n6JWM36sWVtyQTjEKpCBEcVjMWO/GWEqKyQNMMMCI9epwGtVc0Zthr9YX4b
ukjsIa3ije8mc61uQySq/rshfd+kPGRketxetZoRrdbH487QYIetTD8KzrcjHMZQchMGwxPGNzeD
0c/q6DpPCVlxEckyalwBQMy7+hZWEjm8UFszxKCfQSac/U1l7BbVMdCAABsxWBY2gNneTZIYzYL9
Ncx9dypIOF0FgPEE6xjyRuzE2YUVRQ1D6/4B7hBWUxZld7evMwiDZL9kKJvK1HdemxGtnafH80E1
PQWn/qrqsWmXpGhUpNG+4sDI1nGSWY+ZRk4OElwSgsjFMmTFUXfA3FzU3jOZt3SkUJw2ZZ0a69Rv
+yNtg7sKfB1idhlg6Yweb20CPxL5ekz8H9C3RA/xT3Wypk0mTgxUECCiMHkYlzjc5JJsNhSLd0K+
xsGnoRRwB/xojVJ01QVw56XEOacHjOw912mf8JH69yGJGxaaqcGWyd5dv5BuK9gR+ABGYCil1g9S
EB5iul34ER7JJsUo8VMe6DgkXkyc1MeB0dneV4SU3KTgQz1sNb3qds3S6k+p/Ouy1y4a9MnsQTPv
Ytab2sd5ij3j7HR1dtEhYAFsDQ+OYf3ulrjGkjfh7WYCMFz0mB7tyY+zB5EYDWETMaZYknIsUfmX
dO7za5h0Oj14Jj4TEjNyvySLNB4/1V9TGvnvSdDZZV09r2+fLesQWyzIrOOBUbAcX3UzvbcvSKsI
E/896OziPdXLg2eTF1WHvb65/YZu6m87yMGP+RpGRbtH5qcxi5qULscsm7VaJplyo6Se/dfLoOMn
J7D0E0AkqB/fSbFVmFa5VTu8PCY/ybOZVn0rpDUpQydr8hgNY32daBvJ8zNr4B2+xteAz1RLYufe
dIl1lgW/mxFHNgQzVpcyFNsC6MbGkammnnwQaf/W1jX2cItwa/wK5YklzZoxIj4BfBy3Eu2/bsiT
AFSx7Tu92XlG3u+HMnGOt9/I7S4xtdQS8vdIrfDYO01+xot+1bQpe4nm5AnY9fw2juJ3wTY4iIfn
Sq4k6jGU7lzCZmwseEoeBFbdewgX/MuQakgLlpKhyA4jjKT5hxJ4fLs/2GJn+5o4tjLtm1u1uEiH
1mi5CIesByUp1pGfwO/BhDMGeb8Wi2OjNX5SDXAa1AfPgZ0Be+I+A3N/b3dOsC4rj64B1qkZpumF
/D1ikRNREUcDsKG1saioss+wSKwFeA8wSnljNBNDsvCbX2ZWV2BQezZzdtBuqiVbKMZ6j6+X5qOs
aI7jkhf7wcHB5flgiHMTmbFcQJkuAlPXonpNK0vD9QZEBzQx4WCV/QQlubube2YDLbVbSURcmhUY
hfUMyK48/2+jehH5W0cfqN8I7bvMTktmhPipibB4Cm3duYySTT6yz/03O0salkC9WECg1AkRuJxd
a6XRtovQ23MuWcdp4mNbvNJ5xtYRbIrcGndrzZ/IcJ6c4ndKNnYDurSrWv3OwlEOUi5iYqY1dbdR
c0nYBduQuxLLakTfKzWYHJarjzoguzJlRDVVB+j0x5z2XSo/WcStmZRvy4H7r1GLp6q2zGvt5h/E
2ogP9mgoelzUf22LfjTLKV49v3ui/dU/g+WK1l3KtgDfqvuom/btE4dclo+/qxDfblT24q2YWq5q
owwOWWmE59vJhWDxPcmWB1ej9GLcAVbK1M5dD1Ma+AHKtKnYTxSa7skaL7jU/tl4hgEzzjSbxXrI
OMF3rcWG3a50k8hUPAMsbv96Gqwyp5sfSRwl1G+Of8TjbJzQt2fXUpO+D6MBtSlH7PXg2vQX04dd
TvjPg4oxXIFuebVANEef5oDMdrN2O2KJWrvyotbcad4vTFcwTfMya4sLYGRc6OBpLhOG+bXNrpLF
MttIF9Tmgx5CECCym/+m7Dx6eU9995qFWFTPh3FTE5TZL8lvdpQARP7zFqim8whfE5VbU5APEo7M
r2oiU8ndOt76jxiSUDqwBc49KMtqp5AuaBDYtJU2o3UxBAjiWAC3EEhKMHsY/4TW+Jc2Tv4GHPAv
S0imWgOOuELt/lJlOZm8UXRSV386SmrIQKSA0XgvLdri0+0CQdSD0p62Cwzgaaly70UNRGBSEMyW
PI8xZ6VBsguRdi3Tc0eHgT8l437p7ORB8/Tw/ra1nuzUOSiLxELNB8TQtgni0dlLlnq0c7UmXamh
gC89L+pZ7MFtUs9oQx5v88rY8vwjMoR7exnDR/XAn/f2NSFQYIZH7GlqrzbwvV8pSx/XTrIqAN+c
guKvWiS3A7fnBnt4PfB9GcvuBASe7dI0NttaHp9ZYjzHepUd/DQt4Y4SS1t281GVGzaeBDi7KDHD
lJicMuAcKGmzc6oo8HJjc7slq5G+euCbVpMfTVGoyg2HlDMuSjZtt8n2pI0PQwS1C0uyM0ojgo5K
HYf+tFW2u/VA68f6pf9FOPSrTuLzYmfDJZ+KlvzRcQ9ZcXWT/rgld+IBj/4sCMGEYvDKlg6vk1wb
4lWzAJJVbHbkPjFavG7V6ni+cIG9l7E7XMca2a1WkTpstxolCGBtgAPTPCEbT+KtLj8z9dBm1JrM
0iHjyO97qFnJA3DamEkYWysAUaydQitd5bLzNAZNXLTwyBHlnTCCeif1TD0ExvTvpRFoMMnlP1Xv
iYpAX0+0waZs4hzLOwzr021W5Q2gfW29JCVLXljIyDB3l3iaied0T6mIz4uw8XuM7DvTDsGONXvG
vjX8FHI2CqvbDsgpcqT1ngFlJ9V/4z28NQlantd3Zd5d1NmWexvEcCSnmCSjlh3l3xBCH0wydMu3
p11KU9HBmtkMsXZwekBC3w/QaWjQdawpVjHU3F48/Il0IpPlf8Lj5ziIjOQTgUl/bLucaN/QMTZw
daZqX3pHx3wJzGH+xemYRil3AiZytFwGKXGBnu0qr0uvHskkG4rX+Zc1btx2+hlxaz0oRcX3Wmvx
kIYkAXL/sAPcrAdc12i1hreWSI0F3dpTS9n53MQFAbNpcLjVny45Q5jmh+iqNLFW1T5XEff0THry
CgAMtwaDoCNcB1JEG0Setq17uBuj2T825og/TqejCSoUsSHDwtUyWOleALNXK9nB5hPpM1K7lipl
NMvMeruYZnRObMxb6tkkX86MUw9xYB3U+3j/Q+I6ufmTUW4Ze5RSI0MQ6C+iMtuLKuGrghm2W7ab
W22bVktNqA7GeP4NDw9e8L+WYDneNoqjVgxb4RcZUk7maWq8VtosHNIFex+fDrU7dFYwJOgb08r9
vF0deYCdlJwEdXGpyyy1LTKc84RVCb/yA0U6w20mOesyG60LFfK1SNyGLenEJI4cP+fqpu8GEg7M
22iHI3iwPoDo7x7MBAWZh85wTObmD+aGeadMtlgdADvI4mGwqnSt9u8icYL7hDwPltlmttaF8wxh
PsFRi9ZUxZZ00HYu5MzfMePqI4A3YLcRp2oHnbZ5mw3Ig0xywDHt0YMwSSRHDlyTmtm5fv4Lu5U4
2uxB9sQ7sUNVm5bWI7jQCqfVlI/zO2fyW+Cz0cy1hSy4nBQbfSjczeLF/K0NqY663QfQTz+rUlPd
dvCGUnRTkLgWybtqw6j2jeHsDIRrNCNrdVjobmM0jyIxXzGSZ8d2qc3jOGFYi6K2vFcjGYRiNdX7
fLXAyX1aNiorrfTj54Et4i5tnAEEgtR2FBNGV68dXooAMHxg0wUObf0QOURV8tm019CPScjJahhK
mVdtUQS1a0cbKiLMAXMSCItAD8sJVL3en+b3lHxO+cmsOJ5ZFfY+wZltTLinMRzbfJg/IzP+HaRB
cbHK7DY2/p4MO93AUM0Na6JY8WzRcC+wv18Qhh3qaYivMKyQ/bPBXTdTKd6AeAKuxPWznzxIvTii
UHXpNj4Q+Ex+u5CmnqXc7yv/GGm1eMjsCT52iSc/aLoFtQ9+q3/tL4OAnaYbw35x0MBRfbAZ9JtV
WaTdS1mYGyM1xAmfR/FQ5bTntxpuLhY+RFabpRXUe3e2xSZss58VgbdwALXiwXYtPrWko1D0NfKF
W6pxD7TAkwNPgoKEUYW6kOy0qjeTVRKThgHipStaAtJZzIDxYIQR1eNXbYGDULNAobvvdUoXhEJg
KXfoBtca9IJLayDjjcx+2DkuSg/1suoMGzFUuuoSSnu1lF3yynuUefSqD0fng1nSNO7UfX7J4Diz
NEW3QOduEBSRS51sFxfThlMX4hjSEcIjhl1X95AcaodE6jZKL7bU8xV22x+MhZXexog2SlQ31k6P
X6CyLu08IQyQc/bEFEQBlZ9aoFWHWp46MAa9qxICx/I40noYiPg7f6r3gwu8oQbGLbpBF8uAdP3T
C+Tr0ndOVoEySf1CSRJr8Sg3Bxs5zr8Ke46ezQg0dpzj56zjWbvOSYcQqSMt9Op5kweXqaVzgLe/
FSSrXdT+XK3T62ru1h69BphNVpWtD3QaKeNwNIWNAdHJHTBdBkgu+aOr9aA6STOvfdNL78WNk/ai
F33McqPCaB5M3a5y3empmnVBrlgkPibH+vfs9t5kx7vYNB1Au8t8LimqvDTAYYZghI3SJxd9tAF6
6Z3HCfFMpEfvt8JuqspWZr9Nm5hbxYUshGGbxOwfWrmW8Mlo2accdusJ8ifTNqltq4LCWquJhT9E
C0VNHKHCC9/Iicp/DGjyPbvw37HZAGBxwCCPTWtdHVL/VkZdRM9SDg1NTvyE5xPfsybRXyN8w2gh
TSSOU/3iZykedQEUhgHjuQtY0wHKXoUV4V6BFBgMcROe+Pz2GkP6q8YQAjBGB6JFIFr8z4NI/H8v
I/Q5OyQP5kZnrkyIGpFIgwcDT91QsE5OWwaG5TrAfratM0hZ+M0X7+BFaCWVYcYHxMkh4IHbbdwn
/LJNoT+rvUUaYbpHPbLpDciwMlbx2la9p2+Yccswchujl9XHz4sZBaubKb410VBOM8O11AJIW/jP
CH9Hpq4JBVURYGscG6+/Qi2fvNTaazmpa3k5yFUADL99jUdoPRtp+zjWQXDjdlRN84zhnrA1UdNk
S+YAvUf2VEyIjZA4BMsIlpPRlnpopXl4Nl3sAtKNy7y2xo3bRdvbaIga9gTWnEJ4Sh0cKxYyW/XS
d9r58GolKDWVXB1J2qq2QXXcegkvHpu9T9vKpzRW57ovP4Pavapb8DAEvxCPO8eOtghrZ7bj94qu
cIpH1AbEHKnCSNVD6plXcF8fJ39YWW236swPn8n+Z8AoaztrvXPs9YI8lwS0IIkrzY6LhllPAIRt
weeIYBfiyTy+qRuu+iJ7sVdsyZBJVhkhkuw0Tfun8GlK0+VxtMwz3UbxIubFuzhe8dttuvjKTjze
1r4DM9LqBgDQ+ZrVUURI5MChVEmUTUgYbYNCymGRLK/zUrS/NM1nZCVfNX6NIj5P+10PyhM7f0jj
It3jnGXbSjhHpXxgX5K8Wgyr1pEGt7v10VXSQZwXEmJuk6GcV9htTVh+hxsshAmgS3YHaT5+QxKL
HLtmru/fdf0fNSNUD5UTXVMS19AUiuJY6Yk4p8PSgMgYfqqiMXCt9ixG53fIRbi+laCcvyypcaas
CWR27xj/b0lGlD7SqAJbwQWmnn0/mNjFSUbC2qSVs/XQQQ9bkwno7xIpDG4NFvY4cCeGXf9bVjpL
Z/6wFrrg6e8YlvOjBjfmkPg6qUtt+aYPA+xQ+uOL5QCAWQqjOneJ92NsBvOUF0S3hybdDdLfD0xH
dJm68RXHTMSTljWFRRDZ0SM6/iki2k2TdE7s26Rw1AkjOCAMqyhb+EDktiXSGcEq147rgVhjW6A/
DXNVPfiBvVavCiZNl9AwxUGdO27JGNyuASrhS77jF75famEe1RBqspp/tAD1sj/dvhsGGjdlF60J
WNh0MxOoaeZS3g5Bn28i38E4msQ1Gcya+CDcwd4E3BmPQ0EkcRRg3rndZ1DDv373+kT8VPUqseuv
AanZvrEwpBVm9KeWzlb1EKeTflILSKz2SJMgaKaN9mPKh3jXm8BgO2fajkbrP+qIgpmKiPyfcLnS
tZUWuMGHsBNGPYkIP0ZPPxpVCw6vTS4NtPgf/fTztr3TUUJWi9v9bYGP6wFja00I7UokD3JlY3bv
2+RVFXKQxuODRybTqh7dAMd+dmhsBKs1oysYFrDcimKtJnecngyoZKg2PXowcjb3et49lUUESiHl
Llb0+VYf0VBKgokjuwxFUlkmuIGLDfagy9AaRnaGJEFdbbW/tY3gI8lGAad3NLbT1Ez7Ee3ZNQqL
4ErUNJtKcE9ebdYYbpronCMEoSlHjxKZxXhUbg0OTTJOLAYPFiVIMBbvzSisH14tjlpkum+J512i
0HK+sDNfyrYnl8n0NkOUNpupeIM6vbHxkV11+TMxisnA/fksneTLTB+k5mmjlpJB1yHlw1558bWl
gzuRz0fm707tVj8aiw1fO/YPJolk+MZc/zaU6TJUR4nBVA3ZKhQdtAvqQU3H1ZKKmfA2jvUjsVwC
lLgBRkALxP7WQ7gm37SEdPVDbZoW6jdpy6blWSmTK/EWJskr/GaLGGH8v8UEYwv8c1n5MNhBs40d
sjZvX/mqWvYoR+H4SBFa4ljlnduwl54DYhbl+Jd7MH/dCtPS2NxDEASlQxzcXa6L7uBJRXFxjiwP
vrIUFruZxh00wSgTSnWIQ7Y8qSUzE+189M0tMFJKzsZEfzvU7G8WCwJrHAC5I2GpHmiHoRtMAIpt
s3EvRtOdDMZPByVX/lYvZ7XOXMa3E26SVhrxuw79ze1Xo40jImsvJVM+HvtzIDpjdyuD3BlMClup
/FA5MiBpmktcdEGnPVPKtOv/s8slOZs0PoYs6IqjszkZ9r16qJ0ZxbcBs129HPB2Fa4rLrMikVDl
kaeRem/hIrA7d4hHD6X9IHTT3n8PJNQzgUVuZcxoytSkV+0MdDqgeuL/p+SYE73N9lbxaa6err//
XJ7Bugi94qi+K3HGj94aRMA0YHTaENm3bWXZS625my6hxmy5yUO7YziuM4l7U8+ybmjwFBJgNEpD
+KwbKB09y3pQD9YAqjUvw9B5T4w82mi5m7M9FG+ogUHd2EYaX4akiy9jZv/NQWIZmz7Xm7OOr2Ed
UG89kmFpvai1h1+jz+EoOdd+Xu0qpzTPaScjGpjHMSox35w47n5kWULLMiXmS9ZOL73UIDKGGrZZ
NNLGEEIfr30NGF/VRvXZr+PAXxeZD4HcR3hriOhJ+sHvWP8VL2n5VLag10szHN5HC6XoDHnr9ky9
x6R2WI3yvdszPduMBvhi2K4p6bGX2xYVUStRm0zIaKLTkDbEHAi+T8JrMzj2itwyMsy1qL+0k//S
Qvo5dmZsQBqPqmsryzb1zCGolbISoKxJ+lIU98NzSzjqg5PUt1euVdZrOqV5RubCvQ7xRwaeVE0O
mxbb+GwiwVEtUN1x3bBCCTfqe2rPFWWn/DOXyphKLUemrt0FaQ0Os0MhhHD8j9555WuLqpoeqZ/Z
hs5/jLKGuyUt5H0Ik6NbqOzrAeMjPI+UUdAiNiJb3pYAPTsCOfGkx8gj4pSYUo9pB1tXlNJshaNd
M6Fu86yI/Zk8IrzW+uzU14O7Pri4BVLxKumiFicCVVtDCoHVshBUEsA0QrCk7uOtZZenEnQ/ZN6l
Kg4Y77DScgu2AeQcLbtwvRsWBcsXbBTLfO9GR7A7l3RuSJT8wZlyhiPpYPqTdbr9WqKeTQEV8Lwr
atiERlebuyWya3+VOrZz14jf+IESNjFt8iDkszYgWMItVk5kmDu1wpmBxKykDu5iGaG16VIEF3/r
ZkD+6NTEp8rGFr0jYTRKKmUssK5Tb9jnBfmxbQKS/5sq12iTh98CpyF5m2w9ouMgc4abOc3OJbJV
Bsc9P1W7/GLvykSpiaf3jGiEeEqPtxPgRmYwcZBT1A4dsdOwvpIeACZbvh/cwuZNJTrtbpgMZ595
/pbbpORtoZRVD0WKX6SF4360m/e2ouOz5bDLj1zyg1WLSJ1DZxILQrir+VNy+BoiCdf57Bcb8z+b
hjiLq/WSxd5e1CbG2NqxIXfXE5ub/kdsGR9a6k0P7uh+cYat+MfTM20hy7mYUJiW6JZIi6ZnPVrs
E+EUT4K5xXnwhke1jK1lnpR6ltV7dgM4o7CbD76OyC/WzmpXncxOvE5JK7pNM8hhPVTp6MBDAcY0
li0Fx7jAU89qqGHsjKU6y7T67qpeBWQLoo2WKiZMn9Z6DMoSNphH+So7vrLzCa+I5h172Ydx9sRH
Ykcu2UkEJzk256TSPEfGABOJmLmsyEgvUcsW3wuCi2n5F2Aw1aer22TzRKCna9sEt8588xhJOKar
N2+mi436RllMtU81uWuZ6YO10taq0DZnJ32oeuYNY39X9nH7Jcz2TmfB9m74CHT9dK02lULPxKFm
q8d9lnnwlBrTJpRq/dRL7JVRWtfaihjN2HYqANGa7b1V+IfJd2j5ovTrpjwBwwVzIG1PN7l9UP/u
Sd+8m5pjomnx5Zu1BhZnvHAJBftgmZ6pc1ui+QhVr5yK5VJr4LMzo4jiFFLNbHjkjfPW9/uZeZmT
oN4xLJq2jknErcbYfOMjofwSnZ4d2fCOByPN36pocZ8Skoa2Zp8j/aJ+CLncKG1bM/Q/mLnC3R0S
/wMfL/KvhvJ0Tp/bbFz2Rgdc12S5DWTGP1YLigMj1c8s80HN91P3pCbBKRww9k/rhP3OdfFBCSQe
xa/m8iGInNrQMyQ83pteyxjyjUSi9IYY2OfCAcXgEOE+65bngQ/5ITbcLaENy3Mc8paQIqBowXwO
GKjhdtskl4jz/PBfz8aJFIFRSNJYF+usG/FU9ZjRz2lMWHHuMmhr9cG7yBK9rd3+L9vePaNEUuCw
Gu7sycNTCcrvTTeR3tR4IH6Pgb+z0kT79Mp0vlPf5mBmntxXNFVzD5jFNVz7NGJlWqF0qu97R3fW
9ViRvq7WyotuY0SUSp3OYAIUh5lzUCODePJeBOq99WA2/XFx3PHqAZIbO/+XVTLX47qzoyDcZDCz
z3EDh1ZoOPDqEIW9XryStPDejt6dP0y/Vf/QV+RbF+Us5YQUvYgsJIO7YbnK5XeXz/DI/3Ns9S5f
LtIq6rVvkIzRpaF4bpuhXaca+nUNubpa/OGPKI6j98vBVktkiWmfopopsGeWDvBP1wI3A4pCLS8L
7vIsXM4YyJ98Cq6bJAVKloNmuxv2WgxzSgRC30TjWH/Y1CwsJX7oft6c1ZGJRiklVs0ftvHPwGM9
q4b4GQiVrYgRw+IzYldia1fC4MNsPTMc2A1pV28sBPxPhm1156WtjB/l3CMVR3oMP05EJunh6WTf
2w1D63JwslU25pgOmD9j0GCI1eTPfCWcI97g9mHekDATAG8AZ53j9mdfGuyBhd+4jVEEV4Er9b2Z
MwuTdoI1idsqMrvhdbQW68HvLWgaVYZ9h3/nVvWSMkdKIX819bL36+GE5Oys2UmIEd79UMenGltY
MiWprvcLkG8MeFCwwpo+wbJNseuIHFzZtnvMZkEQhREwA/yPv8jx6A57hklqX1YYxtcUVM6uD/07
pSBOqvkdo4f3GCd4cyVcYZg7+o94vu3nYc0isim6H30Wyfl2IhGnsFmGxvhXhCYDfOOomN6qi/pe
AFK/F75Xbjxs2S+m1jzF0fAnSx0JkaQWoxjqwDwUvxkF99PnUowggf8WY7jr3N7jLK/umpiEICY8
q6DNwDH0Rg0JXh6qfeA+j2b16Kg6DMICMUqxPPVhvyRleMd2NsFTYGGUSbxsn9vawX9evEwDzD61
X1M9YmnpDHa2VWZlIKO0H87QvyS5GR79rgcG5qQws1WdYWf01PQa4ZmODP9ealzVg9G3IVPgnPDQ
LFq+BP+9q5174zHuo6+5nx0S7Gi/rWgufoM+d5qCuIOEDYqBIwMYaYQA2S/KQ2OZfxAz9Xff76uX
mHt/lFoGTERKp9SDnS2vc2Vrt7dCt7PWoiOfKhrLnETrMt/ZUceUfNScZA8MANU/E8/Yq4C4U3Co
FVv8k9j7U5H4zLJU5UdV71zszGFQCpkxqt4tEsD2ct42uk4HytyWXDmejeAgjhSfmK0xnxGIgUam
6QZcrQlkirL/ZRYZX5vKiA7mPL/f+l51065sq9pE0fxWmV79i4xHVfQYwiY+YplhoMumvo2Ba7gt
QC+yQ8wdX7/uZtL/bt7S1At3bVte62USZ7f0zhjUj0MPBNLQGBLBC2CLNmhEL44c81jumHE0dV5t
AhE/oe5vrrocvNtotoyMwcngRxbHjEk+QOl+ddn0wb0Du0wAW1dddLqTLFeDXBcozGjglB8WWlaG
Jo+PXmrfA8BNWfC3Zf0mtzrdUwD5BEV6fLD8VJMhM+mLVicPetxM2NpapAO6Nl8GUjtXquIYBrS3
oOKYUPVUvfjDiiPrtmrNtNvYlaahb9yA8RO4nHStz5qzT71iviDF2rhwE+5QkLzSaSKWjWRQJs0v
wilsHQdIbfVadymL+9b5sOtxlMc8kRKezvhcORj10ezuKh0Te2eQHs7B9oxAnLWYKJhSSqyCj/V5
RXv/jloUI/5wP0sQXT6AkQWH528J0JmeqyG4LdYwKhxTAjqPeM+TDVQ7VypaKugiKGUXW8NwPbMR
cYLobmB0eCQQg3vr6BkHfOXR4Sb3ZWh16Gdy9dQtKlnoAg2grIccli7M1Cx/6svl0epNjH45pr60
NO9NpuNnVsX4UhwSxTLD/dUmZoKDjjuXWsSNoW6eOzs/j429vSmaRsEEZ0ic6a40GncTuqhjBfEc
qsBLGn9du1P3Gub5yYyFtw9GMW9UgU7/uR4tLOh8v758Y7qWpbV8MfatfrWR9bdj8XZWWwwkHdZJ
TG610ogGW7XJ+DvoJePGFI814/qrEhyGYJuRU3TTQ2qQ5K4WAFMJmMhAMLmxLdiqcVcdQr6Byvzi
Y/w4wSaA3mG5I3ju1NpF8lmpcw0ryXiOxnbdB15wmJw8eSxdJlmyaULZ/aJYSQ3ri9Ip8zN4OWel
Z4lNsJOTH5PGFodceMT+NESp3gY0lBnryrAJwKn0YqfO/TlFsY2Hx4YQEOkcSKm70Vu8p36CcCAq
gGUSXv1AIxLjz9aHk/JjoXL8H8LObLltpcvSr1LxXzeiMQ8dXX0BzoNIiZJsyzcIy/bBPM94+v4y
4WpHVV/UxWGQtI8lUUDmzr3X+hY6sxiKvOk6BzjG0eeQqAuq97E9zMHA4u/o/W/WhLtTlYjFoqLY
5Qokzr+LANJTZC/LEmxLzDw7l2SMY2xAiseSMH+f6b2ZFp4jtBn6LuVqfSq8pvKtgZY312lyUgej
8wPEbUcdexEzJYHBHRGX1xTP1OYRpwoAQ1I+V9phe1mFsDOa+b4jfIzmkfloOYJwQuy+LzNrwkYN
kJ43EP4PXK2caZSIxgfKnWsmAgAjcuOudp0xwZjI6hKvjABWle2Qbo+Z6Lk02uhz7gbXx0rWnb1y
eVqd6WH+HdAFfloyjf5Is5tUv+cNWYSTM5/1lBA4QwqmlHGqX5XE0FHjNf3zitaVvQsNUXmDl/lg
DHlPU1/LXrFzv5SFRvZSo7/2ZkcxJKwTI5DlRPBsOK+o3LklP4t8KR7ksx5M1S5W0NhFhZa+KIXh
+vwEya+8+9TbOrqweSCoqBo6OVmQXp2mb7BvCEUX8ThfLPTCu9hQw/XjNYpws366tRdMtzC41QPj
iaSsRsDhCFW0YUKtWCbvRaSCy4B4o4UDmhIxjpDESTSHFJ8hWUTCsN9EjJ/janJWLSSz4PI8FN03
+bvUtFqEQSN89B3u/2PI7oznQdAN3cUetwmCby43nNDsi5v1PRM9YoMU5W4D0ZCA+OxEmzXYD1UV
vY2ZkftzkPwmIy9+G3qV7rOKcH9Xh9H39fhHhG+w4986mmWq4T9iRjyEI44eebpS7CvWFhCbI7E8
zsCdvknU+lB1pO21lh5caMMUb0BXiVYPsCAWcXKNejLMdKy7DFPq+UIMwx091cIUChz2H1d1T0Tr
UnnGmXYFHmOT9r7bpX90xKmWHmSTLMSptrWI/9rIdtnaM4POBQCEMbKOh7BXwtzvmqQjaJAHJcmD
KyK+oy20ZvKtJVl+AUXQkGald7mdMW1NnuWrDJLsOnZD5TOuc80qDBk8iwgMafSoS6ahRTaX3AZY
B62ebmrSBupDjpNUO/xtREp8bILSvmV5qGP44gfN7eHVcxCb68MXNzW8m9TGsiR492wYv1YVbltM
vp6/6tnoHlnXVrkGQbWsguo/LXlv6S8lagl6lEv2s6u0A6Ov7EmZgv46DNZjIl3ltwklJ+iGN+5w
ZBL18AG5qDgsI4SuKC0OSjOxKfDb9fVRT1/myp7J0rKPcnuVD2OcoKipcH2m5Y+50xpflhEIjlBd
Sj11wlUmRalqhh2evF133DQd2jspd+B3yPyU0s+PYg2KmGhyygf5S9Q0eoCVqtXkxeGnHmIN4AwH
pGCf9WjiJFBXPuiThx09KT9GM4W5KqQ1DiKKW4QBykE0u1XUHKtTEsP9V+J4PxV0h6RhF0odOSfy
KO6oSb2lRxen83mdtNEiJi4GmXUJEWgVgkRdhncY0DynKoHeFlhy+eAQbwXFnHbgUHX/hIL0k0SJ
QkLbPO89Qfopl+5nZGyt0mpxdiDetwAa7xz2QpBrbrRzazpCeQfOA2Yi32jjOdfYInuuqwqO8mEa
fy7t8l4fwrTNfpR9+5MhRPVjCapb7/2W2pKxi7OLmccCNOhp18QJOc8oHibiVeBTzcXWwKNyCZXc
elLepURBPkhJC4GniFsdou9K8LrbZA7dF5r1WI3J+cYSxt6OKvqVqMqFnWLmdi+9SzllMSnX6pVs
FfNLnYU/Rzu8G7HbXVXa2Kd4mX4pAj0nz2sRcWm+jpbhJEUjrVHamGr6YdvAqpf6JQQLwSEBquTH
Tph8hgTNIukVEBs4Y3WGNMLqt6lNkqWhLNcxSY3ncFAXjDj5T5SK1qUM8yfp6ljyh2wgp4z11OAr
i+t8aMW5TnPYFSsjL9Y+phaQVJNa9MRlf8BDM4N8QLhUpwIUFWtvC+lnK6t9I63UQ3mgnT+/6roD
Di12Hn0+HPvKCx9arQXnsY9yaEhlvDO8ueHiIgIkHznFhfP4A7E/mBml/jGl4SUZa9AKYmJfzpZG
HCQVviyaCrq1Pir6DvEUcVGrrkyv3Iecy5gmxhsIQQxnrcrXUHtfw37J8IILRU6Ls6JITfNa0Sk5
uEmNU0UOUkK1u+jdQI8XTAYZUVl8LMba3tAy0ogrm6zztJBHhtkB2EDOslXPCO9R0IkgoDl5WRiy
4fRunVMb9vWl9jC3+/JpKIJm8sGkk5MTT+SrefLJxkKvh9iiJiBViKVB+WKaPUf3kd6ifBm7fMIO
UYq2qMWpGNCOX+UPiNDpVxbMyW5A7bVa70xBl1s7omRXD9vRIubKUed7EJjiJ4qSgDBkoGOytsg0
4NRzjbYPCpm49kKlBQGpR8YeDW+6k/VoR1RqALrI92ivH+XlWE40W9avsjiNtnPJyxUd6kRJgxdt
QQJt2/bPnAyJl0hZWmHd8LYk7Xm7oU0XPncDvV9d3eesxCpjLscY8dex9dQSrB+BV6GO4swbcBHK
Bxdd7Prs73uO+NN0xJRRQZLa/v0D8FVHchov3TSXeAXsxyi1A3FGHSBeyvUYKKZBEK3N4oh1/ga0
r3Txk7PUN67xYzAK5aHBjfILTWXYaOXPkKVAgObUKoptUatO+I9LkflTJCpCjLh+X8T5FbGSKvCj
CPXFS43DQuMmDd3ceqajTOgO9NBN2JOmoC/VT8rxcR/mbfoFpVwKFDEFOlDqCoMtkOLzfjzac1P/
SoXGRUNH46Pf3EOKs74VOvxEOaV0+rzZLxkilWo2UdRSWRyjrlveM9y0P4euo5USeFhbMTolkdY+
liFmqAwa/ayjjN9EOmN1jwwEDFk2ikiKq6d6OstOIXBq/Vrm9hfZzgza9lcZOI5Io2J6Vg3Bc+my
lQ0NJwtzapxTPueEGNG/i9wQyMNiTc+QIetzG6eZrxhQ6GnFvKQ5Hy/4m5PW6T5DteHDUkFmB3Mz
oJwFcCdXEApG4xqgFXrp4Sn6Td+5HKQZg8qlqSsZVWVp9Pg746lGtpxRSad9aKfTkxWh+Bn0dBU0
iQSVuwqF1OymHtmyNx2W3nmvXaU/rLY/PO5PAwLe+2hWl6xqglf5AF7ngfQ4uslXCiwBcJOAkDov
UV5rcCt/VJ12kvS+1jnOS4X1Xcm86iPHY/PnXizBhrbEddVsU+GI9pFLRyEvSew7DQPIxAXFpQHM
22Z4+75PNcjGjlDrvHf2/wW30HQIMVfxGFiF7wl4rzedIODWVOc/q1JOyutfPYN8RiegLr2rZRGz
oiaQ68M+bl5bDcZeMyPKaWq9fk08rMiVp7ypruk+cliSQg9X12Q4mpho1rYwgs92P1CdbgkgE0TZ
TjsscXJcWt37HipgETluF36lNyPAT+HobOJ42Tc1mgTiCrFXq7WDkVvVjnlR9JyYgoKBdhEdvN6b
bi4NStTfMXWW8IothYjaIgcrM8du8WPuRd9o2uxQRAhuc2pjBELCbkTrbkRrEc0+aOjqjpSFmhK4
sQQeTw5T4L7F8YXStCw280+zauZHFkwPgmteVyFbTxpwVY8PAA5EpI2MqElkftg0ul6Ujt7V2ptP
zY6U6cDqLmpYfNEVl86K5RSbfETv5uShuYs4L77ARg4hkSmEsLpdToYWX+8aOc0Pa26Kg3yleiod
nDyjAytfDwQnbntomRt6dPNV/rGJrdwSsvj56iyOdYiZbSZ5fqxi8zgsJyIiwUtrnu7ul6BJt7Js
7ltlGxXWHrQ3XC19DrcReNlT6hH1NBt3Z2DswYk3qy89njd5OpbT7r8P8r0ROgJo7uYh3y/FpKCt
FuWst5y7sp4RS+0O6a41mQT4UW9j6/egna6v82T8ObXpP0FBWttaEfFdvtlOr5+j0m7ORV1HV5I9
OM/0lYlD3Ii3rdF/YbnTXy07/d7gP/NzbHNXKcg3DJT1yX8QB62ILpa9ALAVlljdcn+V+kJCN0OM
bRQYEHYpEt/W4nSouEqXwD6odg7wG1f22QiM9pZhDtkCJYqIZ1J7MhZDa7sga73EfUbwbkoW6tr4
CJWGA7ue2j5b+c/eGz7mOkt3lhF4AGu7W0iU16uzxO5hVMkYIAT4HGqa/ZUgj1Ni5sbTCI7lr5FF
VeBKT/ljFFkeCyM9/qtujBzxociaIkiwsroYpixh9PQUUKS6hhxD6opCwuim2NiYWUVIl+t8ZctU
VqbgX30O4mO2iX7JkTGIu8bpSVsxQ/iutlP/ggZH+WMqi76RwKL173QgDTGTVbuxBonNQMH4ajgR
PovQ2XeuYdyz+gr1wYfhnlAck6zW+YNR9df1qQqT0tdOocuJa1UA6HYe8HsVk14VN7ictwaD4pxp
x4CIpYHoGIq391w6OTIkxYOmd2zT2F5f2iIzBZYtjm+sujsnTz6yDm3kwYDEc5TQSASt9NRljotV
G6+uMivXCVrDA/7DZyONDyLVHDvDyZmGzSpCJSdhId4XER5jBtRPBLpV+0TlPMRolSqlm6KNNJnp
RohnSD5NKmXbE+51mwfQ4+DNgZhKcXHwfW1YNQ1RIjB/7sE0ANAxw/KBtK280TM8yVeLeCsJudrC
oLyU1vA7Yg/uTFp+4mRXOVXm19qk8+3YTCsrslDyIbKgbOHXINREPgQu1nFirKzd3/foSaekU+AN
GVyr3PYIxI4tPYLdeg6rQ6aKo4VUs9ZAT5Xpd+noG+vM3rQO+O4CodBTkS84GpAUvxeIPxI7ep60
+7qLohM5pHo63ZapZ+pe59ktTQDO8zGdtblz98Wy5GcLtd/JIPFZ+miRRZDPCGAe2olYm+dEiQ8E
ZDMpNT337hkIMCMv5MIUftYigz/iWYF5NheLZVptaQIIvWsUKsvWSgmA48r4ZQZkkcirCOnPJetb
e1cGEzm0wjOslSKD28563M4pst9C9866xgHNbLyWzNZU3Qk8Kq0xDV2SeFYu5jXJK22XVVAz6E3r
z4h/wRICa/RnZrMfcZE/5850kPdVGc86SmShrlMDTgrIPNgu4cIkyvhm2Ln6Eof0nriUFy39TiCl
s41mGwy98UsKqhFx7fsaE15lhAZ8NEFYmMzxOXGwnEggt+dh1E2Ua9bifF7vUX4ZvS8r/YAY6os9
k4VdTznJ2fRiByuOP5OpQwWa7smluIdDQkyQlOc3GaayYrxNbuM9Mcgvb4Bqb4A/y2eFhvfu7zNl
7BDQmxCsVlmLpzOn9fqaEPDKUA+TTbaoFHXVOjredYHKMpFBb0fW1e0dOJeeYZ9nTk3PFro0JjLW
I/HK7pmWcPccQLM6Zax1vkOxJxUdDvCuI3obZ1eU3bQWezQ0wQgvXkzMi0pEr2X9Ah/HjjP2wXNv
lG9KUlsc6PP5WKrLN8AG9b5GqEWCbhHu3IAlRdGAUEhTWNDmCOM8yClVXuzDDEc8mX03b0m+hmOs
vGBszg9Rpc43Q4M2jIXg08H26iNw5mLFqYFfkuVswMI8R89qnf5io0KoYM3WG8j1cUPzN4OhrVhv
o2/8sMviXQ7lLdXtDqyVwaGrW1ZK+OLHnCnSfu3wIENndpN5R3ib04cWm6+tXVUpuaroU+qYxiD6
97RYyFPSJmUH5XC6AK2G67O09zz8TjOmOciJgqe/4heDjqZz7pDtXYfEmM4cmKo1g/HUUK+Q48rt
edGRA9R/jjahE/5TuHl+LzH62aNGwCEGLzzT5hivJhGXW9Rrwn3ee9ZTBxrhpTKhTcIA/rIuJ3FI
womwUciLeqwRDTC0qo+1S0AhilWD/z0aL8SW5JtUZBiMHK/IUp4flaEwKxETSI3J+LnjMyRMhtM4
Q4js4Nltih/G6y7xWCNvGBxa6QuMJi6A5DBCe0QHSqxyJALtOVhFCnnQffMcxsqHKxQ3BYOxvbOE
1TFNck7W4zJc5BGs/qzAkG08sRKz7livSopsRWtMj9yTmiznRWdeaffNRs8wzLTl0mP2zfAcu93Y
PjFqbqEUFbQOjJN8Id/mNKjt6wHInyP6HnJkr2kK8ltswvKt2KhfpgWD00R6xKkLoETY1qUoYE/a
FcrZUSgA/z7ogMp8Rm/5wTSFnAdqxUm27HKwYPu2Ho1NSKiEjzSM/LKgCu6UZf016vI9Y3GNbFLd
2loBiaGqaIClIn+iA6eKcBWUwLAQckoi1n5VG5saIqjZ/a7a8Xhcd2tyezDnBncrUiEdck7eyq9O
TA5aA3lXyRaRYqF6kxiDQifYp+5mDRZo+Vb29Rjy+ZLYLH2hf4wRTRJuNHsxKfdDIK4eEaOcMXBo
DYZq/weWxgQDgQNGx8xuvRUly6y8uGhtCbIwwkZik+YNq3T2Yk7ug26F8iZqS0pSvxIMG+JEK/qp
/OzKMFV3+axeEB6Z46FLtWb19kiDTwe5A7Z2/W3FvlKUJxT91fxNT9GU0fLYgxjUnkMIFz7/5/wz
woi59un5pdRT9FotvbInCdPHGr4oBvcvM53XMBwop6cr5ofppQu1AGv1wjVfitBs4pDkR+a5ZN5J
GAczaTId4aLA+RzCwyS8oA6elhOrAuXSHOS+4E2cVYr3IWuV21ptTLQXJ3wWQ0fQpxTjyQcNPv0e
HhZumFa1z72igQKY7eijbirEALX3R2Set1FzzzN13oKWc3a0ik9ohmH09cAPgANkHF0UAk/EW44X
98wbxDBOmYzhucy5OVDgxieQQ9BHaLNXEcnJ9LGeZOc9soAfrJdXrNizABUX22VSbVJYoRjQqgKz
4NHafiLV2VDaB0V+c7bt4Z+1F6YpprfPrtBqVB/kKZzXoE9+W0Wj+13nmjdckObNCCpi2yZiEaXJ
0TGzz1TrEnSfY8DRf/zUIAM/CiJSQh8rzoxElv5xUZPFoMULjJsSwb3W40eS26ShDH8MwYzQ4F8Z
3h/+VDCwvQCB2sjuLcGoVGNIaw+SCTfbtkd7rijpxbJigw+OEZoNxUHOyqm3gFrKO0ahblr/hVTE
PQ01QxsXjzJnF9191hTwi1K9I/m3MB7fI9G9V8lBWdkpeYM0cHIJWWuG+a02HEFITF1S4eQ5QWh0
58VAFSWn+jNt+1uyUL6NEIDL0r3L+YndIDmN7QQhhJipxM7wKDh8XbTO1Q+1Z+o+b8fbhHI93Sdk
/G5yT3szait46ow+fyNcEfC4Nz4GeGm4TZjhSxnXwjGL1KDluU06iss2n46BOie3MDUfcjnUXVwV
dEnA3Ygap1dUMkvJ290GHNCfSA3suedeqP2cfVTZ2iXDoXOhS4BZRX56eJSOuohR8jg0sEBoUFAr
/eIqdeUjGWxEtB2T/nL8MbUEwnO7PMsWcQsYGFcmAJpa2aWTVWI1aOpzrA3U1cQzEJA0gAp0W+Mx
hdmI9Gt4ciKcvoGpY6oecwwsq8rUK6c7UQFKqDnPeoBwoifU/RwnJbTwIbupDvyeRjcWZtBTuVWU
fxSEX8TAWZ/ritFBSRK/9XTf9VV45bx5nEMzPI0WgzCZokGq+LAquFKhUuETNtf45UD52TPbf28a
5wnZc/8Suov6XntfAvpIp/X3T9R3cFjbusOYHeW6qwHqvBCNHG0bx7G3cu2VAd9DNV5kI8jGt+oP
40epZ9Hei+32vKghHBJwfRuFpv8D8hEolLxwtvKlN5HOzsi85rNMAFiL36U8NsIlmQ85RdFTtqnw
z36gF45PFRqcnRUY+au6LGB0PJ0AD8vdykEDRuATCmrsxlUBtwky/MYWzuxmMaeTZJxpiwrIJ23e
+smGqjExxIvd5utSa8bTTBWEFPRmoQM5QFKefPlSPigm8L0EMYSezfPJAXd1iGp33oPhBaFRz7lf
Vlryy+Y4GM7d+KGSfsQU417MxEhPolAdxINjJ9NZr4avsShglyIKrgP+Dev/Gaakf8p0YmaViBrj
qsheGF78kO0+bekEuN270iS0j4U6OseYMeG+KMn9bmacJbGzPByjYp8BSyIdRnbl3GONM+7icQyW
vXXVnIjulPtel9LjtGe4n13NLgHlww8/6LN6tm9HaizyV2D9oaz8mk/gymrI2Xs9RpBPKGho2uat
pJ+xb+lYCyVztYkb5VrSH//V9+XrFHlAxqoY+r9JxE2uw6GK8RzEQVHduiikpWW49tXT9eABAfNB
clT+U1vKr/F2neUTGoMjs/zwkM6/oNwzbnpsz34lct8W1Ro2YHK+J+Fcb+WU3lWwz3dG+OhaLrxM
W35gKqy2U+QS1Dpl+nbdknUtDnZyMpkOJFT0MbouMaf0ZmO6Q4/1G5J4NrVw1JEPnp86+TKcvhoR
XeJZrE8ZAGQssL1yCM0E5rXXnKT1N8Xn69e5t9yUpdqRgfyRl7hESQv6vqB8jrv4ofbDHWCNjsyP
wsNmbCtCqMKnvGXaSOJ2u5fBCoORkkoe5sCmPOD9zEq0S9Qn1dExy8tgh/rJrPHBCupXnQF5IpVF
P1vz4tu2afyTJs2L1MjCCYFrWTjeqXBsUF6Zrt4xZpMzh400Za09yqiXogF43kWFukderPkGgai+
JrUDJLdXh9IJyUSsarb7edk17WDvx9jYyjq5NmlQgyy3UC/RKQOH++5B2/BtJa+Z7vRUJiESLIBV
cMVCayYrL6X1b/G+RRfTbrTmZWwh6bRWAkEHfPaWrKvuZFCpJ2mKNiSnGVxatNo9JX/xDIXULsNl
9KtGpDQ6ZN3pQls9DQOx7+LlHAQpAWAUO7QemubUJGW5tWIbgbz71sQZXUQNTZ5IblV6F91EFUQM
TJzo0ybQowqAAfcdHXPpFraIEtqUeP+FE9Qwg/JBDija+RDApUYI29eMYvqoBvSPEIKFX+2ISlIw
OsMW7mgxk5k12WBK4cYmx9S08PNAjFQ2Q9lr7FOcmau4O4mrv0xSpj6zod0ypSGsLsQYn4Sjt4ek
3O1npfo1auYtGEg+gqeBFSiAfOlrDtkwhYMpIR8mSq8eSlvz2rSdu11njStwEYdVhpx7Ks4gbOa9
6VQPZTRjvqMlofccdZt0Ju/D5hvemhhDdkM9LdyFqEY8QmW363bjaEX17jbBtbCYF9nZApVCAFsx
m0e+uaTKR5SX+2QxnTfgQtMpmBDB9SbXgObqxOwmog2ZvDa9Y5zwbx1aoe91zQCUZWlE21rlfEAD
h3woRD1PEd7dcxjm3yRuaCr4G41TkIUqZCH1bNENmFjIWIauagNBZKDoWGnImdOl+8LzSMi0VeR7
43tgmWLW1td3LCf59xT8hRzRRmYy7yXJUGUgBswMWb7tVbTi9Rh3iVb1G8/m3xdcHKxu/kIWildA
J5Pz6bZuhnOemeIAMzXncqiSfVEv9PbLHAkvOmkbuRcM6jK7csr6IYlL6EZN344batHCGImTHD+j
JD8sS+I+NYBiLkPJJTSrY/8wa5hH0ACDYxuTVzlkYeDLu8yKQmPTWXHlq6X9FV+g/YtS7qQoyw8m
9agtCCg/NbXh7goBkFbSdGs1y1NlqYQFuZN+ihApb2on/z2Yg/6O+AS7SsNEdAiJkbObjOJRCNTz
giUeQ/73Vck49BykyI64t930tA490Yj2u2Dytm0eROcinvsNYoq9XD3zTP90luhWjq31BlOtOHQA
m7fyZdKPYG3BD/mdy/zFS1w+D4ElkSNP/JshcHOTw5wVJwd9YoBYNqEJDCbqLjQUSQci0fUlNPJL
MSpIScSruOpKfmBSKkHXGboq4gUFxsUNxptdOgi/POt1NkL1RdrSUoXTbpws+U8F6fcA0IPk9ycZ
SQtud3lido6tnFvDzfr2XT5rJ3N5jhbWLtOZe18pOmUT2z8TYwkPtj1XpGSJmf1ckPAuC1lm6jK6
qgPhcwTeRvgbavudnrakKZs6jZTWGXdh2jlHT0uWVwSyDyMap9uoZ3hUcvPsMBx/qlRXozASs7wJ
x/1xjWlmvhGXPlcrijdS87b6BFE+4FI5RPRxxiQiTEpcuMgnK1psBMAqFkYEMWcpWoLhwqFPL2gJ
cHrr1tVRvXuIseU5TJaaCRts/cSCLiKv0oSsix1n+feaPIFzlqERJoe4fXJU4417krFJN36S8Kc9
qgitP3JZm7hkMADwHWN+B1Ojqu8gDvqd1C7ALwn3RleM27is3KeA+hkC0pBcHPK1kpZBuNwXKiU4
WwvQ13DERO0QOLYpMuPZgIf+rXcuajTCnQCmcg7i+jMXlMQRtaU1nJnLDVD4bq4zcs41dJ2re1G2
Dm3a/SpZbJqWjXFITmkLGVs8CdWSsck8PlPHmVTQJgmKvXNLJ3jbXe3dSlyFWyWaKLYrRnwXnHYM
GDgQ+K2kFiluTctymbZlRmaPdCFBH+sA37hXgKQi9hivktQI1g0zBtn/U7Q8P5u2GvmOoi7vWpsR
Cqk8qf3dtYfyXNPluJUz0nsgGZtEL8Z3+QzFGRKZCSBRqmnxdWyml1UnoyRqfi3yCION6iZ3RSkO
YWcMrK9FehdzHnURJJ/Zset9hgloMyg5qspq21jF+NMtI4I/AsFCbyduOHd6SRbMS4ER2hvadOkh
rufgFTjAbh1VBijOh+EprbX+g6VUOTDGyWD/ujdWWVTdY1EdIW8wtgzDkyxhW5VGUcBef4hn7wL2
V2diyJjKKGgMUjgqlLUNDoGRsHfpQ52Am1K/6CszDCr266B3Qv+sPespBbzIg1MhZqJT8YaOYzuA
v6onybR34lcah+nOLDFV9V31Soy38Y9C74v/CiLUMgbMSmo+K6SM+7prVh9V5GQ7F3bxSTb52Xwg
mVgQcJyOUtS06hebiOFtLiczLAETR97wObDDL5Ogg0FJbjYNeNgRrMyptckgUmpd8yskVBJhNosI
McO0W7QD+radm2BbDQXy9t55rBVLCVhOISckRYr85LoffcI/OTRzDKeSruTSA2ZgQ439OOd05eAc
fJ2pIynplh90hiw8RSR6iKbrNfCc2G+VfD7XwvIvaoKz2s4/rMrGPUe6hWwNjJ3T3rOWA8/QmlDn
RSXsJmVxg1G8hQhGL9qK9YviLBWCTNTYCQmM3IvLa2ebzb1gJLYlCHfZ1QMdtLL6sCy0S7mumdu4
67Jnq33DqAnWo25n3GAMJTy9eVcYux0aknBSd0ACPhRXZ1aDc0QKmq+bbsOVAWRcGjYKN2vXl8ny
SMg0eV7RFUXo7fogQVjUartewO/FshANJUXs7H7Es9siqtXGrTLkIXrv5kJnQnnKir57lA5KOnsI
r/hP1MOwzL9oqagZlgExFVpNE6LgS7siP0+pEdzHpjm7xoZZU576CDzbvtN/1HH9pRcErHoYL62l
Oa91UKFWto/jXDGMF2P6TMsOAY7CTWsM9TV1m+rCxNTdE2+g7jpoPMgTpvYa9GO3GYQdVYMLDa5r
q81F8lWztS8e46ef/eQh4QAfWGTWNRZdnFA8uDOJjUqhb8sIDW3ltua9ifiqSxp+h0pkH9bVDrN9
d6hHyAW0ITJBYUweFAB536rHHH0CnnKau04eG+8mQQ8+ivHrIOh7TkWjUV55jvF1cYqXwM1qyOei
j4HZko56XkEwEA6xsFGtc+wot1R7p43hPEvQxKhiUWlz6qFJadoD3UTkdHJMruZQr4diQ0ZLekiF
JiX57eAU308DluD1S9gxkVrTUtBCFYnCQ2H2xzRovknA2EBDGBprMe2q0agRaQ5AyewK6Ztg1NVx
pMJVMo7oA5sXBTbtTqnaGQ0Q0N2VV1VmyNTr7IK1vj+GDUASz2y+IkdHUofxHuRmT6ehHtm0TDM9
tpb3Jezz39J2pukGyQxuadGA8mjxh4hII/1RB0QrOwoKdSZVPVBRdHCuRZpGUKXFU6a5X3XF/pTq
yiZ39zXqvxox3KlmEkKr2fLucp1ALdttUajlTFYK2sdoRlhLizfDJIk6qRlOi8Pjgjhj5SpmdljR
b4MX1Sm4L9CPSCvsOIrIuRxBUdN1P2D1kfxH2v2KO0J1wsgBC2tuTEwhxRFUPGhKtLG5F78EpuNn
T2GrOT8chR20TxtkgHjafR1HquFnIQuXqsODrSNj/tZ02teF765QMKJpe1w0y9PainYsN3xwieR/
GOfMy12ByTE/VeSmHGaEIVVvnU1IxOGT3tRMco3+qsbaocbp0yFN1GPGXK23iagWp/mbZk2G/69/
+5//53//nP5X+LuE3jeHZfFvRQ/ILy669t//penmv/6tWt8//fr3f+FtQjFhGapjqY5parbt8uc/
fzziIhR//X8oEYaZYgDulrfNfJafX4Z58RTZ+nPfV79rmq+PNqjyY25QGkf1ANaKyvnScgGfXGeA
jcFQlkQc+yk2UA1GVjsA+aIDd1vEw0XVYmd9auYLxgfp3LYS6wuROMFBtwTwzBmMr1ExHXXaHmoe
jhCjw/o5oMAh441SPtdflpmmbZpocPYEGVkfuRKNnCyiHkfIwbBwUMoqw+5rTpCYXJi26kh2l6mm
cilZ/QKCN9D64Liyy59lY5gQA1yNtOLi4AWC7ym6R4GCEj0W8aJWUlkvsdX/k9oR7ZRU4KtnAwTd
GEPlxbP3nAH8fBnHiwuqAvRH9pATvBbFzC0ty7Pjki3GTG68cQKEmStPGnMf7Jk7glYqtWydMVZz
9BTVlYK9FF2tLFRjlWOolthI1wQ0sQ0H9BQii8Zwb+OgwYq2Oo4bYugvH1zNbXcQHR5oC/Q9/tr+
DG0rO05E4/pZ0qDWF/4dfJOVX4ZIIlRivl8pzuVBKRrsgzXiM8g9yL8YFDgvZ165j5b63lTe9G0o
dlOM8K7U4+IL5X/4CNL3Zti1SnsJCNa+40OzXltwCP/N9Wlp/9/lqYPB8zSVbcR2XM34z5enqdBY
rlsrBTwZnyclZT1z2FdZcTlcU7q0jVdcEJl8Lqo7XebQiJ6sNvqG/ti76cKtntR3+YnKB2ZQG3Mg
Pc9FLH1wJ25cGT0jH3ChRfe5NpI9QmJKWUnlmKOc7PEKjxkRh/mlDPT0gPlcx3wsZtq2oQ8gwMC5
zI5+Frze71U0etvICXpCBrRw15Qmkx6Obhto+0U8qju5pkscJPCr4RoxlyNZ07x5yPk4Is0OxAdK
gf/mRlfFJ/WfbnTd8zzHMTzD9Wj1uP/lRu9mwhKZlsy70kk7fhCOQ/KCl5o0tY2XnWYpwqIv2qKe
AbaU3bHAFSP0GZKEFOYpZ4VAD652EISHyG4RzZJDBJYjNp2rDXs2jTgSNoWVnFoQhqjSOODE5luW
Q7+VIx/FsxZC0wYby+4cb9Mcy4FUnKeAx3byEgdv6F50dcGDGvxfxs5sN24s3dKvcpD3rCa5Nyfg
1LlgMObQLFmybwh5EOd55oP0C/WL9UeGqzLT1chsoEqw07KsUJCb/7DWt5rXxC5OTmxc1mlXOrVP
NAe3k9YjpCYtDNZFJyETgvfpBta2M/ZRy5hZKPAUbzSWM13VBTu5IiImM0XpMC60GvLlg6Qs92vE
wYSGyeuSSGACTLMdLtr5WPKqN+u+uXHmx/VSUy1s91l8V2p2+jCY1cM6VV4/1CN3euq/VibOoTUf
kh1kgcDoYmcksXRzaL5oBft7lEFL0m2GkVDXntnL+1jZ1FG5KK2lXEyaUVYLGgGuls8AsjOrR8WP
gY61afIcMeR1dWuy3800OWZqS4nWHlRrls9RUVdocOLxkYHb6K2/IrF499fXkG38egkJsrt1Uzg2
96Opqsuz5A/PCsuugzpTMm17nVM3UYXecREj+NoDGun4Eyku0BBnPd5idCdLwUbBODnkdko7HPa/
U+nmjOhDeJls4Zh2XZC+1Zv1Z2+kQ3JDI9JvMEQiyiib0CvrKjkXsXC+6mrNs9fS+h3zUsVzRNYd
MiUmU23IsgsS+eXho3k4vcKnAe7snTmq+3ww+4tWsOhcQEG/CwPWXynzQOZJV1pHBRnt8arF6MM3
o2C9+XOYGslvZkb9s+SRrjxVsPueGYbJ3STb66iBaBn32hoSEy32WdINT33HNLRuz7z86KylLedG
XG/tCJ0MAD3/wcLccOTp1PKeNt2N5YDGXkIF0A8T0wRpkJDx9shcPyOYQNT3zTztZpiUHrJ+igPc
dxu49+0DvHR737bIPP763dad/3y3Da44W9UNYUvH/OXddgLTB/NvYkKYmIsTzJjI0ui2SDae+glm
RLdMK69PSo3+zm7jj0zxxeXKY4Zw7vklTs0qCIhsq+LbfA6Ls9p3EfkTetnetCr0Ars2t1bE/FaU
75kWKm+Ia240XRlcpuHAKQ1HbmEif/mb1/brYegYuqablqai8LUpe5Yr/Q9XsqoHYiF31psERSM7
Hwi3dVPnnAKYpQpnAQORtrabsIEeoybp8XTWllupnbY3pjDdZ8R1AFg2DgP5Y9vIFueRYMtTNKm1
C288Q1o/e6yN+jtHGxA4EDp5+9cvQYjlwP7zgS51jdcgpGpjZrWX9+8Pr6HRJnBeLfsFcFT71SVk
aIvnUC1IHl5qSkX2WwEozu0n0KW17B/W2T53V7BR80zdsF2Itn3jtw9FkkXbxHqbOyPaFJ3M96Ms
5t3Qy+mm4Um6rBp6ahSihJa8ldgE+hYT2Le0uNQEP6oqZihTMY42uv7zz1nTMo1HaIHJuoL9YtcA
2S1dyl2ZTP1dXRuPkSS5/vrJIh713UryIV2O8k/z993kYPeRFUjbRcNYW4e+tsoDRUbr+WP5rW2g
vlzvOrPE84xmpnEB1vSHxJgvIs0OGtJGvBA9/pyYBVoBxO4uJ6PoQT5QP1wL0SEbireyZOIxFY34
uYHTgszccI34j0pgfjRDlX0jwordA/oNnOtTVIiXMtbSnZCM5zNubk7fvnlIIlx++ahvG55rl9Gx
Lypj2Atb2Zu4jqMnKx+TbRqjYAyL28mYnC3prQY6DDxhK6kzV7MHC6YubXBxAHBzXjueMl8sA9LG
FUdTpyZt613nXmylwWX0wbZf5jChjutGcRK6FzPaBG0ZEoGtbhBXaRgk6LuhNiebAsj8TtMaA+Uv
xtGUf5cn1EQ6gN3nJ9jjOPORl3gsLvX79YMIDDeD3nX7+38KES26Ntu6Q9uG4vppdjz2O1nB44lN
0/DSpv+xKl3tSgIWHPMl9K2fbyUaLcsOQ1KhkQexcjrXhfCfmZ80gCKcji8xeUo0R08apccG0Xh3
lMTVLa1fyKrvGBIv564SirYtqNCv5v7VgK/bjvZTd8WcIMF1GdziMJNuu/TGNsWaV9eT2I6pXR+c
kQgyvZnlpoJqtWXE65wYrHSoBeAfKwnL+hh3gi0G0h8nTIj1kPDMjqz7sUzNA/Q1QO5DzVygiH6A
CB4JAaY1n+HpajmgR3/Bw8BtIZsb+8K5Ga2PPDCYEaKx2q7eE4y3zaGX8YW1ZHSe5ZfVu7oqLqZ2
emd/antI9Lp9XfQ+PyY+iKlODjrvjGYMDypS4GPX+nzLcWvt8yglvYGNdc1TuVksl3rwVYnHl1lM
EfRS2wXoNn1mOnyj5MRhB8VsgnxA37H+u+sHHexPORfB/rooGnqyZvoCVtsCRS+jMrtlWcQ+Li2h
LhCs9ZkcbuIYAuiWQa8ESPSQ+pKMGLrJS9Uy8TN7FS24pc/5WdCnrSJpCwrBOmPTpSOOjJJO1wBq
IweGnXQ5E7OmOgX6WF4axw+OobL0SyYm8UhPX5ZXRK4XZ7ITvK+ivDrub5SwHE78ZL+SWWPuysVB
pjgT2A3Dca7hLJhqul2VcisZA15HOcY3WSbmS54ylOSmDU9X808rUvO6nAYqpro/qwCjbWCEMkSx
ktI6tSSr91KGr8hLbEpJCJRTmT1fRzyjgQ7fQI2nqbTUDQGsBwQAkUsqaHe8Rp0sJF5rVSw1LUCm
EHgRFG1S0DSJmkf+LpAvja8RN0xCsbpTA1L11ghfhijDRcw+2QT58An60bhV50fIU9VmlTzrivgp
frZ6B6+EjE+aqr5pzTIXjmG5oUp6HLN6eupzAreUrG4OaCTzv2k69F8LRofHk22hc5CqY9rUEn9+
RNUxrTwoXLK+8lK/RO1o3mnOzTDqyu36m3HIzLt6astjnWc/7LaatkTjGoTJLbY2h+VVl4k9U/8E
Olfon9YPtipSWALhFYpiRBkXcT+ZWyXKTZZpZPzGKunvf/241X9tRJeX4ugsnDSLqkg6+p9fiuOL
0uJh0GzSRDxYYcfGdpn/iF5/N5IASgCJnX7ff7VKv0ThqLKy0BYy1RLw0tlHOvLs68xt4nUdqQZx
4mjHuHXM28aezFvF1G4opv+uhJO/lggOrZ4BjJz6gBGPqv3yTUczAZ/VkLVsNmbSasN0fKAce1mF
mbZBVtq8C+Nw3pellryqEgZHKfoHM08f61VBrWdn2SMdJ+AQApwenTNRpZtKrz//nhXg9KV9dkTt
rfG3Kd0e4j0Gi0xVVhoWMrboJLjwhMrRVawC/WGhya1GWR2P4E2lJE/r+Q0AsS/a+LXtgq3VlvOr
U/s3VUrEZ1mTruMvG6YSXeBhKAmJViT38t+8zeavRZXQpMm6xtQcZmW6/ssVa8XwwZPKQuG+AF0G
azYOyMPHmylkGu+B5q5+zNEjIQnyw5DZJ8JVH8K4vOoXeVwMF8Me74Ug8WlSHuUiiwaUdTCrZLiL
TWs8teb8dYU71WkybOu6Yk0SiPxvxia29cvLWKhfNGs8lB2Di8BW/3y1Sj3Ma0R94U6XXbG/+n9p
SU3a4XliKNJ4Noi4czRlKYdzBpuFohxY6t4pocywk01Pq5hC72YTaT3JVShQNkOVlI/aWDnPsW+9
obb2b9Y/y8Pp1k+mfapqRyea2y9NjFFyqorsPJLS65Ytes14iSLuSKUBS41hc67Na0TnMEaw7HsL
ecYyT4+Vptn4ja1urxO3opLmE4OSiz314QkhMSbTVeIXmn6Iya5cWPQoklaw/qRivAGh9mDnane+
1oZXtoLsAbbHMwUqXE2dwAzisRyNtHaj5LjRov6YxzGBW776LA3zNMzld22QzlnYBfpC2EBGhEj2
nsCA6KAX6lkas7ozTBl/7mADs4BqKJdesieloCdkXd/fTwZlWoy7bp2NgazK96UkWoKcl4+/vmjl
r52aQwugWSpVlW2aqjCWi/oPnYBNbIuT5jjph6H9xgjXf5KycY6+YVnuFFXKE8vQ9imzvBEjXb0Z
en1kLIP8hyZfwJX17b20VRRgRdM8YDuvH9DzAA7QrWNdZNljXUTazsQjjJ5otq94nxXHSRpocZ1L
4pyh2EfKXGpG86o15n7db8Izzg4OYmHid8aUjjW3T0aZ54eiID2JVPD5ZMeBiU4KbFSP8KBBemOO
QO0dJR+P10SvyqFJz2Kf0V8rvifg8+7/+gco/uM5Zdu64ViG5GxXNfnrlDFVqkkL0Z94DqvDRdkM
ZxDIkS6nw7rRVtP5u95zyZCbfjJyX5JarMz7DjIMlfXYu5b089vIiL9ey6aogeRpE/rsMXgOyQzy
GTixMUlufl6TZO0MGXintMHGux6EmQU7rrc/OQEe9ymcF1zcv6DVLPXqex80/eT9zQtfzoE/9pAO
L9wyuX5M3dAY6/zygGCcIITVI4GKzfrH+lKNWH/KCnu+VCmQq9oAu8MjbTgb9TNVeKsl6c4UY7Yr
TIanfaLO5375b3VZMzkLx/QhC0jwjYdgB2FtoKsJD2QzdfTBkXmyMJ0wjE+sT300PkgfYVsZ7HUk
36En8D/v//rlaeuV/8fXZ1m6JgQ9viohpmvq8lT/w50hosEuVF362wQ+u+sskZBrEKTdkwYJ4fkO
34h+XP97CGP0Nk0aAuEAKO4Sp4YngKjhOGE8OwvDTw6rUZTe8INrBSFoMOLJVxG3rE+IenLqjWUm
3PR5mgSYFgN1O6HE9jGquGaGLWSdNjbyC0hrZPgla5ftmGkY0YsQKXpJvomaDR99q2ZnW8AsFAE6
FCdJPeA28z7sa/uTHiLeBVfeaVPmBcbgUHwq51VWPZdYa0i2ucVAtm18gAGJIuwjB76yX9f87LPY
A9hvfd2RkaP5vhdGZXGSnJ5hnx6ctuu1Q24S6wVFQu2/98YwXRyklqJLe2STlQ33ciF8ZO3nHF2z
BwOPWXFpmD/WPwTwPVxN9Wt3E495dlwnul02JZfewDDjmC3g+4iYp/WJnicZ+wZlvJVMa85ZSM28
Cn8qMzNhnfkFTglfhbmlmTt/EeQ1jMO2eemzE7EGptGMvYgHbP0GZ7CcN2EDqNVOdXMnBUzjtb2Y
s9L2mtLskLkxpsoYpXIXTtsoj1k7TggsK+YKoJaLYasVw65p1OFKK0YqWUOeXRSVjt0fHITOiJ9R
guQ9SsemG/d9PaT3nMnBie60/JySJHZZFw2KEyRuPkwdU86IfNJA0d6ug45mJqp4Hqdxm2FOu5ss
azjFVaPjlGR5oI+0KOuCrJmsRxrR9CiVUXIeJ+hTo0b5lhbjBlMsitx6Kvh2NIO4mHrYGYH4fnUa
qqozb//6RtLFfxQUtmlLSwqDEthidfvLI6brU3wCRTvtQr8HZYG2KWNpvaEiC495KN7oOMyjDxqd
DSlbIAVuZo6O6X6dHKF62GkGMYXGcsa3MyVfL7jRajs03/UPP0s8h8HQB0Kqmxrr+peZS9Sd++Rs
FAtTziJDN9CUbhv2lrysunS8aAURboOxv8rUG9b3hQkuaUV3YFMYTtdr1R7D8TB1EFbJETS47mvD
2VG6xfsiSlNvfUp1qIOOV8VoE9oALOAo7ooOK0XWMDfyg0B7NMqWhThxpmdNWPIMTgMZQxue+3UP
ZCfmLXssj9xFBab2sWui5l5DPGO1ar83m5gd5NIuyAErTZq092inXxNnRja6pFaoo5EcTEN9XpNf
2QfEsAdmcWwTs3uuOmZMpGp3t2ERJdsZiP4Sgcjcu9uvfGWlB6uHGEnu1rutT0hHbf/NkFVz43Y9
HxR4dKd1io31OjitAr2yXlJpS5mjhyBzVJ8n+574mW1JcO5hFWjziADyt6zIW3ICd21oTbBMmSVc
b4y2g5e2qO3qtOYnrEMrtkZm8ZaWPCUjOm57lh9OoFUsGNV0wzamgBlgvcISUhgrYg62im4b62Pq
hU5uEkn+3sxh+ZwzEoZTTZeQDD/WqD2/jNvNlBN/sFamfUB51dUFTE9yZ/gxIgtZC8ioJFv6+t6b
PdP1aEjtXT86IDeX+lJ12H5ev3fDjMtL53f3mgIQY7VQyji/t/LmEkda5nY5ypEr67RJhH1gFX6n
9g0Gs7gVkPPiedcLhsHrT0cbyDJGtlDBgpct8OJCvlybHfLwyg00xpwAa3NgCtWCMJ+7+HvM4Umx
uYX54HZMCTDdTnbs9lYgDzGimNNVLEcaLKgpYULCk+VXvSxzF73mGs2VBbTV6155hBbuL6ChVeOB
DInc0mrCV74MoQpmoHiFo6OCsSUKuptVH5knjnIDQLAxYVatA7I0mqA2lclNDC76WjcbUX00WnUv
p5C7NsawpqV6u4/7rjhzlP78wDqG8CuCc/EsM6XazRmt7xriWjXAoWLGC4R3QMdoRPigkrhytqbo
mAVjfDZQM3qVOT5ejz056ndzIdMTGW7iNgsLefnro+w/e2JDExrRATr9LAXzr4182PpTl8qIa6SI
8w2bMwCjs0kbtD7FHaUx9kYQfAuNuNtMtM8ntljG0dbR8eZQcOO6KLEO2sAu8KSe2G3UpJZ1wrJe
DBZXN6Bqof6kA/lGdInnJLFhXaelV8R6dBPZ3eSx64X2SxIBkD20urA+CYnFOd9my+lRaqxG0WMf
E+7KbTGN3dUNp+eskHXNNrgteeh0af19FAjX9IHRc+U/q1HXXvRJYW6y/DZKY/1vqin5H1WyxoTU
4Ie3LB1YPfyyEGKlkqMeAyg6152KqpTY3PUD0Sg/f7X+VuYDh0pbYK8FI3Dv9/4AWkKO9wzUF9AM
GxbVGf1nX02frwTDwsYzjIf+CK8uPQdjVB5nNb9rNLxVV6/HYvhAyY3iDg/Z+kSGZ6w+9lmabiT9
709mVqGL8tBXvbMbG8g9Nc9fjnrCXH3IcY0mX/LglAnndVWTh6kmbufKel1FOutV9r/+JKxpVqHN
t6KcIEuH7S+//Z/nIuN//738nX9/zp//xv/cRN/oqYqP9i8/a/+juH3PfjS/ftKfvjL/+s/vzntv
3//0my0BiySkdz8g7/xourT9l0Bo+cz/3z/8rx/rV3meyh///O0bRK12+WpBVOS//fyjRU+kcU38
W3+0fPmff7Z8///87f/876b9Udc/om/hr3/px3vT8tetf2imbukOS2bBinm5xDje+RPnH8xK0C2Y
hs4S3CGP77f/yguS7/75m3T+sXS/hiN0kxR42+K6JZdr/SPzH3ihVKkKHso6EzDx279e+/21Tbi+
af9vsZSg2vlTv2SpukA6wdUvdOYqUljLXvEP/UQcEA1kz2O88Zn5usSjZLuyH/FHkAhT+Nl4Hsd4
axuvSPeRG+KYCwgfcY3x7PfYoGG3HegoKmAShkk/KLwpaL6ILJR7CSFWpHZ+srvYtVgIb8oloEeL
SuIpZ+MoA/8uUM3HtotsrzD0T52RPqvIUtpQrzdhaKpbfC6ZO+QI3Kk9u4FsOkdEDz3rrnHG7hww
7NokUXeZguHdt+F/03eZQP6SL7ZSEqECC3BztlXNuM/A4rOjgUHQOfT3GZlQCaKO/ZigYG2J1APh
oxfda4rw161758PWNdoeM2BfXdzl4L0zE6Sf7ZBxivvgCJjWQVJSz6j20cxP0iETgEL/MFLsuY5z
CrVOuHXw0mwRV0SPg+zdnOI8q+pdiRHFdcKwcmW1xR/JCVsCvVHRypvhLUL7T1kOZhA65ZsW9vyw
2jdpDhVO+InxRkx4A4hmN9U46zEG76IaDrWhPo0BRBRrQUYlAVHQvv9VM0Hp2TUTvNKyN3RO2OvU
jgIeJXgR4KVq67bepiL02R9gVDaH2XdpHxvSvOZL2YfFUW/R8aYpFqkuyg8RCyhIJrOXlUSA9/YQ
4FbyeZKSa62KGM9vy5Sgx/Xdq5nmRawiohBUYdZ+B9pasp1VPnBYYEkbuwyqYmJ49JgUf6LQLxaQ
UG5tksDmIP8WRcDdpiSLPT/UPJZo9Ah+gjmyDknrVACkifFUxT4A/16fmdGpL8AnoVjyQCLKFEB4
Q/AeOix94SOR8W4GM8Lohghp2wF1xVcyePrMgA7kFBPRFx6LFtm03ZOHSRyZ4uWQzV1z4YxpYfw8
+s5j1lqPVrikbVGomxCcjT6BUjkfAtZu+E6MTUkuCe8BQL4+sB5sPXd27DROhRABzp+WwaSSEzXC
3MRDb+DFGd7+QiygUjP54evOdNSCqto2YSS3QEoaFmDlpiWiddMmudwpvHq3bnuDLW19r4oRcD30
XWCv6IZG2/mSpQbi467VsO7Fr6GFTLbzI23rXOScW1uoAizSxEh/P9bhzicI4Tg1w2a0SIwjRFOc
YLHDNqD89fyUy3NViEIk8Ai4cD6jgFlqIOnJpFAeHZlN8IPndGMgRd0tivm8rGKvF3SnVVzzDfXg
QdTRAVQUwDabNEj9NlgtYwBgNLopHFjCqqBI5lbzPJk5Nu/2oetAzGlJTGNOag2TsW86ThD+of5A
wYhgtlK3wHhISMHaqpgjQtGBoSegFowOS8XeofsqVFRITTv4ZwLlpKvoabNVCc0ocXN6zeAXe0jY
464Cqo2LAqNh+TjOdfhqqjDTePs8MyPPslajB7PuC+5AgiIczM9uBYWM92qxrh9W62CJ5GKPE4uk
zNwutpgYIOV3+gbHo9iiFt+bBoYe5OCxW9kW3I5IGAtk6A3v+XvoZOk2Ftl3dgy5l9OJbCBnD7wV
iu4J5xRTu211n9UPwyxAiWaAplq9m+rqsa8QseObYStpsVCIX2tR7hH2xkdm5N+JYj73FTivueRy
zarWNYy+ZAwUP+tKVzLSNMnjqUDSR7Z5iztJxSk5eHbL/Cd3EojNUfxJssTmqcBtZOOkd6ckfveR
hJ70iaot2YHxKG8jEpGt2FfORT/teJHDUW+0u3jcOYjkvZHILnzvNCpO25doW8PXFHoPQzbYCo5f
e7kY34kUgTqhM9i1i+C1CueT1uvRplEBNgJhYPMEOp3Jrm+UpyQuz7mqm5s+UiCwEb7aYBb0kAIQ
e1YOGMbgZZ5GHwWvrbSuyiFtw0N32zK+R/9Nunduk9Aa4VJN2/DEUtc4kMGDXkZoN77F5J0i61Ur
LGXvFCEJbmSRYarK2NXhDyNdvdb8A8Q0uoKWWI+4FGQ9LhSv7K42GSYpNs6mCfAYaNCTrUi5Vxn8
b4jI2ehG2nyKzFejrl0cKyvbMD/2iKgissR38GMv1USsNGJxknnzgALceCz66kOtQsLB2gj6ekp+
isxTF+wCS3nla2E4kxekHKVxCyjQMNzaaLiQnO4+JsWTKys9MVw/6WpB6kQ93Sk5j03diO9M5OIV
+C9fmW8DyzcQl13Ihe5ObTxxueo66WpkQhJpY3ANpQ5dF1p0DgbXL0dSU9N6cVsKtM4KIyzVIpPY
bbX2C4Q3yJIToWlOQwNQCKRec2fvR5+YA0B0m07RPodJNHhCFjBIyocI/atWJb3niNjfwPPdU/js
kwrudxsIGwvg0j40TOX7/i1Cbe4lzKiYHBnZRlXYyvvxYv4Ls2M5q6HHwUEp0m4qn3zlnIj0sPw8
dOMRssBBKxQW58Cams52PKsTuIlmuu82Lt0hLV5UZg87gjjRM0bRY1jk8WlSwHsYWtht/GjfZgTk
Eaw7bLhYNYR7EaaxB9oVh4hn3EnBPUlG7Qa0mpZ1L7L0lZ0Ik72JIRkxt+r5FQ1PEnSVG/ZVhlqE
FTvqzdMkMe051gtVVqLEr5PvwPzhHQipI0pVU7Z4PajMjHdBAItr+9271RAomtuX0baaw0hazVCx
2ICfmIp2i8T8vQ91AqmU4t5qQhDs2utUx87W6AnmyhP7WPatBaRBcQX+ILHMgaJWQ8vLGUBkMI9G
ZojJZBNzKAF6jgQrbXq9IxZ7vBt15iNZq2HCj72Ec9CbCrBrNM67fjDvk6oH5RbZiSsmC1fGRBMf
o9scJZmBS+c3arCZAhLuh06nfe+tHQ8lhVLJjA/0NJ/UV9sEo9wPg31wzAwnSLWF8alejCCMMSgF
n6Cvdrs4S/3t4E+fqWGwnAMTdcs4el2ocE2ASIJmKj4oGt94hKaXwceH3vewd4Zhp4vpRW2aejuo
geom/X0Ut/Om00feHHV4w/hJ85WI0HUqNH3TMCEVzAJjK7VwupBlyO3RzgQugUsfjAqBVsx9OcgF
ST3G5kGQyHWT6zEpUGnomrO/qRgl7EAAgDudU2szkRqA/1USP2hGt8GIwAqQE6KruDG9nuOBJkK5
wWXVbQYIUyZ07k3IpHaRbzmPeOLxjTGPkXnwqc3Vl1b9hL8gQOd0dDB37uIBinWK6TEXqBBGDRLH
CI4lzU3jpDUBiL2ifC4aKviypktNNXAQiIwWyIoFZKjf56VFqLTpsLgZvisYs+UigwpNbc/Miami
mfIAmXNxjpV6dCsYibe6LDVXaZs7oPD7HJ8/CjfenLvGZ/GkTBC5qowUAS8iF+3YdPWPoLQvjB06
F51SgpTtPWtV/2A1/pMeAvN0psQrVPOAfQUYTW28qkok3LJjacmOmw2nRtYgRmtsRwih0sNsEEWX
+wrVqQ9hp5YE0jKldIJxZzG+uZNM+rlokxui3UXUssmaOWpFU2FE1sJml4ywiTtH43jLoNPYMqKj
F/iTsbMGinVmouPsfdyGGy1oiMlW5d4mXwHO0E5oiD4TOXI6wsTc6DHH48BqmTbG4N+x6m+JjMDU
YSi+y2kVIgJ28DpwiA9BdUibtNzH4XlSiYZo2G6QKsMuWZosMQZizwkD7GpwWSjBD4peYkq06P5V
kLpYcu0tYPJ4y50SswEN3wr1aGZ2vmubot/IvP6ISRNykaUkRxwxzpZJ1AeCyty1eiTcLZkbZsDR
l3Qq5zKKuTTgzs4z5hEJgxr2129qnw0M4XxSB4s7eN/dHpv1c5A3CK+g5pFfHJ/a5afghPgaI986
J7LYB3m+GyrxrYV6l+n25PkZ36+lOK8ybr8mFU/DQTuIahwOIvM/ljq7rtqPNMexNC6h9wbEGYxw
i5MNAYfwR1chmnFn2PHj3Jb+QR9USjkyFELJ/qgawIARzWVNAdrcsqdj056maCAJRjbIhxxxnygf
tP+wkjEl0x8geoj2ohS3VnauyHPd29klLfrkMIbthR9ncbbzfJ/VOj8lId/BKthb07GPmJrlrhnk
nZ5hhLKoZ/s63WjN8A6e7sP2R2wDI+yHuiDaJyIvpSuowHPiSWi1UJkI6kGycUJ3bADPmYpBUTgh
+w/nL2mvIO6EWzd12qkDS5sMcXXsExtwP1uwqvZfkIwl23aIWb7c9EkXe3lNrnVriS22DAdQevXY
UPp4QQvYLGS6O+jhoTAtHsE1ym31s2C7xacRg9pHvMuhZfwYh4l/N2NJbGiDtdMhCXrOMGsUPSYi
3ylsyUqHnTCV6mOnOSxNaWuDhm1iDnbPz/L5OBJPWZNtyPpK77ejFTILnpQ3otfv0rjjKK0lj6KE
r9ZXtEXtQy3a7uDjWUtI6Qgcq7tL0dr4mqpsSg6Mjf3Maeh4eWjxwJmBONtJDZ4p0BCYgQcaeigQ
I2BZgr3MTW7WNG810ot5oiuOezQgOJkkeZTj9ymsi73Z67daC+soK9ud3gf9PYuo5q7qoQsaDO9i
5XnggtrKKMYoLsZvnWXfKlK7b2rpGrdz144ngc11kwaFdtGtiBPUHx6For7YbfFN1NGAh4wzpeM4
8/sD9u9oWxuwO1JuHjuzvxVWTVWAzA/x+QZw9yfKmMStdCoHI4TRZVojywfCl1zCIpcHvH0c4nwm
Q2y8QzHrFZFK6oAU7wpthtCHgxGWh1hqiusTr1SDMgfKihnamgiKVLARTcNCYUmZ5xalq+edhD/v
x2c9AE4h6ayIemNkQe8KRuA06nl5CmRe7scuCeGQ5FS3Qu/21G1P4OBbtCsVAwOhbGst+awJUKVd
iRUxjp4hYIgDUownvcjcQMt8z2KTvmUheWo4JQ7K2JxCtdRuwvHCEkW5DQCZl3w7MNC2aulcojFk
k1Bb2i46zT5ukIXOhFpYu2knNI+wd90gAsvKrOCmiurWnXnPmR5VR/V7EPrRLojPkx7qCNaVgxkq
scewN8XgPQBTWd4UEzOPyxhqOayp4e0EFhTlTLKJEnj2Q3mjljWJTeZdXGB4URPrNQHZDKJBU3lQ
htMOvTGWKiuGAzaG25yKaxfmE0WxuCC7uohY/+RMVFITI5sa0o7bV1CJ29i50IscG96BnakEB5v/
z4ZWwCu3SDMFBeBiPP1SwnjUlDQ4dR2myEqqmIgiSm6ed65Oh9erFCXp6HtppciNOtRv8wiOoRyh
qNv9JlUD/zjiQUZApjj+DWq+j0Zpb6SaImUIBtq3BStoZUR19jcEWR+h0d5mw3Lqy5lonLakl4r9
tyDiLY58f9r0w3QUlkpa96ScU9N5R61MlvZE4vo4nrqUbxmwUMi409W1+jU7ApW2OMvsH0mBAiDC
CCtp9DaFytAlk84+LbXAI8t3UxpOj8dynEnujk+2BiXHyqNgw6r4QHv/0gFbaqJDY2eKJ+eI53hv
PZjRiCI+yrw0VrLdXFeQrFEHTyqVsAUEGRTR6NWhUu8qJx4Zq/HSfB7mSlhjAs+1x9bGPI+W6GuS
6MQvLjLMJNGe8odYcDkVVvzFGdpdqKgEXLGKcGTPPILo2j7AsdzxjCNrYEDZisAsx7o9s6k+D2Gy
w5TP++SY74ZxHET3xe6QheTdi0kbQqUWneJCO1pZ5kVz6UoH7ULXcMcOPOJJmyPgVBR0h+J7RiNF
b4LG7I15EatA/GwqaDG+PVDTizxQ2nTF41d7GhyeHubWaHF5hFxLNFqur4DDAgRPwqmZbUzFulEU
Y2AJl9xxvSJosPfoWsxNqHRgepT4bWrCj8ls2QUq6ffMj147sh8AKhkfoFBOCuO3MdbeEiK23RRQ
PNyBBlaJA6ZiJJ2T1tM3drIjeTmdZzeLznbZgvWAVoyZgs0lq5KdbTYhjiHsJSkPWGjpEZO85NEC
ZksQW3ASCfNCok76O5XqGDXtLlBShMKGqDw5Up/Eprr5v+ydR3PkSphdfxEmgITfFoCyLJJF2+QG
QdMN7xIugV+vgxlpoYlQhLTX4m2e6UdWAZmfufdcdzAs9qXoWTw6ubaDsY8sB/kp1NGd9GLqcSuc
Eji5rad/5SpOgLTxSGKZwvZL+SdesG/nu7nhAJBWGaSgoI6lR6hfMVaBtnjOrrDTk71mF3vyb6gQ
gAH680/xyGKs/kMaY+CkTybjKPxakE7RfT0T3RpR3xencYnfrJmTARkK+GT4FVD3wHIRqBf0SbuC
TS5SrrP3xMhBTRDGM3seFm4bYVjKvJmLriIRB5K2Aacsn8r6HNv+J9lle3sdf/SufxNTHJ81mPfM
9jpjez2d9Nd16+dJW7+tDeDgFHwmVXoe07cOtJEZ64elgzlg2uNm/bDBmf1TZeZEiSb+tPhtmxIX
UgPQMkpA8JvERuEf0IIRhLDFQ3UH25AlPMec65b1zoNjxVSlXo9ow4NYm3tYsyfeYiA7GlwGBzYN
X34oDCIrYgp1E5CDaxnAvZ1fv+IV7OFzagazvzEbmUrYm8RlvgwJP59J2JBh5VWod5tnqWl/VnC6
u0wMdpDhYKGG+CUmFcB0Zz7Bd7Z2Vjv+6yqqyVlAb8tc+zDXy1lXa3cwJl3bFWsNnM6z+RNzzL22
9pKu5jVxi8vQlgYlnv+LmTaavAlawDxRKsbqmBUcAm6qz7eSzf2Zt7zC2mT9gapZ3fuLS6wsoaNM
dMbIR8hvMBrs7anDVU6e5YC1eGnqG8AaUHvdp8OMXnsjTtPXCMzsc60Gr97s1uxx0oaMkyq+z+P8
NakYo5YYb0x+CGbgfxJYSqnrfbvd8sECmdagiF8L520abMp3PZui0s7uiLG69SMhxJPQmUb69bXW
FBFapgoGj9OYIo+3dRbfsv0bpybTFRKYwwpGKJOTcLTT13yEM4aJxApi+TGm+EJWQXRyBUS9Ny20
YdOcMLrA+Tjovx3z+sqCeWLU2WOTHwaSoZZJf0pljCijee+hi4Vwh/RgdRL0M8YRh1ZygmO76+p5
46rbiE0kG5+hni8WnwagFqeC2FniVmEmNTkvJT9lOS4EkuQdBvu0/6yAcB4Sl4UzMpkIQeF5Nv31
sszxmet0A5aieimyrCCyEyeWfJ/02jjjmN4hFc82YsfNLooTcAO+X1v4HH7qngHFGnhrVYYY6HYK
9Udhak+iwiEVc5wENsMjVTRRPto371k18B6Yrn15GEpmY/m08+VScejYBVRXi5Or9hM+/+cZgQ6M
sMfSmI/IRO4qKlFztEDgg5AsbA/1TneP2zPzk7/b+bN2/8rGiORc2SwmaEiZu5xsQ14Ed5Zh+g9N
Ib4dbX2ZdVmFE0lVir/s3k6iPiOmcrqHabi3i+qgLVPzPNT9AuUlmUjKhWN4nMuKyUvCwEOv/pUe
2UHME3AoiHhHp1neZR6/6jwcvbbSH9zV+4gJYiRchkQn3Jj9Mef+EExTnmshwBWT5GQuEeBZDiFz
ScN4KPzT4j841ohGMHdwNTXsU8eG+VRCcdMx+N1By2YycOmlV18manWVrx6DzOUxZ/03+0N3KvTq
dY1198mrrSeJLIHIhuGxY0h+LhGg7saqrw+pu977VeoyWHc/hK7Gq2yMg7SR7dQoyyuPhcjU5x8z
kY+w3jlYklAvG/NSkX9l68vLf5I9YptBiDMhWe35MPpRPzozuvtOh6MgbQJDk2jdMjfh2j2SVu1E
vuijYTOUxFhaDskHE38yWJuYGSK7hrFQ36nV/WsMCHh4ko9VPL97Et15a/4FOEE8BR77sQNlsI7p
fUI0R9iu+Yldk0Fwx/Dh9u21mCuAywnx1ZjoVnemUNHaB5FXR2YaOAcTtnbSkqh9xHL00gJKO2TZ
vmdQQyLJoTXqKapyGz9WV7wowlIfWyJ6IUA7w5Ghto4bamcx0H3qNMWqBlyiLnhDiwvYsm0B64Da
KSo7BO9s42iOQ3aj1pY7TPauF5RYU4n4AULZbutV8zjrRNNo8tUqta+FlQcy9b8QYU7aYhKvG1g2
K46Drs+ErZjUVG35RzuZXZdExegSkeKNzG+nklEzz+vEtuv7WTiWe9EKarnGnMF7ddGAi3bXttlW
G1k+96QiXZWScuZ6C7mMHkGnl3xmjfmRj3cuPgo7HasbIVX1zlT8t8imWDQ7SBy99OouzlM5ajJq
hoSLe2jNaOzQRxWkpbIu/VePzRcROeLokHSZQoBkfFdAUKqmiZbKeo31ARX/nHtHMv/MoEth0ZiO
+DE7YLVZuYiDRjJHoLuqfzB0l/VelodlZYCcMUYqtr6f0WG20STbIdR30KQQkDtsaNe5m07wRr58
6ndcrQfD8FVECtzDOGVfk42/ceT2pjXI3wWj9d1swvDy4izgXHF3ItF/lsY94NEcSVI2mwPl9l1n
ZzVPvl3t7ZxIAz7Fk4Xpf7D9Dt0Svwl3lRZq8TZOQKDtFfoxJZj3iNUC1467J68pu48970Rw3At6
xncomXeGBL0jRf7A/mw3jkn1NNj6PYYqB/jqfObMlyECfTtkXPtVO7N951j1tbHSB0zB/PaGzFkl
J3+6waK4j61d7Gsny06gKXsM00EI0F5mpwz0jDPq9sds8ARLpInYhYZdV5RfvDsupEqulNkwb+gL
fi2YKTyr9UPKj9Xw/GdCkAw0rrzhzp2f9lPoQA9s3c9kJrQ2M1kRxFn+U2dSkAKZcTDNoM9qI3tG
p9EHtp/ymI0tzDcSQhWb0pNdWqeadLHQIvArL59YV7z7g1jDVDFyIy9AsERj7N0ZDjw8DT5pWzOs
BZRZBTHbJDpkyiRuacR4ZFREbKIJhFu7o2GYd6JX/Y3Iqb/+TaYPfjK91BsRSS/yT94F0OIwzkjR
JKayd/yDsm8abkK+vTUwjRKilVi4uCb9naRDwo9I9dklbA+sNPPpHpqSDXvv3ChDjLk29p5d/MGO
yzDTpzxbzHVPUe0+OL74wy7RjwZDx0ycPY0IwqJxxIzXiRV67aKfGDEud5OZIInXWgICSEh69P3u
6CntQ/qcE1Lv6kDUOtGxPcI3JtiP2UyxVxiwLjNepSBL/2Xz+jnEKElmz/zExz3CgdAo7pL6iwQb
O1oVAVSsdGBGDFZ/mrkkFR9vsnY/K3HoRwBwd5nW2js2lLssbc0/Pk9Gb5VvqaQRzfy5C7PWJaY2
s0rOXyiO3qadRcM1O3QHms4+us6AuqXJh9mcRo9RRZ+fHe+hxyvMOjAl6QrVVqV1BHZQiuUWeeqm
lbdRMzWM9FK17GOnrpFyd1x0wJ0Fdxf6Xaz9TAZ0VtMg0tKLRxXjWz1qfEnvHOMRoi1SVF0Ldi81
hKgvvwu3Q/pdfhSFq59KaCyHsWifyXBkvV0Do9dHf1e09J4pM7Nd18dAH8TyYuaGEfDzVaXTofP/
kcn4UqPwOlDpEFCfU51YNVjs1ddJB6HK7ictmjLA8ZUsLbYhWGKKinmebtvV2XMaGbaKHXg5aK8r
luF9N5NCuZBCjmGuidCnMOTYETT9C+VrN48khMB94fTqFEZ6UmPCbmDs7sQ6cyNPblir8hQXrXMQ
iq26jRE24VTJBx1JSfa8dON6cHJ8/H0qjlyF9lRFugS6Z1nJZbFv41DNACHAmMu6zwJtwLZMIbce
1jQl8tAf9X0JxnJv+P25lJpxUITeMZ8HRDjXP0oRruJoiw+OqKXuHRMZpSTU6QsUyYJ0932Dip3J
z6aMsJg8pjnNNXHNP36VkfxlTYCxN0HRtPTMk629gWQBQd3Sk/vG7rFIQyu2qIBd8qJZ4U69Qz+X
oESILeN9LmJcAugR9hlg+MC1CYHVir+DY8xnY7W2/d53vPJMqma9Nax4dvNgG1eICjd/QEw+XfCV
XCiBSyYmzlPmm3+nuEDQlxhnMZzrNW+DvNSgTG46BDIEaddLsBle7f4i6FH7On7PNI1PbdTOXlug
zF8Ga9+Np0ES9jgIRsbmtE4s6Ei9i1Pl8KslD4uIIZRVpDVIqiKFPZrF2NeUE+04VgW7Z5d5w6iy
oN0W5EkLR5chU1+5nDnd8g3fKSANfLlqW1FSzupurbWflRyOyDWpvFJ0YwsLfrpKDe14AdX5hOkQ
913KZ79O63kpwEVPkPCj2rCivou/sjXIG0z7M4sykjlZzhLc853E6n1yYRAJvzqmbYsnKZ80shD0
MRJKiV1amuPBHwy4uQBQg7654QVUzO8I7rSt7KDKTTMyIdRpc1dgweSYwuLDc7THWAsBUocYkZj9
e8ptEHpxzpbTNPNbdW2CBQbts70yAC4SxZyD+bLiKSDIHKoBXW5WaozhnT9JxZazbLE7eWsOYpWm
BgOMgyxtzHZq/PLZ3ISYIheeTlLHkYyHqi8dEhKQ6rZkXkQgJdvoyY/7/rnpXlWr3aVremeBiozI
ga1hOyxeZR9GDWJXYXTIzAkXI/x92zUJ4IjxbyVJZZD+/FqgVp4sFB9kCOAoXSldPLbnebHw5RS0
EGn6Rzi2vLglN75RUCYzpBlswRNYr8Ol06pomd6MksQq2uEh8ki32uVGZmMj1M5Y8VedcizBLNdv
sDBz8J56Rz6ZBknvhWtBDjcgVqCuYRLock7twZAcJZyuq98woHTQVqVJe5tJXt4PBpMeOgUmLE3+
6MeArA3WfUEG/lqiO0ZxZCUR4nyik60Rs5CfQBFbogTdRMi0WIYyyhBVPOU5PGTdMq7C0fYu+/Jg
WvMkwsq2nxD6HTJX3KZslkwwwC6TG30xOICMprsU43pNpFkFSKfds53aLduO8qkTNhFL3fqViXo5
pHUa6UV1l6rZvkdjaNU1FM1Sf55Hf75jj3pCVznsRicnvsJkGiPz9boKWLtcdYTIcfAtGnV1PMxR
P+h4PYdL0lA+oKjY1pT5FBGFjeiE/sqtCD2CLsN42mCiptkFksw0+/Yr9y2e+3ZHoAR1C9hqPSmf
2zb5t4wu7ItqElFutG4Qj6hI+GK9WMyfqLR+NE1+WR0fsl5j20gKyVbHbL50RF/KSs2I+C6Ugfbf
3sThpRrRQwMpbz05jNAZCuYJdOBDSeyc+teQY7Cj5DUYy2lsUptu2cu8sHbKwdi4pj6pSd15slXz
EJegjB2PLz9vjoCgn5ZpOhR+uS/n/FtZID6nLHuB9nj2qFcDzo0pNJ3p3NkpsKU+vhT5vT5ZlL1O
PoWlEe9FDp5BsFbZQqyMy4xhYdf3kx0hcvi0KxWywZ12WeOrYDYZLENxDQawID6nMVkOGeYCS3Lz
Ou2r6Ojf68p+HuV4dBM33yHOZB1rzqAfDWQu4yjPSbWHHF7fT7GDxpMW4pCSKtIL0w+Mgu/AM1Jx
KTqMHDiLgdLdZMa3yQqaGVGbuBtF7NIRYMyWb6JIJhMuZDnA7esXPYoItrpM7TETZtaJZe54AORS
XEZuPzBI+IaHkSwZaCT0Ph3niM7fW9HC6pSQSL91K2yGr2k27n2bGX9am0cB/zSaHEZ71pY0U1nJ
a43zy3HOZPm1h2nO0A+NeoWGro00byXEvCbBzFFTJD3+qyyzaf3A+Yw5Ed6eh9hzMD+crjzbaICR
fv0suq5FeqUOem0R1Ejx5uJHSw6dMzwzuq3fSWJ4B7iy672kP/XF+IzYcS+8uELc5LzzBPRBWqy/
fqYesSL+ksrI7kHX05NyLy3n7pXmTLPCUicIA5WMTn0wX/PW5alP6RIFizrMcGDMq+p9xnXJb8Gm
3LNs1JdsoYfiDhzrjppgCtmaPGiC/ZphZXc9+U0BbMooLetjTPQ5nMWA0ah1qJuF6jw3OlIqTWqZ
NlxbwhWw1tRMu7nv69RHOUqfEUgmQmFvdSqCrjvuSN6jVGWX5EhFqoVEngzljxl5U94EErM1XbqT
u5DIzftwNDzwsUrHJm/eTy2tN7qNbanlfhWyoQYjyHXHkpdeutK/HQoljUQlXVuboPWzLwak8yUl
V5W5MxBAZz+sqQfaxj1iDjQjbeQat2LSEVcn9w+6f/GW1Mb9juWpFdcFH2+QG1Z3t2p5BFgHN9sj
yLz0sDoGYb5EKETIGcaoTdJzn5pAV9bltfRmGU3UaFy44M330yaVyNyvthj4FtLpPDP3PkDTs2kq
xYwRkT3t4DRYNSy5mztQMKMeqER9TNn6XDZbloeB3FuDZWRo80QccnXETescXMMiITllV9lWRAix
ZnWbHkswD/xK2a2266zR6vGl3baRUE92s5HLkPLvZnN/hzojaFYP2SX2U3KvUO0dTQBWMG+/h2Ir
SR01BMqP8yCljAtIPl5ZQg0bh5IXi/VxKKlz/Fo/anK6Vb77b/sHJdC5YzGNf5VQBSFqHjG0Ygbe
izpkzZJwqAvzsJZcGG2BlIn3O8QrB32AdN3G/IuUdj3USiGYcb9ygxKBeXV9YvuIiM4CxQxeZjsf
/Xvm46A35mIXxybaelaPONmFXA+mk01/jLztt/MmbHhSA/Afd32zGFhqrGVXYCHZJmUlky3zSuyi
xBVrQxQGD8Tic136dp+glt6Nsf6WKQXnq6P/SlQN9aalU7WFtZ8Eb0vWwkz0+nI/G9ZLnKFwXRMS
CXpLXJiugwoaCFuEbIp5uMqoL4nVSCo2LbEbc+OfC+xOluc8J5LQzNW5XwaWA3Hejey0x1OKuPSI
9oNfrhItfBpivTrNO1A4u6goy1/AsKWQxWlQ1t6yLeS1qyJEsz7ORDvvCn90d5gqtL3uGjArJv1g
5sOLE7ccFF1+bNEqBni/oIHV7CaoyzkgYDymen9ZjFEc3c4+53bOzpwCdJdKAoZSdlHKF7i7p+HZ
VguMLPT/e9Ne+E5wBjSdzA/9NL2jwTomNHBrj//NWQiul2TNEwWj/RS10506kbyVWS1vmHkHe8K8
yBQ5EIXOKs/zv0Ssi7DVJi4Bo+rPfWxGUKAV6xpyKwdx3xRucsfjSzhiIejjsSjDzoKGVYtjO7JB
ZrfwQ0QfjJGEa0k6TnelnEUKkWOQmM0iQDzCdsan2RgcL9nHqxUOSK07NjI/ufsEE/QTarfA+VWz
ydduI99giOwTm34RLyHvunC8Y1bS2bp9GWAHbqLEryyuzRjlCEFgJhoySVB7PLVAaybcqMRxHRIz
4yx3k73vNAPtWPnEJVZGrQMwNGlPztqeQYXuBpX/kcLAxet5XGXdwmae0e5O5boTinJ4GzKaEpQR
sDsctW/YmsBzBR1iixugRCwI05tg6f0+oply/fFqLqxQt0Ka0bvzPm7ygFWelE/AytTjhCQb4Mi+
osJLqc+AY9m9zCY3nNN90Gf86mVLwipIkFwXr3HNEjqrVIEEZQ39cWQTnaIy4BKhIrBakiKqldBb
v1mOc4J8UOnIimkg7+aWTRS7O+1s1gVR57b/XGuyClpyG4vG4EeafxE8IwgbIwOuJW55JFV9sxeL
wN1SzJfZtB9brY5Kl+HuIl6I0OL/2Svj3h2oDDfDDlWVrBE9DoiXNokPXMdHifKY2EneJYeJRwW3
OBmQXSb5/DkUpBC4JgoudL74lMcwNjXrMW87cVLCZgoQmxxUdf+M4/Zd2j9FCuCKITThhOVX4SXb
3KI7tEV/l/m+PENnYoyVLFdDJd8gke+gnpNhLcrvygOYPmvjyelVcWBDBKfaL6ugKZjVrAXXZiPJ
xy4EqvDC4CioHPExTqhlYyTxTmPanCWfTbqySsNpgHoPwe2wLikq7RgdKZZCpwsJ/FB7ACsXub6S
54r9L04lo+j7efAqcsj0e6gICNZr728+j+nBE7TR64oMJhV+GQ6avDgzqy8W8GCCml9tqWsavjYL
bQaGTHNXEdol2QRLaYG8V/HDYmKyYzVky/6NakkAQjBjdomI67meTdlj7jdajVuupFfPojRBkjka
64sYN7+RqViVzaIFRDf9MMSyozLFNUOOL92Y/GL/raPm/yrX0rnNEAS8aZ25ShjtjiOYXy1GTqKl
H7a66aklCH9xscVw2XKlQGXx2weGp2+O6fwRQjxkXveRVR1eZAck+cI7dugLlqIGgbVYsOKMNin2
9qKFVJ9lvtwTHyJDf2HrEfezutI4pLStWeZc3Vj3Ap8cyoPKmikESTzGdnXC8uuGTULKESJxNfc8
1YVbRzZzynBY/fRIf1bvfZohpuo1D2Q73GsVBZmhA6LziVPfVWS0HzpTjfQ3pEox72QAO/WCFx47
J/Ft+IxmJsgr0ndcI+oA5YAXm1S0fbKYNnxxDtOmFAj7LIzZ9YgOWLm9G9IKN4ySvp3SAo9VZwxW
UpZkpHGzQoPscaq1+poVTM4Ly6JX7GyaUUXQg8+Zp3frLyHjBk1lz47W1w/GUD5YZdGxFNTldZ3P
SQqOz17x+ixxVKX9wYq39wPS486ZycBYWYlXmkgupsK3VBtjs5+XBmnSt0hH89CPpGl5dk+oSg7J
yWoZJ5tGTWBNw3qiQCc1uneNMpuLif19h4+UPVN3AGeIE8zPC8Ze0j/N87Jnr8nbpKYystv8n6eh
R5xGu7iz1y6+AHS358x9GKT73gkX9LzTZfsx2Tq7ngcnz/O3OMEb5ajsmTuFv4N6fxi1FtONWUX4
gplmOm4wtHYgejKyzQeDAdPmew/nCjK63GZKVvPsdSSgkwPxa/OQ2h54gdrwafselsUoHxMNX0BM
bF9l5KHIskdXB1+QO/5nT26H76fOjqOAbcn4ZjjyUZU6VAsXx0Citz9WhqkE6tJzrJH25BTEkM+6
GfirX0JN1rBpJNzqYHYJUtPtX53be56ZFCwd14ulE0qWaoocGeglV/fXslugXo4KSlYwB8pxQrvj
K9fY2vjjObYQGZYLiXUl7LxYJzigYxVLE9dxaDR7xpLy3PrQmAxadWSiiI03Skk1EjvT2QpIeYmX
qGOumjao2IdFGcfS1uCk1P651n51DdlqMrGLdoupfpoNrmqo7cexsPEX+NPjaPrlsV4ImEZxVLF0
fdHXkyzdW2WmWhgXTpBr8ymP+YqF30SZQiWHF4ZtP1LH44BBmKtrolZUzXKXTOwDa18RIU4STCzH
Jer0kQidZEvr1PI9i1Xuq5548hGL2dGP631KQCAjkYHQcOkdxRL/JLkToJdiqWqq36QzHcjyM9Jc
E7W4ozZ1u0RVr7tJvS+a/r7ZyGHbnuwq7RIYTMnWxpiwcnmdfhUGnvPGfU1k9tiCOgx0plTB0Lmb
jwSUQzU2j11WXS2iRLkVyCCahHsQzXOVkzG7ONoF/BesqpkaSiFrUNJP7+jRqFCTDpxoa5Gfrjeg
Uvmz/7+x+f/K2OyDDvo/O5txE//9343Q27//X6ZmYf2HYYHa8hwbZjbaMKzL/2VqNvgnQsBnQ2Jr
b3QiqCr/09RsW//hmaQz+MwdPfz2G66dfvl/+Z3ZQxuu71oermj+q/8HU7OLMOy/mZotzxLcLLZu
031Y5n8HCbuGZiXU836QxcODpoZLQbxx7ukXaTxPRDsGlmYG+EDCGtFzLFgweBjVCoRPZorxNg9G
+TvkY2iaMIBFTrHN9KSpd7Gjjs5I71R+5BAr1K1kj+kxJ+VhNwkg1Ylf4z2jQwyX9dM1viztPnam
vVECj5uGPQFRDPIzyHFIR4avNh13OdsfYxFf1R+DdnfpETKhrp+tn46Yx7wi4NJE5bW8pcjLEkq0
Yjr1/B/MLNQGVBDokPLqUw1mgMxi77VPbfdej/nTZ5W84PLfeQRx+M9ZfTAHSKuo8P0yyMjHbb1b
3d+js3IQoQvyXLCBGgLvCYMnXwJtuJGG6/pJSDHiYiyLtc+6vPoo4pOiDdMB9TlJk437p+UPFePD
5GAIxfRDR/nVGIQI5vt4PA5xhrW7P3c0tjXqaNi9G5VtTMmdJ3TlbIIe7nCE6B+Fyxg5DQ351FId
zjRtE44IYZ0n4x8eJzwGaATU34m0PVMznzhXzxYZE1IimG928E1GRQnq4I2mHVzrqIbckVvjIYlZ
wuMYASUz2Qh8BwfnzDZc64pDZb6Tl7mT4kMQyuWaJ6ZyKI1C09sPWX8R5NRgeCus96z6gU3Igu1s
uyV6nmKHWO1YafNDp50yQtZs00USi/4C5xZd2AkeTICJNxCLTuwnsmE2u6xKg1UXUSzLqxC3ylJ8
CSpEUSZ1k59Vp+Pa2FfURymWRrqm6biYz5vNwim9k4yTQPbl1VpYY4/k5VYcsvGV5nuhF8e3Hk4w
D/2RhXiBeABteRw/+Sg/R+RMPdVVWtzV9Ihky+Yng4Fl7r1gQ1bmq2nZj1M63lbzwSdxFsUfe18+
qvFByTsvnx5XkCApTdGcVdHaPbRmQopPcVchAO2wboFWO7Wy+Z3SvQtg3Ltzrbc8vqVMjZI9sZ3a
cDC9zy1b0cvOE9BkiX4a5mg45xl+a//JyIGG6PV+ER6qOXYf5atX8NAUc5ArBQeWXFKFFXWWQeNr
Fx2Bek3xmdEapADoawazEmeHllG2pI+mHNnfrhEDzlCv2NUi/imSL9c84M3uDwSVXwcdrs3bpjmz
WoA+o0qPiBDX5m113Ki7q1vqlg8PuV6qVEBKLg8v7+smFPCrS/mfU4svuf4zxWtX8icujzMS4bgv
0FMYh2qyL56skIrhUdZ2WU+5nZr9pl1GhBbV/jEzvUvfdsdhnl/m4dfsnV1CUsyUvXtY9C1VHiB2
HuiN3+GBYpsgMFI/4wCLNPWQ1V+WX9/p3cvYHzx644xWcMVcMvXzZ16ch/YnXb9dZOMCBzdCiTrz
v0vzhjviaZImsn9E4TxSLZ+307yikdhtBoJOWZcZ01Ohu+ciebY99oA1qALMeqktjmWNCDin0Q60
h8W4ogylKK/luWyyQ1b9mziJXJ1nSaLHLKK6EnuztU9F+927ZgCJbe/hb2YNG9mGf06mV3AIpMwi
kBG3XGe7bT5UTko+lBGtI+4nrAsWx0UiKY3RcJLHstfjBJu7PGW5TrN0kSJBvpvhc1AZJB65flNv
hyO495RJpOxpGtSQfk1m5ORUivlE2hH9sogG1ycBhLDrEOvtuBdUibsN9wvHh8HYzBBp12OyN314
d1VL4rXhXm1/ru7BGr3MioANFjboapqFlrw41a2Rkb/ClnRdfxnfi51YHIUiTZPX5qxpVDMkkP/R
u+wH7yXcDM3DUaDcs7Cztw0bcsgT7YdCmYyPpDwrTVx6J36lv5dAmMD3OxJx+CalxIp1WrRnXNhZ
UPY+myMzCbEZ7lHw9qwiIBZYPYo9sh0DQ0Hn0r3xr9Gv9q5BOcbcs1AnOvQMI1P2zGITl8XE+4EF
PO4n50+DZ9IXKCJxoX+4HXNQU2d2aTfZvyTX/SNHO/JChAtJUNvdo7UeIYKuQeLjwCtjNZ469ghw
4ImLDqYOT71qbfbcK04hrXVYat0EabjR1opWDaxjejJ3gGch4USkXfaPsm70rTbydWSlcDX1Uwce
qo+WgU+wa7Njs4zkdC44w7uFDKVhOPT2+xB/KMA+O2/Y+CDlo0UQ766xihgUuvxdIldqabSm+eMK
dWhXLtgXh2kGyqMHqdd1PyIbboA60fUl1o2EhSaQhTYeMJZnweyq8Ty2+l+FFo8BKgdjDBRWZ343
9G7kpsnBknu7dJmOde4/DjcGhbiCTx5R3pzh81OZde7TKOmEDA570oaIHB/GBwPS98Hsr6VeLodM
YLZCuTkBRor3VgZ+Uyr/tVB1dy5dotSm+VssFdFoK3JtY3KA38OpH6qXfpaYeXkyJNLQmDd6qN76
WLyuOtJYu/NQ6v5hCscb4PccYmZ9VDpn8uCmC1tJ9WDPFi8HwO8OmnIlMKBO6zocpnzyXjWyDHdJ
wvvhy5n4UvOcpuBnEeL1aHrEW+K66TXP3PgYTzkH4PDTIc89C8S/PR/OrjLwTqMT1RMJ962Qb3bT
lCRCoZxgHhhiVaFmIDyBXqQ7zlG3kBkZJymKPLFFP7IsJsqohLJQ3sdWkj7Ea27f58a9HEBGdNVm
P1TVl905U4Cs/tfuRmAxQEt2I8+ogusLEi+J6rSBMsaiABZWHQ2FOT/olfWM59o+OnDGd5nJ9YKj
MUDdkJ380nm2UiKnc6l7B72z7ucWHZy+zZZzkOZDr9u72UvhpS4mC++B1DyrnY8q7hOQ79zH/GtM
GWQ23cU5ExsXoA62egmpSdbOsF+nmWS/fLiX/MvcqB7U7AFBN78dNSARUPx2+HfdX38Vz7gLiOrM
qyFwpuHO1sxh37N09vNmuk4N/icx7KtseSly/0uOHhbc6aBJ1MhDH5pD3uxx9OY4i3sWorgPKAXb
Bls5l5Gg4eWOsstjLu9qExAYgfG5x+qB7lkbMciGSCcJwAvIGSqxwyTVejKGL4LQZ+PijA99hyyt
hsvPiWnPLtEcHVOUc5l+psaPw2zD+Iua2U8PaCB5thEU9M8eIOEMr7djP8ge7YL7UCWnpL7zde2g
Ff+c/L4Y2vtqAm1FvdTT6LYiHJ3HyTijKwrbNj2VzRkBzn7ynmPouaToHYlpgzpgfS3YdFk4nSfT
PootabmOsQ4jFPYv5ZB91kP1P7g6j+3IkbTJPhHOgXZgG1owJDU3OJTQcAAO/fRzkT0zPfNv2Mys
zK5iRMCFfWbXPjWrXmCTRErdsM4Q6m02BkPHoMcVa7zW8TvGlQ24XL1rF/V0VBpdSby/nQwZ9d45
QuPVfZWcXRt/ws3wgStqHbjnykDcX5j1laawJ5cYecWnX88PVuWuqQ1RXX3HsTi7VFWwc6li4pxD
sAIVkls/ITEGAuupwxvRRnTT6RvXHlaqjx5EDz1E4SW60/cKN9dc2xqIZv3oGvIJgwA9ir5/pStv
HZEZS40z0wP8NO9+SaKC2R4W4ZXvbCfNP+g1NvFuPCezA48pUq7tJh5szj5yW5p0NTlvWDqXA8eJ
vNgQ8SPVZBwpzthz1h7wwZYN3hm5NHiGCn9awS+PGgTP6UKh065zpnUo9mb0FQ3o4fxkKPQa94ph
qBbIiyaFvJ5Ow0eJ05AwVWeuaveb/JTV4n7lvcoYsiT5yYNkMQ0/qYI7jfOBeslF1P6STF6MxEKS
Gk2IXcwV/QoBHkJqUmNp/uxqsghXHfU55tiZnTrEaM+WJ+FtU/dVbWsDtNNwm6J7i4DSts+zbbMw
HFa5l8DVlvMcHtVxnbHVBfn8wBj7DEOvZ5JLii8VZhjZdWdVp+eRGtQcaILwdoppEcsT3iPiSdTE
47ext4Et6gXNzy8tQx/2ZSyF4VLREiMDd0l0ai3kvhoj3JL2ImGeXaCRG5G7bgaSse0qNvYdDjPP
OofO1ZDX0ma30656ePfsa9fPoxJ9H/mHqgeIGL+bAynwuCakvvVzXG9ucugH8lA6vkpmhkwhXKAp
wsULePNyLgAd/9bgI41ogOf1LEW/iSvFqRebxFSAE0JK1sBv6OW9S8dHtzx3NvNYdDQzErtClcBE
ir0OqUjDhlBS9tt4pxZglqfJrTUcLe0oogTPD7CB5o3diyE1zi54EAU3tOYceRiTCQIlLuF566Cb
Jx7GxJ2WwDxWtO0u8zzZxfnbWJwNY9pz35HiFrfDqpJMaMMPN+RA0DvHMvhsE1w+7r1zL1Yd8N+n
hxtDPFchQRNYHTG3r8okgxzzqfUk78CbU3fPts3eIKyNHC8MpVbjCPrCjC5F2YINAaFqHWpS7K1+
CpkR1T3nXFjYpFUCRmQd1YziaeDkY0X9GtsFI4Sd1YKXQKREXlTc1vdtcxjL4kkBrMogLmQ2t9Fi
WCoR4/EuHxuN8WpgbOPpa6ics8kNHkYO1jJQzJtiOAr+Uy3jJWCVsKOGVU3xIRLN2nB3kCi2WMNA
NpFCaVdhdx8xG3cY77CaZw3nmljBPeYG22PUHWqSVkgQQbwrDdACCcxAF9WR8o5LiN2poBV4YNIa
RAop81Lk7wTTtrSOUidPJjk0L5jfv2TM0m6EdNSE4qEqgN7vLRYvI6Gs9hFJeEddxFaohwnTnoPK
W+rP5TDuNQJAo0Oz3b52660PCl0ICn/cgCmDBoHC5jIDcraSjywLG61Sj8VEcWMAIUwR7hyzFz0K
97Zb30o2ZnhlDzkl8GH6AsscfwVTXUyoIdytuyOeHIVfykzBwRMHG8f0zU/CYxbVlzbdCAbqyi23
QYonh7qoUpo3odN/W271EcetQRw9FvZHTsOisGna1U74eh8M4v2FJgAHjeMJK+0qpFovQZgkW7oW
+jJ2nOeBOqk8bzhNogmFIdHX3PoZsNGJlreY2B5xB1z0xyjQfkZPWw9YaEmW3mIx3TyukHlO5b33
jm0o9Ou1I38G90lNb3WClchLOf8+u8FfFs8BXZvV3mfdoOqdyh2rigtmpBJDm300xr8KDBhEkH3A
LSF0hu8ysek1k/uyYVjRUhzuCg6y2dr0hoYgFsbJsT5FGVuOUa8ijB0gQF5HjwjZALyT6uh4Tp/W
KBLdmzfml4lgTc9Hz8ddUiQYYi4mNkIyuXvXd8H33ON8h2K/dOePO9FdLkykVpBtsjXdVlmhr14M
e7ylgBuM4h2U1TLiqOzEcKDU7+C/jpl+DBH8O/tvxlkU5YX0wCbHraGGvTscwp4rm00sCNMsGsqm
xkU/cnHXT8G4TYnNd9lM4PnSi2Cd1dGDZjvvBraKgNgz8+lbNO9kOHRi665XzFiVfUbAdvB8OQPn
FnpdRcbFNBSzNLV3ipP+V3PEjvHDMPPdhHm2QzOr5LOXUT2aAYzTN4ZT7yhoxhRIcEcWS4vRtW9W
BxH0WPiHByl8diJm6OqseTc0fdcGnfCbFdabjHdG4h9SSSYtKh90aa8SbmNlcIQgy08f3YLxakU1
CyyLq3UpnfwoC5PxDXfFqzVJ6kqOTXKQuVrxVPDI3WOyFQOBn67+8qP2yabf0erHFZkXjop/5JHD
MliQYf/qJNzDKIDDkeJMDMgU5hvNNB/j6pl9tE5eA/+rFV9Rcxb+U272OEhGxtYGMcc988Et8hpz
WUN7m6roNUa1qSfJXjOtrGrYhZbcjBNZQLAvhUU84gC9apfEpKwe6S0C+O5RtcDrD7jPDx7sq6su
kkx0QWynCJFHmfSZ3aEeH7MUuUNB8fJ6yhb4GQ2R7krwCvRM7nLnbHC5E22/syllwC6Nwzk5xbmz
dqV5sDCQcL8yligTTcriweywjOIXsgzk2q95ay5uE/2LWYxxu3xqMg9/WbWqp3TZh4+6efQiMJPJ
mw95b5hMIDX9prTUXsTtiadhYY0/oc+RzTa2dEahuMxw4GlnejoByb0kHZ4rFpYw2PTtfPLaTOpG
GxeCMmdCDPxdekuDgbEsO7/uf6ettcLQtZREk0Yn3Uz6qxHEazrPvqvoL0u1tWkduFaum/o4VzG2
qoOpfyz67ji4uOOHJxX/6nq75HFjJlRzW8dBMqMtO+aWJgY1k0wbKw/GF51YWgybXHPfMaoDpUYD
YFkFzLxqIHJV4yUN691IYNEATFSiSYxjcrtPWbSPqQIMR4lMxh1oBIDu0BnWtYec9H2TXigTWw7g
CgyaLxIeNxnJ29jUd1fxV7iS5nlwDuGjfzcNZMlcJ/lVqI2PKUTjPFTrcMSIPnjVUv5Klj62JTU6
a92idqHhzKr2HX+8NbRlRyU6xpmQu7KPAtBmiKVOfVDZFiQlWKutC3tDhRziigulHotJHK14H+bM
tih89dpLT5WhSiFi84f9lR1uOgxGQ4WsAm2tRv6xDUQd+zT+SyARBeMHVv3RB3jpy3rXUd7dj+cS
Q2YUoUJ6Px7csBFPMdYjFOhqCwxxW8+nqPIvG15VNO2SCNJmZ25aFF6ygJQ/xTuPHISOQ4qntNVM
yrxbjovvE5/levzGcLt2S7Wjfyk0FM8GSBU3x8WEw3Ml2Kt1/E1bK8OHUL1qzpYOA45QIMp5GYby
1MMdEHq1JIBPx9kyiZvTkFzi8VPgcK3m0Bmir2+wXOBr4CDPIwRVYUi5tR8KeyKhsjOcU1/LRTge
wMFNWrb0xJszzHymHkPAzs8ujbvXmGX0sVwWQwWnjmTxS9Ljw+r49DcPOUeMSh5L92RmkGSwnwbe
RR8rVs6Dx0m6bIJdab8U6hI4zY5R36Ipnkrno+z8ZcZ/m05hhYbEFJIZbPAM5Cd3glDuYP1ehFyd
2oy58csEo0JY/W5siMqAI+tU+275t3Ci2yxM1lxlOMxA1xIk62vKSIGfEzw9V7IE7LWf9HE34M1o
kRShAtPDp+3z0zhyvgNtOrqPHUZ+5NkQgnul44z/MGq5BJFolJQdcRJPvmv4/mkS/ljNb+Y/Ka5R
bX4ve/qCgDpWj1P91fvttk85CBnW2kZWo1lwpw9vrj8tmybeVfGxig56CL5VyX1qhUsDn3KiaQ9j
QNciTEwTtq2DnZ61pxEoNd5jA+eIjQ5yIFDYrqAsY3KW6OKRcyIkBlTDPWbTr0FjmmWPUAg/Rb2n
JgW4woA4tuidalWZ3RbDy3Mj/wF81oSMPyRn0Vnu1exNjvo5TY+4A9etx6hfkJ/Ll1j9MYshA+jj
lj7Xk5tm85uP3yJ9JIZ/wES7p2fJcJkxcO4K3XgbNDkgEXIfn3RRntwRAWft5umGvANjCoKI/YoU
du3RAxwOixKKZQ7MK09+yFrjICmOjXYqq6eBk4wF8XrAtWfEH1jsiItTYARNLTvPRsZuvCqrZ6Bf
b6fGnyUV9ozqtXPmm7siaTIcVVeeRsBZuc/0JidQMT6D3N0EFQwCjLggMXcIjNBXQPgenLSkGENb
RMZ7FA2c0x4jynvnRG8evzR8lgQVI1lxK41rUT7Zw1dXyb3ysLHHI9bGmVrgLuvwWAA31Jq/slyP
FQWKiDwz4G+Rmzcm3LyJydoNoZwrf22Mb1P3OoqVI3bGW9B+MzGfy+9cB8NH+Cyl/Zi9TfVFsWYN
urmY7O455U6d6jqDdkqFqwa5dzr09qsL069OW7iY3j2cPvuch0t6R1mrhw4FM9WyVW00lHQwitR5
xTtMDvnTFGFqnPDs04n7jtv8JYtQx1z2dGdc9jB8KsSgEO+tOb5PEm8ZwIS5c700tZ3XEwAeviau
i1Qlj/0FjwasBAB5+aGCT0IsEojeq4XRoHWz9x5hDp8d3oDuwYMC3HTqMXOMI6f0g1cBbSldfWPC
IDSzsyeSQ0i+FnDUvnEokz76XvjSceZ3WBft4BWyAIObGlJkw76V8OrXbNohAKoCnVt7crh6E1wZ
yVjAbVlxq1wVefJsM4mTuPxaYcMj7JeN2W+pKE7SJ6+Ua+Uj1fUK8+wIWBqTcID/q/aeIiw0PtC3
iB4bA9nb8KkJdd/sIeIASfReeKfewJzj3ibIiQNkF4/Lnw4qIQohCXtPrh+sE+89q/Azus9jPXzP
lib/TAxqaQGEVO7RIkaFwLrqukPZHKdcIFMXy8x8FnG5TptnH45FdGlBCZrVFYvccnRhvMKe0hlv
B48Saxju7EVmPQcT6DGni3gqOdAhBnd/qVAXRX8d+SKaDrrXgH+7Q2S0p+NIMAfT22Y/Gtaqi6ZV
Wf0olZANUMeau89UJ8cGQIUXP0DBOUY24+R5+b8k7CeVM5B2p5RhfGi6YO84zQK/GVZrtGx8YAjd
iJt73gf6Ujqr5jLSHQCDY19/ZyPcdd+sBK66h+2DPm3j7jL4T7H9GG0MNlyj+5kRVdEljV9Eba9q
bzNVr0l285LrOObL5ppL84hXtr+XzS6M9o2/Uc+GvU+7kxnsUm2bEL3y02VFJY+H/uF+Vtn0ndKz
B5h2D6hsQ6hjaTQKXLPDnciNV2OLFl5AWCjx7Yy/FFod3JgIr8SE1CavSTVgES5WTO6QdMWt964N
AkfuPk55e9Rw/4fVpmd9b6bkVMw+gnK8xxgIKI349EcSxJXE8EgIIDdXwiALo5noj+fJdNfz4ENO
6WYAXJcwia+6kvJ5FIa6OugMHOheBiLLMWrIeG+gNDyLUDIhDw+xzVCXDb6oh21WAS8e1E4N2d4K
3rXpz6VXMpvIA3JxVmb0lhNinbDSyYqhqMEyQHg3cB/imlQzmlwPySvHuBeK6+Bpn6F41Pzibps3
u3nAi7dKGXErifLpmqi5r55COcgUwPiNa5l30WorCqe3jvgyjV2LWt8UhCeCX3184zQPu0C8WrJa
hsbHDEpX7afZdyfWApthcjlxc0vPTQJwndk/axSW2NUUyIUoSB6RgYoF19iy/yjTTze2V1FGXwwo
985vwOBS6/XVmBGX4I4f9r3DMlR4sx/D5F25xd6zNLylwh6w7oiNO8R89ZFn1zzGHxTEXGByrfAn
JFlzljlo3fei97HbR79axWaZB1dcjKBpvhzt4LckSM2XSOinRgYEXze8j7+9f44m45XTN/YStVRa
/COg8HpdRThwrlNG0hyYfkfs6nZDaonjhLbV2dCZp8I1cl8KDFT5X2HTxxJccuSw1BovxIAXI7sk
vLZ1P6d1aYGfQANTnRbokErUvh7A6uf5siaYSK/bcrK/vVKdPXhRNAo+SWc8eLa/9y2x09sHr3se
kxDpAC2Fs13vv7r5n1PwGhy82NskaMDkAYJiWjrsrhWymp0x0CRWbeHu4KyNW2VtR9oTTgxWAJZI
3hauc325cNz2JFsutcJYtRQK99lZlHJkXU92NGGtTEC8wsZlmXUEXaJHJSnM669do32bJFwq0R4m
yjh0t9nC7DlMJQ4zHbVvjgjk9Tr0wBSJjVZkT12d/IqIOm8u9vkI/mD6hVwaVe+JoPnN6y66IlZX
/poAwT3uBh4jo8YeLlpcc5R6cTym3ABvsoAUL0pbVZ0sP3gdzZsm7E1syCN/8Ui+g5EMP8VrOz3N
FwZG8u+YtDdmOu4ECWU+Xx2iF874iFv9H8eoHUGH59y3NgnW6HvbIuUFdrl3/B9japZ+S7SO1t3E
O6gBukapntMCtQrzQUL3QKoDddB+hQagwPMfJRbAFlamZ9iXONAvst9Jjhs2EG6ODnOTU7VtCHHp
Yw6idToajnZPzHGvarmnGHUZYoZv0ARkCTul3eqqx8PXwp+6WD8S0Zf2ok/ByIOXxZVnveYEbhqP
VtgecQQ8VG39B5krCzFeTO62hHMVqWlTQiHBGH2kObFhSBxG5SnqjibLGRAYuOJgCgbmkvQJ7C0a
ZcP0KEeAkLW5CaRHpxjUHsFKAwqOTJpYGIppbD5pEAERHIHPeEP7TQZ9daTaaU9SgfzufarZYLIC
Ja+6Cba10UKS778CWzHbJBCIQMhs4e6nLaAxKnk8AFUYP9q8veMXWddmDqMEVAc5L82hBR2RWjNp
L8Pvm7BpGSB3hGPB7MGto+mfDARWeSBWnD73Jd4hppPgmm49Vsc2Lq+NAShL4MuiGrTtFDeKd6+H
c56DQfJqqAuaSVKMsvOSuA7aJ5ACLtyZXDupe+ta0mLmcNVwbgRXmCILyGGYwobuMY3899oLOff2
i6p/NvCaTgX+rBakRvgT0TKl+PBLQ1/HXB0r+5gzVyw0+8Ewm48h1zCgPNccNmPadzCeswS08B2Z
Mgdrl+ncNP4O00+raZTaN7QPUGlUYPYxyWzhWP21o1n3JnpuEuDjSKZFR44lPYb4Yn7yIg51qt1P
4s/DvlTIYVuP00riPCqolXTpwZCYgzIhllNnvmDyW1kB+J8i4/H0xdWAQFXAUU63PVeTQDaEFuSO
+N3KbRi1JttS9TvY8kz13r2GvalGjA5DbdcV4MnkZkCzyDkJMCihdgrXHj6majuqG13tp3QcVgGv
u20z9+VyrVBbsFoErsCAlK9L2I+BUe20eQgXai8smiuZXgmHMnfuN2l9duzpiOcbxRjUj2mfjYAP
97hKU7A4cXsJg50yuk3Qi6MZQ58xw53h4+9SFIQj0aOHwKjE8daUG9tg84SrVUv3UJrFJSArVX+B
oF+0OAPnURFKO7Yg+VbIF603L1kzb+7ICnF/K4nj9fi3fOHdC+7mAYThnJshiNOVvFV1yDyUXs56
2mukDwsYEkk7En0vEBDebfs9njiICq4iNBn1fKSmeFmYR4YML4LDb90JtLlTKpwF7VxPZVMcaif4
Nm2eYjmUu9ju7lpqvZuKo5JVuFuFBpPrOkCghtou4h6tdh5GTkUUAnTptNOhGpuclRY9rZAqMUnV
8cKb3MLRLyqTNgACm3XVn2NvBNRj7bUQMceLNim3yGRTNBADJHDvPviJg3aTcymjZPJZI+5UCSJ0
olxdK5+K2cgiiDlRdftDBwYRepi30noLkn3HfGu0X23tt0RIGXAw+sWbZ4zbkKRVX/2M1tYyuR1E
l4b9MxgVEVxMdOaThnt7LC30/PhWUk0m5oYaqOX4oWWwr8AgJ4y9TXx0TX4yOgsQYLK303xV442z
w0fL+ZiKPSR5EnH8L/yWWn2V/qOZaLvScZZBETHZP0/6PSzv5vDZF4hC9jrxuXfAX4WqS5IRw5el
bhT1/YocIYWdgaNsM/CQFJ8ysrjlO480+B0jDQ6KSk4yxpFNycPoTehhII+cBCCb+op1sC85nLYe
TqlGuafjAj6HQc9JUPhbTTsNsuc6gFGExaycmtvQcnZxWfWF7aD0GA89fBy/D8Fhev5vL6L3Gmld
UgKOQwL2FotfO3bcE8BWBSwL6kvmpNpVkZ4YUKdWfWZBdZxHXSPzoAwTpCNxA68L3jIbYgSPJiw9
m0BBHXZE38drO1WPlYxOzkDUcDTxB+jH2c4IcL6nA6/Tvzv02ro8kOr5VMOULMqACp4U5M2gAzjW
NlTbLaWRP3TA1tYayIdXxN2r67TxMY10OLd05fTuoL/0vv0TpvpDE0XvnQrlqxcOVDWLl8KvxmWp
OdUOIDPqLVBGmyT2NqhheYyFgg7SL8O7o/kiBJrnsbbjCuMjW2vlo04QFXl5bYl+SV8GQ4/G+Wh7
0lmUc3UEp+x1Pql6lbkt6ClmxagK2XvhZRsxAw+6Nt7QwMWYnmVuIn2L8x71bmAstcWokWWsBrCQ
VrQmCK5YzY/XalDMqAW7B/EMLSH5A1mGj19uf8lUjw7JnAT2WgOWRSz+2IbdHVA0nBtEq2zbOAqS
nWosgOdNUx1u06x8jXh+U4UO6Iz62sSK4FOk4HKcnEh76cZ0aIIX7cGIkP/sH98804/OwPotzG6D
HI6cfNaz/cJMyfwFI9FolGRmp/l8QsfDw/8hTkiQtcnFY7/0w50pOgbfOjnvZC1BzOl5slfBa0NU
1o3Kvc55tnT3hc4nBuWPST7TeOtohONj0FHkkod99mQTv2+BNb/kMZfF/GW02WzqJDlXQ1MC22Fe
1YjvrmEJcwe7f81cRdIOZQ0JArSYVmBria5Etbgb0ro9zCuCbA5xm+1S6m+2XQdX2omGdqNFpHEG
nIgLSd6ZhBvtgwmkESgt9pIMjUtVBbdguHEsFjWzSlS6fuNm9Sa0HqmEXFRwunTcBsaA89HElWRc
Iz2pD0Y1fCUIUrsefN52GrphiWFNe4IqNEqjIBcGdgWMKRBZp7DWjntRBt6FMiqeBpwvY3iOGd1a
YbRquu8JzY0EBfN+3M4FShD7n4++Rj0p1Cv8yMNpPlghFi5t4+CPFHbRvlWTKjL7GC7MfEOf9US2
b1tfC4edbI6+4GCwwG11f6Rzuefi6LOfrbDZ9Q07Mw19012hdfnhV4XPwePdSpxPLacLkzFPJvFH
6CvPBqEDApE7kMWod2ZehA6wDf526C1mM7tMMyzUA71Ih8H5yItmQ4M2Dd/fHZ5szcGX4z8DT4Vf
uhgcgps2Tb8hG3+Jzr4Ds899fpv08PfndoFtVkAKsrh8x6SDe3Qy5nwagrlnvxXOZ2Ize2rObLB1
+ZSXrx6iUaer/exjneRBBsAXxE1GAIQ1Zj1ehtGYQyxul7jjIhlQobOzTH4cXT3E4oF1u2Rol1s0
YOgfPQmWzniViLZWqiNCYl8Jnly9ZmLz1hVIu2yOykU1ANI9DGzoNohPXjXF9Dwujmb5xxVC43AQ
j6zuPaYDY1G7F8F2YYl0X0dM9KfFLD0X6lBiwxnjlMaufpk9ojiN3IGbBx2Kbb1ygouLVq+ntNo2
wXawtz03feF8dMYdXhbpW2cB09pltC2nNewbmGsd18+9rwVrDvHEgMttrvylxu5oIz1HP8iipEEf
8Duw4NdLtNk0/okgC5rMNDqiAOlHXuICgPxRnecBksaAA/txVX3KnOAB0wtY86Wera2WQDuZc4cD
GijqzcBLY7YPBPMq+HiaePORcNv4reSlGRz+DO+KxPwsq03bxQTsUTvRMQVYZu91QpR2jHOpkqO0
SjCPMbZtFMTyLVEgjlK66ighZhgxX0qOYfdrBtfyGjC37djsevM06JwjGSGNw1IjUuEce5ICDXd0
utg0OO1uRJoeXE7wRAXlQrDeFyk+uewpT7pDyhU9Kh/Hfm3X31OFjd68VtFPFR8UJid8Rml/Gv1f
ktNrI4QsY1Ou3K89dlird+Cc6RsHl+24czFPUvWT//qqnmfA+4yHuOZmrjkNEJI/N2N1mRA5B2dJ
J7UOMcDr183ET8EVvioOCRltw37Wh23AdtZG6hAk6yg4xslzAUXG4Rqampu4/MMJSmEM16adtDHW
UMCFQ9AFgArGkTYtprYSyS0K4CzgULa1/cBS0uo3rVqLmWdjXCiphO+xJeIp6zeIvMc++w45zbaw
CAL5MvRHHczZuNVj8Ep8dCam7AlXIL3SV275OZAEoXuaxF6VH3yUTSqIF/j7xmKTm291+sdGuzCd
bhOyWlqx5HrCpyGBOVxxtDOWlDBZ6dPk/qpuF2YfDobP6of24JX0l/hP3dyGc/hslRhJnKrWd6JT
pLonIHvIBYo83dWTdzHqimY4biV11X2PfRmupGm4e2N0MjoyYmMlmdVWouCyxU1o4wRZRDQm0Vb1
7J6De3UDT7VFZPm1dPvdnTQszGPcMpZwgkffufRckoQR2y9a7K/KHq3drEK4NNX4Ezm596I6blJB
WL3VLWPKWEoGAq2OVMPUXHooyCLfDoN3ZrTtPLfNh1kkYl1kZr7qB6QpT7tVbhHe7ezbDyg4NweW
KpD5JJVcU3By7P7ycnx1M3ZP7GG8gzM9kZfTfVRB7W2j1t24oXo3GKx+5VUkF0QRFzbjLC6WJZpb
y4JPPaCxBnkRUt62bHtcMxfaji9j+6zz2Nv8h1gzDSi4GTEPA/YJgt4t4wqEW5OJtEckSv8aQE0W
xb1IH1p/xO7JgMn785Kt0K+jTJ9GQkRuMR1qurIbNM1ebqf+rxG7un+qtAcv+7G15Bbz8uKJhgVa
vaQ9VleX4BPIQuox4NxBCO1Wom3A+9wVRpKQmFKUVfiNT8Xw4nc2CdQPjdwOxYnzYHHeHK2sR0e2
12nUP9RzS0yUA7HAfoKPu79KvSvIsVJgEOvvWW2ep5z5eVNzZ54Cf+k4VYk1lj44OOSNp1zqL41F
pnnGD3Lr1nZaOuEhrgQRmJVY7cEGcfQVCfujm0ebUDrOMRuScsvO/9poK5VV/cVpYZB4E29OqNxd
klI0w0k5JLf0EBfpOaaGhUyNxuZn0Ho1pe5jBhdNF5WzkhroRrMsh71f8YA0dIqg9zj4F/qEcI0u
rpmWPASMOcuRxZlnYeaVJ8RUrHGZ9WrYZGP44pWdPJltHa271OsX7ZQ9eFaLdMFo/B7YZwZY9zhr
BLk4RW3X7Niacjylsqf1UKM5oc7RyvOqhzwcu/gKD0YBab/vI3M5244VlI1TNmE/xx69i6r0yzcx
KHAgNrac6fa+UNB+/RVNF08RXmEvvdRhLpcOt7J1ojVMmPIPY4RxpJKv0QGl47fpSlPORPC9Ypyd
Zr9IOLMfB1smjy0DlTl0m+NF8YwXGTs9n6ErP1zMac8bEPzjTQ23ALMT5hm3xcAXa/KQM/ZcVLyc
XLpHMG+JsQ0iwWiGLmCmlbuSCrRFXEVE5mtRLCelwR5MQF/DfENyQk6ek19aU863E06KoT6oDTdq
GtNTgIZxlD0SxNjhl+AcgfFzqrAmyJytvzbkO8WXe5KBFHGw84VRdx0H13oQwB76HmpTmPi7tsjx
0acUoaNsUJnI1SFkMs3eB4PNigdIXGUXxMd/v7YrHaYKleXjkDIdnL+k1GZyW5+//feb/75kjhgP
idk3jCXnb//9ZlNpjFKs7uITrD9w+egd+F58O2K3KSj6IMIIuY2INlfEvJHMNJVe6Id2/jKIYPrP
l3+/999f/vun/+P3/v3Tpun/378Gjy46eDWtmXwEl+5cxTx2AWYWQyXJStPQNYTVXH0DiD1wN9w4
5Zyo1yodjva/b/Vc4O329brZexWgmiksjzgPQaf9+wcGy6tOWsHLxoNW9mTjHL0dD//5QhsGlPEO
bzDUP1xJrjj8+678v9/955exU+4tHHla0uXHKP0/X6w5PW16JONLzU6PDpYrhFnnyERt2mKNDgA1
Hk1NI144f3ESZn3W/OV//F5Qadke4gJaeiLYahtAWfN33OORodIRTQI9w+ZesxibwjKpsIKcXift
ex9YRrMooqZ5aDNgXqUk/S3NMtkhgF6j1rGP3pDGwDms2GH22ttHLbH+v19HQzgdo9f//oF/f+vf
H20LnpLAcIv1pA/aAxru//7SThSp/LaCQVOgJ8d/X+jB4ib0319bvAbMR1uEA5v8Aq2A+mdj1ubR
cQpiNZ6oMLRmzuPUea9l0+Bn4F5i2mDdc+McROgfWlKfO0usJyNRN9tqYuiX8sMkF4RLDIc6xhZv
28MrXjn1kJ3CntBqa/qHqTFwKJPRWfcDjizbSKIHNzE/Meg4G2XrakHAAqEVBfP47wsBT7omOg3r
Q1tWxyHOPb6l+QTkh9+stWUgausYTopekbDBHY1ZBq+ECqQGTit8DgO7YgiX0gvPgAvBinN84fWn
oKbLKEJhXCSQPaVedse6xRhTafp96lx9l4tpnxc9tgI1yL0rOKP5GE1LdySJnCLHzX1lsrC2jkvP
UKZX9RoEqWB03F6SwJYgzJ7cyNNeQvzeRcetwpycaGua3Njwmgd74ccYfRNt2zFfXluTvzG0YSUt
HNZ2AdoxsrhbNZp5CVPSfbquwyqJtOhgcusF8sJwwRshDVb6PMuI74WPbKamJnuQYcVpLFdXeZpE
o3Fo76N17KDSxwaeRooyl3VVq0tERfD8r3bg6IC01J1jUZJF6OPpqRiJDY4Bkymn6Z5cjTgL1pR/
f3CskNENLpv7wsTtYsn/RdR5NMeNrEv0FyECBVMAtmzPbpJNbzYIkpLgTQFVcL/+HcxdvI1iRveO
xDYok1/mSS0PfonWOkQoOjOhpJD7zG5QmWLI1wDP92LMLl1EQQha0+OIcYvTfPXZ2VCPAZmrfVpx
BM1dSx4hEthX6hSKTaCW6kD+Z7lGgaaqBN4BD9jyaUfL+AifjUaT+L5w+vno4E1Ll/wf7YfYqoUo
rk1r3w0UA73zWTi7pgLKCOoGCLBokwNHWrN1pMYyVhYvRTP1WDlXr2mc/Kvt2T87WIVjMKEDXh0F
cOEud+cV6TC9+VVX7PtymL8y8jEB2Olroosn2KDhE2WZIGStgFmCCZ604w4HB+Go5c1OJ0c+epGS
jwHOW+6GbrX//99T+apKOz5OKjOZB9NTDpDY+gpAM92Qe28OOdLI9b9f+ipVWBCKJ8eFwlj7QfoA
ROcSO2tqtOHG2q99CxBm7UPVRt0FPnWxFxrETubp5FwJKzkjkVcH2KUTw3gUm4CNUKcXEIrJhRO2
7VJpJj0G0xnIrHVcimUlOfhR0N7hnGnvVMIpomlb+PVlh6rCQXvf68m5CZyquYeHVpOAoopXrpJa
36nmLo4Vbt6AvusFLiVbtUFgMma6cODPTm5e3un121gseJ+XAfOHMCFeRe2CXZIm+aEEj4tjZMSZ
2CRB1MlhPltTvaZFf7EIhk9r5aPRHr84lAuMpUGaCe8kW8q5FFlwTQVT0xiz37HHoh4RKHwsytTe
tLCcdv/9WYp6vK3veVetqBlWtdc9OpYOrrVPOsmCZm08+6TnYPoIuDsxSQ14XF79PsSUClMMDMp0
I3MTXAPp909FEL9T1R0wmWLcw99hhxQc+1ZqnTOVExUyoYOSulDCZTJAwz5jXpXfTya1z0P/1Hcl
OlEVhfcJydezrYP+XEwzlDHZxDsYkMM9Te/D/SSSR5mQ5+aj9rbVnMb3bqHCncOJcBuKgQ4ZnDvH
0Ek3RBTlY+JGb+3awQ1ZFBDWIJ3XfhyHnRee7IG1GS/6eGJG8uQagqaRLe8auOvHaRw7WrXyEn/R
/DJgxb+UcJZ3uXF36VIt323YvowOIfA4t9XZyqr8JeoI2CCZ8LEXr5yVql3MKeLk2FQJCBcnirKq
u5YB6rVmhBokL2GUOUSzJtqVwYIejMI9998iFfuI5lWbY2VInSepeu+ow5ErMLY/Q5Zw7bvr5vGs
Kj5tMwU043lZcSrtYBcLnEM+beUHjwYxSjF6vlx0OSzIwczAqMDzbgsMCSLP/vf9CkjxWM5IC1M6
4cAcp/ROWxd6P4CTlRk+wClWtNguuf3g+tg26+HZBs5r2Zqhv1TBAzWr1t1/X6gIiunGbnJQoVmS
HTmen8YhKs5sX/1OtYH8yPDSr8ap9tivROlOCOtAczXOYaA1D6DBkgd4fo2wHhIWq72gR3EjWsW/
rr8XcrY4wvTBpBYjFwvJ9jm4bnCv119ovMQgmy3Uh65P9Dx4d2FDO7s2mOin5v6/B24ZGWPCtcSX
O2iCIPQBtBYHu2SIYBgzGM64lTn9g6D95djx5bxhEEYeyB7e4rxwHrjAOA8ACjgN1HRFpUoeoEFl
9zrWGf7SLP/fP/XaR8k1mCGR/XfJRFkBilIQbiOreHdnOLRT4KywJumAQpq2Sdo5m0nbpAAHQurT
NHxMJmnuxgwzW4iKVrggQUjPZOuEpbifNAXX1JgeaIArEFz96arn8F+fBvlBrrQgUBaDncf7uZ3/
RikNJaJ39zHVJxvp0meWLUB0qgD8OV1ve4UX+cgI7Ooy5sRFaJNuj8Gwe0nMAHQkYg9JHG97FJ6V
j7jiSvORt/sB0vI/21E4fNrMfR2qkA0FRXcmB+frGIRXm+S3pY9ZuS98wlps/VGPISHGnnsIvGEP
VY9KX28b1f0J8y4HnRk+3ZI8KXrt+zTejMIRewcKLQHj6AkA5gtNSafpMGKVvs3iL8+vomdfSKxI
HWVcjYK+jE/TuB2exiqNbyV1belMBq2mB5VVZXmgQ20/FC4dgQbCczn4j1UDWovu7IcO79boHWsf
6mKdzmD8GWFV7poLmKz3atJ33D/Nnb2aSVRIUMfizE9HDdWq8Zr6wSwyXOYpdLZZ7lGsFYYPXsud
3A4zfTsOMwE6aG9Uc7nKPgEAZB3urojBgE00OXTgAhKf36YNSmo5aNp2i1/wM8m5paxgU5iaUVn1
BvQCEQ7mITdjGUJA4/yYb4ou+QaJ725qhY9A1vCiBscBlb9uO8vPkOQn20aRBO6qLsYd30WC+6wV
y51Q41cYcNvSPS0HsYd/PaSizLWBgOfaAzZpMxr0sNwWE+G33Pef6owml2oZrU0VBHc2T81O0BF0
O0NqXidKiA3FJYrCZ1hl22ha/joZ0jtaA2av1CSbnC7bvVW+zxJSCWaFbmPbvXcGvna2CR/0rJGP
bjPe917fXxJP3Cd11L2N5YB1o+Klz+1jFC7BDeud/5Bo5Dww8KjwOMduS4ym7NYab1pFB0UGHEBm
zr6HCoDOmJ5SrzN7xhyrm1amW+NHn6kDtmUuukvkp+o+RkHHmLFC4g2CCzXaYdI9dgDxP+0+Ozih
fi5T56HtOkX1Sn9rEfojiU1Vhx35/Lhj/sBxrTuSLrdOxgYgLMAma5qnbkd/eZnoZHkOyDJeOLW9
GTd9/O/499+hLxa6gC7s/IRui/2EhoTMb2oKObjX1Mo9mDVoYAdxeZjFnOEWwJPuZ1AFPRjBVpgz
wKqauwnbIGMqvckp83PkYIDBTv1mKX9srd5kCngAgCpBkE7vpuExzvvhGkYusOG2OZpymvl8IkI1
3EIHW8J7medvqjjgq9jTDxYBcv/A/zZDC1V6pDUSsZp0WgtgaOTnxldrOMETsQGQ7B77+VfMnQZp
VD3xhkOlm5lW0XQX7no+2M7L8YUTIzx4ffATNJ5/tqc/S0ifQztDLXbaA8HtT2EnzpaaNv/ONj5x
9PkMmPNT1xYYXpVjMKMZZ54a3m/HIxg7dvQEAXqbc0oKQviXOn1cfPxcGU5U8iIKtDeiFRie4XkK
iuVgURI/5+ZKUNgBnVh9pLPzT3iBC4+3dbeVg7hV2Rjv/+uogHSrAG7fGNzFISvulioAfOR8/c5Q
QFxGzNrN33suETudK7WtUd7/RPO17svfximPJiDPVQs+VKuCx13RwrXrcgZdZdVZGyzke9vpbAqM
6IK3EBNTeERyovkkkMWXE8zl3ss/I4aqh9H0WAKMuosqgTFHN3gQzFpka720xciQLi8/jG/e0mZt
HEGt9XznuV8E8+V+h1pqN6X+sDvnr6jG8gJbmKWIbdDm4AlXhOoXvy0PvnLNeQacYARoEC/epUXZ
7bQCp0k50s7FnaKD+nEx9WfqM0QffAyFY8LgOkSTJ0fJAgh9g87T7HbW+ROVYHHX/APFFx/qXHmU
p4EZoKbMLaqPbAZEEaaEo1Dxj6mBxN9GUHnmMPnnjc60GQpi8J4l/jYyRWYep28RWK81mMFdA6T3
ZuYkI5304nZAnKLRu4eywLGgocWn//Ak7RWzr35UxOE9ntnBLdF9zTFHHdHLnTQNrjB8Ra3LiXgY
bNwZiGBxCRjaCS+aEXFDgfoOizdZ5IUuOjHc1xXIJXXTvFhrN6mxmb/U/QcXHqI6M/tn4D6B2Ii3
j36df3elIumblCj8LPCxHD8okmW4ZYK/CWjGQwIBXOSkz2xukfBAxJPIfotEvuhAHrxheZsLhkqq
r1yUBYaEgrpY5Z28oCi2Wg60j+Tpq1UEjC11zgmm+fZNijOfdrybKfQf1miRiJ297002TaPdY+74
SHU5cMKsZ3EJUVmjFR3R1zMTFEinXUuQfjTrz7Uy41viNiEU792Uum8egOIb6U/bQv521L3cRuvY
d2mZy3LdD4EZlHa383r1lnMa3UHDODR1co4nWlOLeAvtVG8yFychwJmMamhaJ1y+cy68fi9jziyR
c4OZGJ5DRl8UxBt7yncwjz7nsNsTjINDuEBFiDXa2xBdUJ0J9sJWL6z5tQU2jt8VsGQ+8heGcoH3
AAk4iLi3lHH3661uTudbi4FiQBV8FS6mnpU1OqkAnRYxo+VHo6X0Yxr0y8zWCfhFUoxmq11igkPD
siUr7kUk8oHXZMDVq2shg7sGS2zNpd/OryaE+BM2fNZ5za2tapM/ZcdDYoKW6IZ9UaQAwHOUtxlU
PeahEOjFE1waezPE7GhU09QrzLetn8cOxwYtU0YE9lGkFBBPvxWq0w2dW7zHuDjrGss5yxweVqG+
ox7LmWjLx6Wab2vbPuR1nb1keEZHLmG8k5Ql1WO5ceOK3YVdCVTP8KbB5J1S1CUeY4azdoWHA7ZY
upspyaXjLDyjfbmbQuXbqShfvbqDilh+2fbTqNvndq2okHRub0J6BPCVr28MzsRunm+HhvUnjr2j
Ta3Z3sRNw5Sge/Ty9DMsIqqH2aRoVqjPZTdWuyr7nutC7ihIYdOfgdNmJBYcusQ8C9Aa59HuEOTl
kVMVOjD7d9fbaq8n3iQVUG076Z1tw1myItJ9QfFcZyAyMS4dbAPH0rOj8lRFHlFA+QQxst2Eef83
i6mhX9OERMbwKLZohTlxU98VEpvc48gjENcd2YxC/ZY5COjOM9Ah4memLGTDprsCXXxrDJMUNao7
JKfHnMjDsVvfvyGAcSMmLqKgVm/tiDirkC+ULl0KbeFzmNZ+0S7eSjHATKl/izX153o0CEwEiG9s
13t3HO1StVPTU986f4wur1jnNMIibLs5Te4LF2GvWfIHF/LrJk38vZXId35I2sNN/lHOYG3J0qzt
28sdYD/0slCgGvIAHJZWbAM6OgpSv+cgYg4Km2vsMtyfObVQwH2ps8OytJ7wgPgoHCywpzJB55QB
GzFLyF6ux9mBgtfgpmlstBEsCa1V4oyBXYt9ityBRYdY1E47Rgd8kTsVnNjUT2XrdrTyMbuCewBH
/tLydQpdOR6LyVwiFikHQ5xXBx8iNjQ2DGeTRNQIM5ADiYjLDXrU7HjPKG2ADlOXnbv4WhbTHZJK
35dgaougAd1SH/LmJ7FaquqyL/UfogdtsiZlQ6Cp4mvW2ucwce4ojr/MyXgFLgvmlfMek016DWLC
PLxysscBQxQfBxVpGQPyR0ED62GoLsEIGqhldwWg8EUMDnlkEPWD5cpfOlS+hzmkkb2d926Ngbrx
HoI8GW8rSqz9kBBM9z4zXuUDlN95wEfuLF6/nYxNJRDn643FjsGZoHTvR2gyyygOBdIEl8A+2fDK
EUTkRNLJG16Wvn3F41Nt657jfyqUDdw41Lc9uzoHsy+8Z0A7Eg/oAbLROdTTcsMb8IJLPary6AoU
dtuMpNjGsIVp6ARPGIYxkuC0APA9v0dEnX0W+lI/jI77JhNev+BoDDYXlrQBOFjwhHNPmXExW9it
sGAwTnuae5fUhAV4127tPwE04Y4VuDQ1RUEBDxAcHZjMnjpzSHrvJobx8GB2TdC+1twV25ze+aKk
5nkEvEKREEKuS+is6M+L5fwsBMa0l/TMWgsSNSmH/8VLWKjXU+9TZXWsBUHJxMRRmLFrKTY0nJQb
GebUUEB/wnVXcDsChjh7sMPAhh2XMXoSKYkCadHdMPY+KNkeRbfRPQwzhVO0xxjXoVoXaKcbR/If
90N0VG4MsIX+rNTkDiiQ8J1W2zGIOSOCILmhmwrvbvcerhQfZ4jf6JD6MgqLgdSor2WzpxPkKEr3
uadh8tGUoNprwX896wpzvDcdwCybDVjlUjr3XVac45jWrFjT48Mc5qFNgLVPo42ZpCt/xQhyuQqT
3RiW7+wZfJGTSGDMnPgydvKMRKl2XiQfHGXu3P4NTrSArDfQ8Tbii4d5TsfFF1Evjv2ieYoRHHYU
Vt2Z1e3bZFO3h3b6rBswSVHpYvWMUcXn3r70ABQpY6gOUeLgTavEV74wkncD51TRzXEDb//EQ8iy
kjt0Dck/bUpBsA9rhVMIi7XukwPscmfXoliVIeHlWHYkzGKLd5hmyZvY71oOauzV4VI+MbcjBhQR
jbLK5oWuYW4E9K9xHYV25Sa/FbIgZ0pIJ8w/XtTkPDQucrVNUJluFyjj6OiofC1AdzRiO9cziaah
O7DC7qF1R3sLB6JtCPFbHvPpeBqLu76u7npYzpymq/Yhnzhb+T0m7DBr/WOOQlUm7OxpZwgXAI0S
Gcmf2U33bkHrR6yQ5Q0T1cUz33lTAKt6VKTjNpxdCFm7JBgTJz9XGX1ryi22Y/JNWSCm1ya9aRzk
12YBY9eMoB0iKNhlwECSKvCK2DLjj6mCUREv+65K3krcCsU6XY9r81ixSSfltqVch9LMmAH7uYqj
YtcPeFBFWr7UIbc2DKnYlIh1A2oMFgrjBAGUOIDDaMv6qguY0xVIesTfie7x9nGxmosexZdBRts0
YOBv8khc//s3SIHNti7hkSbMFLYBoxRKvMbymLBkxq5NzWiAcaufCTsmlArEUvJGx+PekZB5WpoT
0CLyf7ofQdDCtetx1Ku15nHtqLKccFnJj0f8NsOrcdpbDnf1UUYYfnKfeJvT4mlKM8/sbYlz1q6v
JsPOlNj41eY83y/EMTdOABVwEOGJOqF2S7UXBUW08Anw7/tm0PciG27xRJ4Gq5iu2Tz9U9xMORe4
m8AJ2DN7sgNxjDu7DabzXBAZ8/UYbV3otJgisQRlbEzr1wN2SwvWZuXsNBz33FJ/ZUZPews6QOdN
MKuL4V+21O9DTDmNS9MbNwQeU0qcDHG41uFcP3qAKsHGX4YcM08U3zEqYvwQZqtHmwQEy+Kg/9p2
8lZBfLr0S/1VtsXMuUk/hpMsztQ7XOJQYbWDOEgFeXXHlOxd2SskPk0hCFk3VDYARy25A1Wduxw8
ybuRV9Y7R835UocFQ42FWyg9W0xTeOQadz6Xo8yvHConStxu5ikWnMbq6dAO1ZFj9NnSEB+sxV4b
u3W65Q9zMfeRDvWPWqTHBjmohxHDsw+SackoQc34g3132eZuQO62Ntshw2bZVnSFu9DdMepWyQ6N
ha9IdTvYAL2h422lgdPhz7wW6l1vOgN0MCaNVQWjh5dvxhqv3B6fif3b8lymtpWy7PI67Lp7jrVi
h6sbrkgY/NJ2Sa92STJlISKeYHRil89YVYkOVGMXss1N+8VKxtOcwRlapn8zE8+byfThXjJ/ONvC
upa5n9zhswWSk7+PUebui8ylfc0jP64SaEHkO1RPgwINgsS1oQUyXMM5NmQHQ9yjJxmzzTw86FGa
TpeWwjAyLtlTOuI8gsVRwLrlRx+xTdYcq1xMH127Lhi4dYq24r/PCRuq5MqVMDt6Ur3IRrjMxNKD
N7E0U+Z0X1bJtSoxtHiM+8B4cFVVYLZMkpcoJM2Jbvk2/7KV9uF4TlsQ+ZSHs+POjf/jxbyOvobo
MqYrMZEWB9cTX5NfPPW1T76zNq+dJFG+1FBiWyAW+IdYuVFEihL7XBR9U76By9C5l0Xxi//+zYrl
fmjyr5m7xWZywocxbiCKTCRDqdLgkbNxL/RqvJ0d2IliwJBFSVNp6KxsNINCzOr7uV/MK3Vv4Jyb
+URm5g7LPoZ+0+hdQVUQrfDYe1GebwoRs5OAG9w7MewSvvebnKpeH9P8GKCxZwmx+r7JQQ5yuRoI
LezKJcGxboZDyWhw4/Z5xRWYssX//T9CMpZF8iQGm60VJ2iwSrZhd2ZcNd0QHGRVL7BNOhrakxb/
2i7D51rGX1WWXhZFxgAA5y9xBYyl8Ftt88kMYotNAdqxbcRuLOTPXE7PGHrIRqq9onvYd+bnkjn+
NrAeI+u2d5FIyxixty7pAZRN22xkRndwV8LKo16IUp3YPyec0+s4825TFhScWZrUAFbspeK+LLp6
MydwH/weNiSTmSirPysb0XSYtcUSNNwuY8hh3/LHnXPIxjbdxKoIjwpDvp3X+SGy6RbGbQYJAo6t
9oc/NJ4D+CbUZ489zWyoLDcDBI2pgsNW1ZjtFZEi7OS8JJR8/O8qa/4FZRzB8I6XQzAWbwoT8kgh
9SapASfhx9llQ4q1GqjQSGcTD/K1aIgMLj6TQdkgslhI17Il2ejwwVuROI4ihOGGJY4PzLH5SApJ
G9xScMHAffhNE8l6B72WlMDTU+o92LXzPnSYOZVyeCuCqLvBap2gIC+7rheSvFTdYHEldDDjrOTc
JRpOkAXVUGASZexz1GsJEg4++lBMWjhNcY05CSYZ6uX7hz4Vf8qyeVWwxGrHys/GAS1A0odPoepx
iExniZvxxvOmz7IuyMF4xYf0VHfy+uTbzkhWWtyEDV1wNiycTrfD0aEwO6alrem6F+EgSTM6BKCQ
3Bmuu4SM6j9tl0wAscJPt4q+m8IHbds+2GH+YlJc0IWlahBK5YYz5KF3QW+NtHwwVmIq77Ot8vzz
aNikiAhXMvAc94PsSA+FFEKKNsfAgBpEFS4VZRbBXYC9YQASERTyydPkl4fR4tTHFTtiSkxQja7K
pXPhJkwPi2z8lf/9aBUksQqcwsLz3jqtQj7UoKQz/ceK/5aFxG0UCAIEqJRAAkn/dnYAwnEgsZLi
yUqG5qxn918mh189YDhM28lsgqbdM1HEFR0deoib0vK+mAB+J/YQ87WDdA7MuAqwxSbEY+qYo2iv
fug0urXcJjrh53mQSdeeZ82xrXaHR2sgxqctZNrkLyaQcz5BmYuS7IcI09viZBY5JAs7e/CJm4yb
Jt18FSsH2qqHNZcpS0cqZDNMJWSs4S36HEbvr5QO+9IQcrpCECkn+R1zhN8M+HuKBRQv6QoX/2J8
KOyFUuCa0dCIbZrY17T3eh7cthvQqAKqudLpv3XrlZIdFplTyUMQDwTNFze5w9Oz54PwD5gPiNzZ
MwsYiYd/UDPgFpqJGWPlPucxg6QKaT8IEdbpaCdL2n1N1ExDdKFQTUBmWavPe9Gs1WvA3CIPzJn/
r45md6tjsfF7cy65Ph6WOX4xYSjO2hwneIe3Pa1soKDSk6+n36STlLioKEB4qTdRkA7PuOpxiY3F
pWRlnqO8O6hRPBQmIoLX4s7s8OZuZDHeWqDLtH42ne5ZTpKt5/kRY5INFPCbHAMRTpYrWtKJUghA
egryt7H7NR8Ksy4rx9eoIzuorfGtRP2BxxY9eNJ+LDy4O10c/rAqowW7C8aYmc2rtwyGJfqrtlTB
6Z6vzRJDGWiRkTg6EqB7AJA6f7tw9be5UawEPVz72jLxhrm9PnLsQBdwvJRWpvqnbvkD0vJNMS9l
oIlFK8u6jbE0yJxYHaEnFqDLi9tsIORZoIW5mcI4Mai/GpF4HMXf0YKrVrOK8hKYW/fsJ/2M48bp
+I5PtK/jLm3kwqXMz+ROdUjyHVHJkSn6Ku4JBYxvQrFqKB0PSzCZ/cCRArb6jindpQ1ZYY28s3iN
dFFFROaS6eBXTbMbq8nfOpy0sgHjfJ1p8Huj/VWtvYcjCAwP01iNsjOipwCAU/QBT+GhW8DpNFww
djT7vo0zi9Yi4WAQv4H8gOYWYrVoNIivcanel+WQF81fPQa31HCS+vDdwwzKir8I+TXxGPwJRlnW
wqRMx6fais4iI/xVYs6OElue7GR+rCd4IwLTDiWy4N7s+p2zh72bQhJIODoqrPZ6WFJm8yEjRZ/p
e/+qM/XcYScCXgHISc8oZMZ95n51MK4AAq+qlR9Rn7luIKq4/s7i9oOsQRJqwnQFY+USL8sLK01/
U8x0B+Ss6H0mbYY868W4IIngyHI/W6wCfuefBg7hG/qe4NfCwbnxnOaxHM/BDFZbZg92TphjWD6a
9HOynJM34JJzbG7JdW14+jx6GFFNOWCB8K+Js/hUL1guI5gpY/rOnH4fMevhuSnC3frlaMnKYI2s
cFJM013afNrskBuPiRP7vvpwUHdaSU6wyee3rDQUWRpWltFr4PRvshSUfj794ae4lBRBrSHgceov
QLhflU72oON3RRYNx6W2SIKiaZd0xeMXHj+DLppvsLzN1L3vLcTaNg4asLb2tYsehjQCGpT1b2kI
VzR6rtPxp4Cuv28/lpzTSqsB8gatvHfK9INDJ5VnDtWIxvtgBRV4Isfroq2rBToUswuys7rnITwH
k3/Ewm4wAkpCNhGT+bHO/7SCtDM+i2SVESxFZabgqr24WI5EhI7kONBTA0B+wna/GZltrTRjIprV
R3dlsxY/E5rroa8bzlkjCbghRTGto1ViGo+ZUS5wrQOXJihZjgwPyvfB+WoQxYtTL1u5Thq1ReV1
G5GeQQlK+iY9We1rWU6gyaH2OhyZOERBGXEZyjDFOdgdjOd8YSWxAw8NUOizYL44D2Sn3JEqeDpX
L1FSPiWV/69azi2ZlIgveYYyuenSKAQGBFldjii0KfIOJ2yyfUr2x7KKLr3Q5ky0dL2or0V4HVbd
0Hu3Fx7xolbDLpe/lgfKL/LV/SgECY3EvKQuekE71G8Y4Ik2xawxC2rrTVfFW1uimQTIkQwARmZQ
AVOaETY1fLRvr2C+hP/gJ0w4Nvnh9FIiHW3TcaBbkwpR8lWo+hyziq0J4NryYXfqylACI0Ho/amk
uIRU5e7ReMhYdCSee6ALKUWUi/K/ZUI2kQiuQ4CVyxJDqLlAlHCJQmU1cKRJFSD/w5K1d+H3LZbs
m/FoWfPf1O3e89Q/cLF5mmgOaSnT3EzelSd7wFuFQpqGwNtSaqEC4oNhbLYMdAaMqzx5wjkmPg9S
gFhSAzVPskrelHVsHagrCWGfutupGq5u4airZcg5eml3qphxyqo3hzIZ7oXS2U41XITHMT6Ffvs7
MSKwZkZWeRpgCjaEHsvhoSGYxeV9Ah9QW1vOL7xSUYiT7aH3QKY5cXrcOhGKc9A7v7jpJG8S6wEV
Brt+YZoOTJE29zr/TSfrsW7K59wb3pcY2wCa8G8TOc1OczBrtX/Ed/Gbd1Fxwsq+K8naOW6nt4SJ
+mMk5c6ZgHi16TetQAG8mfrig1ElQxeHWCFJrgtijlDz55tKk17pFaDpCCs/g6y7xF6sW+NZr5hy
flJolbtkHD7mbGIGkL7agG83piKdIZ6XGaHAx+SxFHRutxpJYERuW6YAiY9iuKjBPlu0xXtccETv
MNfSviQ+nW5GEaq/2N+D4E89da9ux1GdqvENgdpra5lbXXABaab6Kw/hLVbiM5zygkeSAX/RUVSu
/OxpcN8buzwuKisumPI3Jt4JItCbgkCX7kHnW+P34IrPutMPXuG99YKD5JC5t1itIYU224kIKvf2
byLTz6LD7dMPDhhRP9+5DZ5ZwSwhkIaLpLDvGRMMWwfNZZfxxtrGo+UvrB86tlxrqt9m7be3wcg/
oA3dCjk+ZAr/t0ng4i9+fM194uMJQCWifBAyxVQ8Gztkloq0OenXOEI6lQHe46gsPlRDd0XeKg5i
+4jcX0r+u92bDjYO8RaSZfPKlIAMPJTZRWY42MkAsUB2E1QIOCR7/yGsBybtayjDUQ6wSa/5iDyE
j3l+T3xQnE6TngHC1Px9nto55ioDGo4MQwSfmPU2jwHFhEJwk58TYrlm3UERv8aUZHvv7KJZvtGa
Ajc3QzSqPrA8qv1g8zehiuBexznK8+NJ/md6Qf/Vc3EfVZG6car5fsACts3o1J1a8YOhsTo7EUGX
DtmdryesDipB04LYe1zLBzsr34JnNMHoCNYUAnKOeZHqqLAZH9pJXxcq3PchR3KX/Y7j5UL03/JP
bsVYV+UPY7cebubkZXCLgx4G996H0yQdQtihYY+3U3xyftadhMr/iaY49v1bWbRfQapTKFvm2sT8
SLTMelHw2bosNwqr5rZMqdETWcsH7EbH2BH/4pERkKO6rRhztC0qfSljTW4x1u2l8Z8B0L+1Bg4T
mOhtLblc1craDZn5kkWFoDJOF63Lel8b7WwXjSE52IkcBEYY+uE2Eu5HK6yt4ai2xWT4mtuotA71
T1urxexqhhkC3Ih7C/snsZugJl1d/cmZ0m+zMHD2Hg6mYrXiiWr+QxUKBw89vZhs4b1DRLjBwnku
HX9Zga4kllc0WABSbLZbcQNtXorXLMQHh7RNa2mA+uzMDCzBJqzdQdZJw0HHhrAjWPeTUCVFFfSn
70FTHEK0hCF8s5HqD61k9NhAz7ol91w3st3gaOjgovRvbRNVOFpBRiQm2wYr3aHE4UwqFnfyHEFo
tdSrr6CWEOU0HgwUk8e3Vcq+becWu5L0AzoHAyRSXKtxxuRX9+aYu85PMs4oWy7cQUXoFhAHVeB4
ztT0mGXjccw1AthK8ZozT5EQb79UG/CB1IpSjML/m4zyawnpymlkxniP63MqKrYIOhnvGgbym1Kz
CTSu/ztHnznYC4cwzRas1hogc17A9eabCYfQ1sXDv50sG3dMsAa2HMhxFY1HmongBB5tS6EDob+U
OFaYpu/GC+SW7fLErjdv3cQ6LV30ZLlovAQwos47wJmwbpK8uLRrrxmzDaL0ZfiKpo/HUS98NYWF
Cj5SlThyVujp8txNAE0Z2HGcVMHfCSQ8fT109QiidYzEmVO9TmXNESaH+98D7UQJ1P6jdv/4jfnn
80Hsh0qGW1H8tiGCPq1FmxInRRbjdeRiaDbRALOLwi1vkCWLEnWQbWPv2UNizrV4KkP6g9lfJT2m
FQOFnqZMMr8cAZbc3VN3DmQ/qa397DK8dB37YDe9gDIRXJdBOQeRQFdoFnejzbTx3OrqJx/B2N+B
RjlLgHq5erXifwiLV9ep/o+7K1luHDmiv4KYk32QBjsIx3gitFAbRY1alLqn+6IokmiwRBCgsFAi
HY7wb/jskw+++Q/6T/wlfgWyplkgh5SItFvRfZgIipxEISsr15dZHQSwHDMnkFt2I6eJS7/vCgc1
vnTMA/SU/Gri2iTMSyxw3YJhOBipggEI/mR2Mh2gHsT52DzT96w7XE2WuKOWl6CPZTwYQ7+aY9zZ
AHEe5mLe6eOnuIDWngKfNXGBnvMMDLcCIn0WsscQEMps6sYouA3u4iI7K4RCwQW+e2nRD80p5l+D
6ckD5tEAu3Po9BvjPWaMLe9kwh8+Ow/m+HRi6gCO2bgINZkh5obpaI/Swr1CkvPcQV/gBYCjaEK+
1+H/20g+P7poaEWKpI3CGZS0D8h4dI/h2YOPtrP36zMiiBN3krwH3LOT+XqODrEb38jSk5lZfDaf
0Qv6OMStHHYMKMoYwhaJwRzAgwD+4543PC8/RwFlhn3Cw59vnoH8GRm4TwDzGlG4Cq3nc+Rg+oA2
NWPcEv1wjzHiYgyO6J5kM3HX35MnDPON6HYZPEw/zIwIQJ6Puf2EoigmZenjc47JSfbIPR2EAHWN
/RaAEQAvhuML+PlYTnJRoNkSfS0YQ4qhxPYR7hCYFcNrH4qkAI5xhJnSuCvYxUyAxuz+LC2GZxN/
9PERXgF/DlvT2fCjMYNK2sP14o2PqYmw/OkeUzCsQXe4BzvUe4zd1pi/e/zojMNrw/gQWp9w4i6e
YAUjzADCfEZUBv0LQGqu4BgdP4zTrothEhludnz6gIZZXOBXTO78yXMbZfrjcUMAKrBEzE0unuJf
Hx/BhQLhgJOlLYxyGNrR0QioAxgZeKf66XMO9LDRtGL/xP8FtZGm42CkRGS8g+PxKZ3Yzcb99T1S
mX5ov3MwqSTGxcW+QCW4zyhBFPet+wjjjPmogw7uZ6/4HFoog058a3r4hBt8nnzj3H14OCvMwQdn
jDEOcFQLcAYR6ccEqGu48YdWYZ4OvOfbMBtexEPgOB+vC3PSN407A9cdQZscxnzYfBjieGLqqO3e
TPUQMcr0cLDXuCriq+kUIdD3dRnrj73nP4VBcsxy1gQcLJ++K4J0ehNAo+aZvLNUfHudAC52m+z2
o82EtKB88i0uDvjzDz1MqM7FCkKeqNe1el7letdySeV6N1GIGF6r6IO0a++btm4avoE2DsxZtHBh
awRw4OJrw97XdcuBbXKBI0aPyvw62SUO/R4PNr/enJmbf7PpBebcOe//+QfDwIqVG25fywLb2ndM
B++om0AUeQ0f77jMAnMfCQsd6QfLa5i42nZZ2DdJwea3o+OAadQVAlvft3zdMA1kbH13RQj2wCDH
RrHXdz3Dt4Cvcd4cD2yzphQ41j6cOMexbN3xXAMvqkjBnrmPaytxUIAAxIHxkJZ6azzAvK+6PDD3
TbS+4GoXz3AtvSFkfekkOPuuYUBZgAWeg4sSjTcnBoZdkwO2tw8VoHs6Ill9jS4Qd2LrfqMB0ATu
c3ScN6cOTRPXZNdTh+5+A7rA0aHvPddyPZysJSFo7JvIvAMBA1tg+7ZhvzkW+HWFwDH2oQNxq4uH
ISUWJlpXbCK0ZUM3fbPho9vY1Z03dwxMc74pX/2Y19pE18Q97g3bdXELp9nw4BgoQmC4+54tFAQy
Bab+Fllg1DaKlr7vmZADXfd9u4G2Qmzz0jmw7H2kavDPdD3LsvzGXOrekmckHJlaqsCB62PaDcvx
XagEz/EqB8GH2+D74I8HXYA2s1eoghfw6TdXG8DBqF862TzI1vniv/cD6YGtfr/wLYUD6cF1UH4o
fO75s7/64D8rLvhPYvVLX/6kflR+m638ePHq5aIWz1r+k/KiysLkN/KPZzxIWdobTMsvpot3umIj
+PUHURiknP2w9KIQ0K9rXgkqfhOUjVTjMIkUotALdYkiRZg9sVghK7yv2nSDmCvRktDjtYkipRP3
uSQkBEiETHXJHg1YX1IRNIVVrUvzJhgX3Yj3tOSzlg8CDTDyMJFky4fAVaj7kJKo9ofjm6M/SmIl
aQJhO4Igo9qibKFNIBfIRCbIQS8v19Hlp7UB94vOxhFYmbJIO/ic8h6LNcl+SVmwRbgKtTnOxoH2
Pkj7gaRVUkY4Upfy8QPvJritQFISdF14f3Xp4va4cS7JlEQJFtt8LFieQMVFGiC6caCoD5dATJop
z1OVrEdwKpv5gCdjVTN7BAfxFif8lI26KuUGQsK623fKuuohbBBs3ykK1cqWNQi2bFUQDJ3iZH/5
dx5o/f/87e/nk4SnyrkzKCxVC/UJhRmGScCNS96tugCGSJPUlYfLIEvygWJJDJtAzrDeChdsAsva
Zn0WsqzHUvnmQgMhdJUfd9f4bTZN8lwVB4fgKLdZxJ64XF+5XIeAvyBbIUpwjtswpb2eKgwibVRX
yNqsgP5lsarOkKMmIJ3MhJ58LNSdcwmE7YrD65YrLDeOQrWXVCuM8Bz5mN3ld64uUfvMMlZIcuWq
fQJxu4FP31e0GpCS8im7L7oDD2WwcLIkNbFmhOryYw3iQRyELJKESroGgQXpIFJLmXYZJLEidKZB
oC46yQgnW+W0QbCBnaLPFOcbVSLJmd1ZfJuoQYhpERzpzpd/JNptMvryTw1Cp12nX/4V9/hY5bVF
wOvbIuZZhdcWgVTfsnhWVXamRcDuO7SrVk6hTSDQh0U65DHTTlim6H4kROuLCDIYvOLHYjpKfbpN
pBlyXHAvKZXH2yXgxqcVv9t0CYTtEx91WfdJlWKXgBFzHbp6vkUBqa7hPuSpdgv3RVGijrWV8roU
2M9l7gyl+NUEnlo+ff33i/csRcByGsZ3mAI8QoSlHn0KhXKaBkEcQalIUREs9AmkvR0884oj6W6V
mnmFY1PKssOA0dCuhQEOSuPQFp4fEvnL60cNQ37c3bLdofcm6GudnOVBJsmVAmYTnNnf0ktIiiG/
pNDHHLtNRhSLeVkGi6W82w1Uo48IGsWNxiYtOaf/7Q4w0ClG/QO8vH4hBCgBLP+pKfA4sv4gM/CK
3pF/3CSNh2yA7lZF9kShqq7SPcKcmUKROYoY7JTNGMQ55WO5QiHNKP7Kj7uflfO0ImUUDisuPWWB
YnfKKmBd5mKtj/KNSwaI6mpdohdJWvGuDZNAB7WKJ8ZzubxytdtN73Ylehl0WayqTIPCmPwyqogB
hXfzDsg8NQj3CY5YhxV9rh2krOqZirpwXWno4CJAVaWbBIdsYZDEmjVMcktX7JJJYJc+BFmuHbJ4
KLlQWjyKQsfHYBQomtJ0CQ7eKQqYsXYW8HCQKxrTNjFBV77E7poNEWJXO8+Eh6SQN3QYKU+U5OsK
y0G30NpFpsjLgjqB0Pzlptlp3rxvHv9VE1sbpLG2Ip2eQIlZGDcPdLQAg+HfttdaZ0o3GFhC997Q
HVRTpXFerrpvqNqvFO03/PabVfihk1WtQWBADuI+5lUoskWQFz0oMrgRClUB1at7Eg6DKOTFSBIq
NQ/BATtMMjC2DBbOgnSGibBoN1YWbxLofCyeVZw2iqoPBviF8OOV5Qq8bl1eHwfxiKWKlqdQx+cp
2KAGkxSJ+GaWJ5XD4W0KYV4aIc2C3kDlLUUi/oSvRNTbNep2r+2EpUmwzhYh3VFbHk7gwfeU1JRA
wNWVslPMbGFRxX/zCXbuFC0ccRZM5RKFrvAJzOVpkMKHVclS8AFZFpW7PoEaRuslEqCKajB0Arq4
lQ46R2FCiRitKw3nvRXlAIdDbuHuPtp5ziJ1taKJpO5qL4K0ImCGAGPXJgt3FZVm1RUGPrs+5UuW
oxde0imDRYrawCXudCqqrkmJE6/Lig4GorJhdckEPL7k0Ot5EMPfrSRnKOoZl8VzMAKyKg1VXm91
mrer+HYS9cETha5DoNZwYzirJGMdgiMCCEKuLpaiTnIVAN6YrkZcFOWMqyR9YqquoDDN1yIK7Svb
RhEaXidpXlQK2OjYks/ZXWPeoMZc8adMCmiVONGA6SoyYRoEAtwptWbKY7U8SRF1dMaVDG7ZgFdb
t01Y1GWpIhOmSWDsOk9BXzUeZXtI7fU+8Xw2P3VSvMr4i8Lk3Q1FklxxLk0KRPQiIdbicdhP1LCR
Ahj3Hs6VQP4eoWVY4QkJKCyJYaCCMFUFmiKq6QRpNalJgXRFEiwQ2PN2JcfrkGS6oZiBA2qzXtCv
RnqG71L4c60kSyYKt0XPn7sdqPrtcl3o4oVAvCTXhWpWDBWwJc+V9FAN3PKbN9HtUmLul8+c6Oqp
uN6LV35hqH8QIwrtiQMt6ZQOsuv78rO0pq+kW4UPrcH6vo5is0gTFeo0T3nWev358TpYU2wu0RK1
aJfZwBXIGorYNVm7gAaurtlCsWolN/pqJrPKzqE70LDQJ+tbFm6lwoiAjQAzFANQhP92quG3Ov5L
tEPxddzEyulffgVxBP4ndfKDtOiqB6966paW+PITzcNintc9ZGkX8EZJtPRc5Ad5rnd5QljwSG2Q
E03yULRwCXanK1bL+mrLEoWFEz0jQCSwEYN0zhc59+Hkp92XfMUmDLDiRfZR0hPURZdoXYYcsSni
kXWpTZsgqD6qyB4F+P44GQF5qBoTithX0l3fb+YSCB8AX1UcGUWoegKyvcHeacH6QGMVqgFb1dav
P4xnAEJwKWql7dYJAuELHJbKNqJFWj5m9/OyYEebpQKhWu1NoOhPREonzwQMPZerLZlCUam/RnI9
T7SbCn7PpEAKdXKtxfM8K8txV8GEq6pKJzjvc4jgZdGr5iEIMl63SEHwPuuXy79NuqyCfqfI494C
jD3nzxFkM8nW6UWToraIvXjPUfUBoBLZq7KpeK4dEEuo20LRuXWIBiCeDfDINORrlT2cLynLu5+8
u87GJ6yEEa/XRIdIplbaBk0xVaW2FSxS1mNKhGpS9Bt1mOp7mR6BgpsfsiaAAMiSqFhFjN2qz4w5
fXhKyAVHwUhJwDgURaOOwBG3GR6gZtNw37hLoYQEcaH8JSvmvpK3HZm87JA3hacJlOr6SGNpdoYS
Bcj/60XfLzuKJfBYISXO4SuHZyyvf/G/L/9JWZzyLPmN/ONG4G0Q8Vkloyg5vbvuwA0KORN2T4kk
SHpVIq3Dogm8/lQuUwgEhdqAy5UHaBlT1rya1ii+xoAvDLDOcKUNVJJiCQBMk+vfnc1XYHDKELtJ
UqXnshHz/sIlX6NHYqSS3Y4KWCed/58DZ4j0kxT37wjKtjbX5mwXnW+3EyhSfZc78TnEYAYOraba
IXnwdj/DBygWdRl/UAkTGP6DFDBh1XMnMMdANIcRQtNsIF9d6ByK4lZ7ygSSTiFLseBBUd00Aq8N
NzfGgRJFWwRrxWSfbtJX94wCedJJuXYJKLqi0FcLAa+3bFC1KgCUAhYCcxlqLfGfzsHNsjgYFH3y
5wDyIipTmWygT6p22AHKVaokiZWxqhoMihaI1jQNp7OqOjMsgrhxXiFpJZUZQQZFfnNeyVhDm+BI
t9DVNRyssoTgXF+ySo6aYjQaSrwsWTkiYvJqUDOtjowYxtlVZJnCeQfMqc8nakrEoMjFgjCbVs80
RfR5FYzVsReGmPVYl8HX8NoB4VyXj8IlgBT0hyuuCoY0ExDGxEk+Hq+ktXQCqUMeIWRjqA25zNKx
oCgT3Q4Yr8LKyjnVdffxlj3wVU6bFPMUbxnHnBiFFRQehkiJCrewquZMCo10N+sGa9hBUXp6z4Mc
EanCDwpVd55jbuV4TTXOcEyKFHqriFk2wOiHeefb8voNz6YodHXGqFxE03W6xDJE/3dtbdXm/T4Q
S02WKRWSeXf571NHuuNF3fWdAR8mcNHXsAhRvedR9NOW9oFpLczOijCuLhuyqUhP9UNF2SBr5+JK
nvocu+WYpLmHeXDqEDTP9DE2mcAn7ATw5YeF3PMfjzlLpghzuPYOQ1jVzLeP8cQk2e/jZNhPtB8x
xGSI6I+r2SHfczH1fQWn8vqIosUKnnKlncrAHROuJ6aX19XX12wv4ns9dCrtZVkh6ZVJs/kzCPYe
ANtwDWUSL3KcDyreyHzZW12Gb5gPKuFL32FqTnRuVrFa2wHa324j5liv73Aj0lCoBTUNQWH2DhEC
VdqAKCZRHKZspg6Bohj0dgTHXLFlFGbsKImS6uBcCqer2QO4Ra3fUEw0mkNFxNTjyghdin6XExYN
RQwhbe6yivcI7N5pgfQnW6YKsyc/7p5dxq3zOBojRTQMijZXEcKi8KSUk42GU3/F10GqWmaKqcp3
aVFdLC6Sq7/Y9+g8mGFqlrJx5vYZut/ODKwD59Y1CstvI0R1U5X9BfXAZXLNRd1+qQK/oN6LApb+
/F8AAAD//w==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92805347-A071-4C65-836A-53E2737DF61E}" type="datetimeFigureOut">
              <a:rPr lang="de-DE" smtClean="0"/>
              <a:t>27.08.2021</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BC864F09-D1EF-4698-9BD9-8E317865EE88}" type="slidenum">
              <a:rPr lang="de-DE" smtClean="0"/>
              <a:t>‹Nr.›</a:t>
            </a:fld>
            <a:endParaRPr lang="de-DE"/>
          </a:p>
        </p:txBody>
      </p:sp>
    </p:spTree>
    <p:extLst>
      <p:ext uri="{BB962C8B-B14F-4D97-AF65-F5344CB8AC3E}">
        <p14:creationId xmlns:p14="http://schemas.microsoft.com/office/powerpoint/2010/main" val="40415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E436D0A3-63D6-4243-820D-51754740BE06}" type="datetimeFigureOut">
              <a:rPr lang="de-DE" smtClean="0"/>
              <a:t>27.08.2021</a:t>
            </a:fld>
            <a:endParaRPr lang="de-DE"/>
          </a:p>
        </p:txBody>
      </p:sp>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D421FF67-0125-624E-A304-F9B4068FC539}" type="slidenum">
              <a:rPr lang="de-DE" smtClean="0"/>
              <a:t>‹Nr.›</a:t>
            </a:fld>
            <a:endParaRPr lang="de-DE"/>
          </a:p>
        </p:txBody>
      </p:sp>
    </p:spTree>
    <p:extLst>
      <p:ext uri="{BB962C8B-B14F-4D97-AF65-F5344CB8AC3E}">
        <p14:creationId xmlns:p14="http://schemas.microsoft.com/office/powerpoint/2010/main" val="2699217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kw titel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129452"/>
            <a:ext cx="8928992" cy="4890570"/>
          </a:xfrm>
          <a:prstGeom prst="rect">
            <a:avLst/>
          </a:prstGeom>
        </p:spPr>
      </p:pic>
      <p:sp>
        <p:nvSpPr>
          <p:cNvPr id="2" name="Titel 1"/>
          <p:cNvSpPr>
            <a:spLocks noGrp="1"/>
          </p:cNvSpPr>
          <p:nvPr>
            <p:ph type="title" hasCustomPrompt="1"/>
          </p:nvPr>
        </p:nvSpPr>
        <p:spPr>
          <a:xfrm>
            <a:off x="251520" y="951570"/>
            <a:ext cx="8640960" cy="3240360"/>
          </a:xfrm>
        </p:spPr>
        <p:txBody>
          <a:bodyPr/>
          <a:lstStyle>
            <a:lvl1pPr>
              <a:defRPr sz="3200">
                <a:solidFill>
                  <a:schemeClr val="tx1"/>
                </a:solidFill>
              </a:defRPr>
            </a:lvl1pPr>
          </a:lstStyle>
          <a:p>
            <a:r>
              <a:rPr lang="de-DE" dirty="0"/>
              <a:t>Titel der Präsentation</a:t>
            </a:r>
          </a:p>
        </p:txBody>
      </p:sp>
      <p:sp>
        <p:nvSpPr>
          <p:cNvPr id="4" name="Rechteck 3"/>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6804248" y="101184"/>
            <a:ext cx="2232248" cy="68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6104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kw layou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
        <p:nvSpPr>
          <p:cNvPr id="3" name="Inhaltsplatzhalter 2"/>
          <p:cNvSpPr>
            <a:spLocks noGrp="1"/>
          </p:cNvSpPr>
          <p:nvPr>
            <p:ph idx="1"/>
          </p:nvPr>
        </p:nvSpPr>
        <p:spPr/>
        <p:txBody>
          <a:bodyPr>
            <a:normAutofit/>
          </a:bodyPr>
          <a:lstStyle>
            <a:lvl1pPr>
              <a:defRPr sz="2000"/>
            </a:lvl1pPr>
            <a:lvl2pPr>
              <a:defRPr sz="2000"/>
            </a:lvl2pPr>
            <a:lvl3pPr>
              <a:defRPr sz="2000"/>
            </a:lvl3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4507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1520" y="189000"/>
            <a:ext cx="8640960" cy="810000"/>
          </a:xfrm>
        </p:spPr>
        <p:txBody>
          <a:bodyPr/>
          <a:lstStyle>
            <a:lvl1pPr>
              <a:defRPr sz="2800"/>
            </a:lvl1pPr>
          </a:lstStyle>
          <a:p>
            <a:r>
              <a:rPr lang="de-DE"/>
              <a:t>Mastertitelformat bearbeiten</a:t>
            </a:r>
            <a:endParaRPr lang="de-DE" dirty="0"/>
          </a:p>
        </p:txBody>
      </p:sp>
      <p:sp>
        <p:nvSpPr>
          <p:cNvPr id="3" name="Inhaltsplatzhalter 2"/>
          <p:cNvSpPr>
            <a:spLocks noGrp="1"/>
          </p:cNvSpPr>
          <p:nvPr>
            <p:ph sz="half" idx="1"/>
          </p:nvPr>
        </p:nvSpPr>
        <p:spPr>
          <a:xfrm>
            <a:off x="25152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475248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62399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414857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349767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p:cNvSpPr/>
          <p:nvPr userDrawn="1"/>
        </p:nvSpPr>
        <p:spPr>
          <a:xfrm>
            <a:off x="1691680" y="3468075"/>
            <a:ext cx="6120680" cy="677108"/>
          </a:xfrm>
          <a:prstGeom prst="rect">
            <a:avLst/>
          </a:prstGeom>
        </p:spPr>
        <p:txBody>
          <a:bodyPr wrap="square" lIns="0" tIns="0" rIns="0" bIns="0">
            <a:spAutoFit/>
          </a:bodyPr>
          <a:lstStyle/>
          <a:p>
            <a:r>
              <a:rPr lang="de-DE" sz="1100" dirty="0">
                <a:latin typeface="+mj-lt"/>
                <a:cs typeface="Arial" pitchFamily="34" charset="0"/>
              </a:rPr>
              <a:t>RKW Kompetenzzentrum</a:t>
            </a:r>
          </a:p>
          <a:p>
            <a:r>
              <a:rPr lang="de-DE" sz="1100" dirty="0">
                <a:latin typeface="+mj-lt"/>
                <a:cs typeface="Arial" pitchFamily="34" charset="0"/>
              </a:rPr>
              <a:t>Düsseldorfer Straße 40 A</a:t>
            </a:r>
          </a:p>
          <a:p>
            <a:r>
              <a:rPr lang="de-DE" sz="1100" dirty="0">
                <a:latin typeface="+mj-lt"/>
                <a:cs typeface="Arial" pitchFamily="34" charset="0"/>
              </a:rPr>
              <a:t>65760 Eschborn</a:t>
            </a:r>
          </a:p>
          <a:p>
            <a:endParaRPr lang="de-DE" sz="1100" dirty="0">
              <a:latin typeface="+mj-lt"/>
              <a:cs typeface="Arial"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831" y="3867894"/>
            <a:ext cx="880657" cy="824863"/>
          </a:xfrm>
          <a:prstGeom prst="rect">
            <a:avLst/>
          </a:prstGeom>
        </p:spPr>
      </p:pic>
      <p:sp>
        <p:nvSpPr>
          <p:cNvPr id="14" name="Textplatzhalter 13"/>
          <p:cNvSpPr>
            <a:spLocks noGrp="1"/>
          </p:cNvSpPr>
          <p:nvPr>
            <p:ph type="body" sz="quarter" idx="13" hasCustomPrompt="1"/>
          </p:nvPr>
        </p:nvSpPr>
        <p:spPr>
          <a:xfrm>
            <a:off x="1692275" y="2211710"/>
            <a:ext cx="4967288" cy="467959"/>
          </a:xfrm>
        </p:spPr>
        <p:txBody>
          <a:bodyPr>
            <a:noAutofit/>
          </a:bodyPr>
          <a:lstStyle>
            <a:lvl1pPr>
              <a:defRPr sz="2800">
                <a:solidFill>
                  <a:schemeClr val="accent1"/>
                </a:solidFill>
                <a:latin typeface="+mn-lt"/>
              </a:defRPr>
            </a:lvl1pPr>
          </a:lstStyle>
          <a:p>
            <a:pPr lvl="0"/>
            <a:r>
              <a:rPr lang="de-DE" dirty="0"/>
              <a:t>Name</a:t>
            </a:r>
          </a:p>
        </p:txBody>
      </p:sp>
      <p:sp>
        <p:nvSpPr>
          <p:cNvPr id="15" name="Textplatzhalter 13"/>
          <p:cNvSpPr>
            <a:spLocks noGrp="1"/>
          </p:cNvSpPr>
          <p:nvPr>
            <p:ph type="body" sz="quarter" idx="14" hasCustomPrompt="1"/>
          </p:nvPr>
        </p:nvSpPr>
        <p:spPr>
          <a:xfrm>
            <a:off x="1691680" y="2724804"/>
            <a:ext cx="4967288" cy="170983"/>
          </a:xfrm>
        </p:spPr>
        <p:txBody>
          <a:bodyPr>
            <a:normAutofit/>
          </a:bodyPr>
          <a:lstStyle>
            <a:lvl1pPr>
              <a:defRPr sz="1100">
                <a:solidFill>
                  <a:schemeClr val="tx1"/>
                </a:solidFill>
                <a:latin typeface="+mj-lt"/>
              </a:defRPr>
            </a:lvl1pPr>
          </a:lstStyle>
          <a:p>
            <a:pPr lvl="0"/>
            <a:r>
              <a:rPr lang="de-DE" dirty="0"/>
              <a:t>Funktion</a:t>
            </a:r>
          </a:p>
        </p:txBody>
      </p:sp>
      <p:sp>
        <p:nvSpPr>
          <p:cNvPr id="16" name="Textplatzhalter 13"/>
          <p:cNvSpPr>
            <a:spLocks noGrp="1"/>
          </p:cNvSpPr>
          <p:nvPr>
            <p:ph type="body" sz="quarter" idx="15" hasCustomPrompt="1"/>
          </p:nvPr>
        </p:nvSpPr>
        <p:spPr>
          <a:xfrm>
            <a:off x="1691085" y="3003798"/>
            <a:ext cx="4967288" cy="161925"/>
          </a:xfrm>
        </p:spPr>
        <p:txBody>
          <a:bodyPr>
            <a:normAutofit/>
          </a:bodyPr>
          <a:lstStyle>
            <a:lvl1pPr>
              <a:defRPr sz="1100">
                <a:solidFill>
                  <a:schemeClr val="tx1"/>
                </a:solidFill>
                <a:latin typeface="+mj-lt"/>
              </a:defRPr>
            </a:lvl1pPr>
          </a:lstStyle>
          <a:p>
            <a:pPr lvl="0"/>
            <a:r>
              <a:rPr lang="de-DE" dirty="0"/>
              <a:t>Telefon, E-Mail</a:t>
            </a:r>
          </a:p>
        </p:txBody>
      </p:sp>
      <p:sp>
        <p:nvSpPr>
          <p:cNvPr id="11" name="Rechteck 10"/>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6804248" y="101184"/>
            <a:ext cx="2232248" cy="81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403783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189000"/>
            <a:ext cx="8640960" cy="810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252000" y="1215000"/>
            <a:ext cx="8640000" cy="3240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8" name="Foliennummernplatzhalter 4"/>
          <p:cNvSpPr txBox="1">
            <a:spLocks/>
          </p:cNvSpPr>
          <p:nvPr/>
        </p:nvSpPr>
        <p:spPr>
          <a:xfrm>
            <a:off x="4788024" y="4779000"/>
            <a:ext cx="4104456" cy="189000"/>
          </a:xfrm>
          <a:prstGeom prst="rect">
            <a:avLst/>
          </a:prstGeom>
        </p:spPr>
        <p:txBody>
          <a:bodyPr lIns="0" tIns="0" rIns="0" bIns="0"/>
          <a:lstStyle>
            <a:defPPr>
              <a:defRPr lang="de-DE"/>
            </a:defPPr>
            <a:lvl1pPr marL="0" algn="l" defTabSz="914400" rtl="0" eaLnBrk="1" latinLnBrk="0" hangingPunct="1">
              <a:defRPr sz="900" kern="1200">
                <a:solidFill>
                  <a:srgbClr val="BCBDB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FBB13-F145-44C1-97D6-EDBE841E27D1}" type="slidenum">
              <a:rPr kumimoji="0" lang="de-DE" sz="800" b="0" i="0" u="none" strike="noStrike" kern="1200" cap="none" spc="0" normalizeH="0" baseline="0" noProof="0" smtClean="0">
                <a:ln>
                  <a:noFill/>
                </a:ln>
                <a:solidFill>
                  <a:srgbClr val="BCBDBE"/>
                </a:solidFill>
                <a:effectLst/>
                <a:uLnTx/>
                <a:uFillTx/>
                <a:latin typeface="+mj-lt"/>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endParaRPr>
          </a:p>
        </p:txBody>
      </p:sp>
      <p:cxnSp>
        <p:nvCxnSpPr>
          <p:cNvPr id="9" name="Gerade Verbindung 8"/>
          <p:cNvCxnSpPr/>
          <p:nvPr/>
        </p:nvCxnSpPr>
        <p:spPr>
          <a:xfrm>
            <a:off x="252000" y="4725000"/>
            <a:ext cx="8640000" cy="0"/>
          </a:xfrm>
          <a:prstGeom prst="line">
            <a:avLst/>
          </a:prstGeom>
          <a:noFill/>
          <a:ln w="6350" cap="flat" cmpd="sng" algn="ctr">
            <a:solidFill>
              <a:srgbClr val="E64415">
                <a:shade val="95000"/>
                <a:satMod val="105000"/>
              </a:srgbClr>
            </a:solidFill>
            <a:prstDash val="solid"/>
          </a:ln>
          <a:effectLst/>
        </p:spPr>
      </p:cxnSp>
      <p:sp>
        <p:nvSpPr>
          <p:cNvPr id="10" name="Foliennummernplatzhalter 4"/>
          <p:cNvSpPr txBox="1">
            <a:spLocks/>
          </p:cNvSpPr>
          <p:nvPr/>
        </p:nvSpPr>
        <p:spPr>
          <a:xfrm>
            <a:off x="252000" y="4779000"/>
            <a:ext cx="3528392" cy="189000"/>
          </a:xfrm>
          <a:prstGeom prst="rect">
            <a:avLst/>
          </a:prstGeom>
        </p:spPr>
        <p:txBody>
          <a:bodyPr lIns="0" tIns="0" rIns="0" bIns="0"/>
          <a:lstStyle>
            <a:defPPr>
              <a:defRPr lang="de-DE"/>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rPr>
              <a:t>www.rkw-kompetenzzentrum.de</a:t>
            </a:r>
          </a:p>
        </p:txBody>
      </p:sp>
    </p:spTree>
    <p:extLst>
      <p:ext uri="{BB962C8B-B14F-4D97-AF65-F5344CB8AC3E}">
        <p14:creationId xmlns:p14="http://schemas.microsoft.com/office/powerpoint/2010/main" val="1864823003"/>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2" r:id="rId3"/>
    <p:sldLayoutId id="2147483654" r:id="rId4"/>
    <p:sldLayoutId id="2147483658" r:id="rId5"/>
    <p:sldLayoutId id="2147483656" r:id="rId6"/>
    <p:sldLayoutId id="2147483655" r:id="rId7"/>
  </p:sldLayoutIdLst>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kw-kompetenzzentrum.de/publikationen/studie/infografiken-global-entrepreneurship-monitor-2021/" TargetMode="External"/><Relationship Id="rId2" Type="http://schemas.openxmlformats.org/officeDocument/2006/relationships/hyperlink" Target="http://rkw.link/gem2021" TargetMode="External"/><Relationship Id="rId1" Type="http://schemas.openxmlformats.org/officeDocument/2006/relationships/slideLayout" Target="../slideLayouts/slideLayout2.xml"/><Relationship Id="rId6" Type="http://schemas.openxmlformats.org/officeDocument/2006/relationships/hyperlink" Target="https://www.iwkg.uni-hannover.de/de/forschung/forschungsprojekte/detailseite/projects/global-entrepreneurship-monitor-gem-laenderbericht-deutschland/" TargetMode="External"/><Relationship Id="rId5" Type="http://schemas.openxmlformats.org/officeDocument/2006/relationships/hyperlink" Target="https://www.rkw-kompetenzzentrum.de/gruendung/gruendungsoekosysteme/global-entrepreneurship-monitor-gem/" TargetMode="External"/><Relationship Id="rId4" Type="http://schemas.openxmlformats.org/officeDocument/2006/relationships/hyperlink" Target="https://www.gemconsortium.org/reports/latest-global-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chauer@rkw.de" TargetMode="External"/><Relationship Id="rId2" Type="http://schemas.openxmlformats.org/officeDocument/2006/relationships/hyperlink" Target="mailto:gorynia@rkw.de" TargetMode="External"/><Relationship Id="rId1" Type="http://schemas.openxmlformats.org/officeDocument/2006/relationships/slideLayout" Target="../slideLayouts/slideLayout6.xml"/><Relationship Id="rId4" Type="http://schemas.openxmlformats.org/officeDocument/2006/relationships/hyperlink" Target="mailto:schaur@rkw.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6B986C-89FD-4F0A-8A25-0B6300FF7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973"/>
            <a:ext cx="6480720" cy="4599052"/>
          </a:xfrm>
          <a:prstGeom prst="rect">
            <a:avLst/>
          </a:prstGeom>
        </p:spPr>
      </p:pic>
      <p:sp>
        <p:nvSpPr>
          <p:cNvPr id="13" name="Textfeld 12">
            <a:extLst>
              <a:ext uri="{FF2B5EF4-FFF2-40B4-BE49-F238E27FC236}">
                <a16:creationId xmlns:a16="http://schemas.microsoft.com/office/drawing/2014/main" id="{416BB4D3-E360-4F3D-9073-1ABECA21FAF3}"/>
              </a:ext>
            </a:extLst>
          </p:cNvPr>
          <p:cNvSpPr txBox="1"/>
          <p:nvPr/>
        </p:nvSpPr>
        <p:spPr>
          <a:xfrm>
            <a:off x="579438" y="3075806"/>
            <a:ext cx="5472608" cy="1477328"/>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Global Entrepreneurship Monitor (GEM)</a:t>
            </a:r>
            <a:br>
              <a:rPr lang="de-DE" dirty="0">
                <a:solidFill>
                  <a:schemeClr val="bg1"/>
                </a:solidFill>
              </a:rPr>
            </a:br>
            <a:br>
              <a:rPr lang="de-DE" dirty="0">
                <a:solidFill>
                  <a:schemeClr val="bg1"/>
                </a:solidFill>
              </a:rPr>
            </a:br>
            <a:r>
              <a:rPr lang="de-DE" dirty="0" err="1">
                <a:solidFill>
                  <a:schemeClr val="bg1"/>
                </a:solidFill>
              </a:rPr>
              <a:t>Powerpoint</a:t>
            </a:r>
            <a:r>
              <a:rPr lang="de-DE" dirty="0">
                <a:solidFill>
                  <a:schemeClr val="bg1"/>
                </a:solidFill>
              </a:rPr>
              <a:t>-Datensatz zum aktuellen GEM-Länderbericht Deutschland 2020/21</a:t>
            </a:r>
          </a:p>
        </p:txBody>
      </p:sp>
      <p:sp>
        <p:nvSpPr>
          <p:cNvPr id="2" name="Textfeld 1">
            <a:extLst>
              <a:ext uri="{FF2B5EF4-FFF2-40B4-BE49-F238E27FC236}">
                <a16:creationId xmlns:a16="http://schemas.microsoft.com/office/drawing/2014/main" id="{379E83FC-83AC-4CB3-B017-61CBA077DF6C}"/>
              </a:ext>
            </a:extLst>
          </p:cNvPr>
          <p:cNvSpPr txBox="1"/>
          <p:nvPr/>
        </p:nvSpPr>
        <p:spPr>
          <a:xfrm>
            <a:off x="1763688" y="4763348"/>
            <a:ext cx="4536504" cy="184666"/>
          </a:xfrm>
          <a:prstGeom prst="rect">
            <a:avLst/>
          </a:prstGeom>
          <a:noFill/>
        </p:spPr>
        <p:txBody>
          <a:bodyPr wrap="square" rtlCol="0">
            <a:spAutoFit/>
          </a:bodyPr>
          <a:lstStyle/>
          <a:p>
            <a:r>
              <a:rPr lang="de-DE" sz="600" dirty="0">
                <a:solidFill>
                  <a:schemeClr val="accent4"/>
                </a:solidFill>
              </a:rPr>
              <a:t>© RKW Kompetenzzentrum, Claudia Weinhold, Bildquelle: </a:t>
            </a:r>
            <a:r>
              <a:rPr lang="de-DE" sz="600" dirty="0" err="1">
                <a:solidFill>
                  <a:schemeClr val="accent4"/>
                </a:solidFill>
              </a:rPr>
              <a:t>iStockphoto</a:t>
            </a:r>
            <a:r>
              <a:rPr lang="de-DE" sz="600" dirty="0">
                <a:solidFill>
                  <a:schemeClr val="accent4"/>
                </a:solidFill>
              </a:rPr>
              <a:t> – </a:t>
            </a:r>
            <a:r>
              <a:rPr lang="de-DE" sz="600" dirty="0" err="1">
                <a:solidFill>
                  <a:schemeClr val="accent4"/>
                </a:solidFill>
              </a:rPr>
              <a:t>sanjeri</a:t>
            </a:r>
            <a:r>
              <a:rPr lang="de-DE" sz="600" dirty="0">
                <a:solidFill>
                  <a:schemeClr val="accent4"/>
                </a:solidFill>
              </a:rPr>
              <a:t>, </a:t>
            </a:r>
            <a:r>
              <a:rPr lang="de-DE" sz="600" dirty="0" err="1">
                <a:solidFill>
                  <a:schemeClr val="accent4"/>
                </a:solidFill>
              </a:rPr>
              <a:t>VanReeel</a:t>
            </a:r>
            <a:endParaRPr lang="de-DE" sz="600" dirty="0">
              <a:solidFill>
                <a:schemeClr val="accent4"/>
              </a:solidFill>
            </a:endParaRPr>
          </a:p>
        </p:txBody>
      </p:sp>
    </p:spTree>
    <p:extLst>
      <p:ext uri="{BB962C8B-B14F-4D97-AF65-F5344CB8AC3E}">
        <p14:creationId xmlns:p14="http://schemas.microsoft.com/office/powerpoint/2010/main" val="115290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a:xfrm>
            <a:off x="251520" y="175503"/>
            <a:ext cx="8640960" cy="810000"/>
          </a:xfrm>
        </p:spPr>
        <p:txBody>
          <a:bodyPr/>
          <a:lstStyle/>
          <a:p>
            <a:r>
              <a:rPr lang="de-DE" sz="2000" b="1" dirty="0"/>
              <a:t>3. Warum wird gegründet?</a:t>
            </a:r>
            <a:br>
              <a:rPr lang="de-DE" sz="2000" dirty="0"/>
            </a:br>
            <a:r>
              <a:rPr lang="de-DE" sz="1600" dirty="0"/>
              <a:t>Die Gründungsmotive im internationalen Vergleich 2020</a:t>
            </a:r>
            <a:br>
              <a:rPr lang="de-DE" sz="1600" dirty="0"/>
            </a:br>
            <a:r>
              <a:rPr lang="de-DE" sz="1600" dirty="0"/>
              <a:t>(Mehrfachantworten möglich) </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388099" y="3754324"/>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 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6" name="Textfeld 5">
            <a:extLst>
              <a:ext uri="{FF2B5EF4-FFF2-40B4-BE49-F238E27FC236}">
                <a16:creationId xmlns:a16="http://schemas.microsoft.com/office/drawing/2014/main" id="{295CEDB2-7ECC-4278-9495-253437F88A5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graphicFrame>
        <p:nvGraphicFramePr>
          <p:cNvPr id="3" name="Tabelle 2">
            <a:extLst>
              <a:ext uri="{FF2B5EF4-FFF2-40B4-BE49-F238E27FC236}">
                <a16:creationId xmlns:a16="http://schemas.microsoft.com/office/drawing/2014/main" id="{19C44D3D-A952-4C8F-B937-1D91C37ECE25}"/>
              </a:ext>
            </a:extLst>
          </p:cNvPr>
          <p:cNvGraphicFramePr>
            <a:graphicFrameLocks noGrp="1"/>
          </p:cNvGraphicFramePr>
          <p:nvPr>
            <p:extLst>
              <p:ext uri="{D42A27DB-BD31-4B8C-83A1-F6EECF244321}">
                <p14:modId xmlns:p14="http://schemas.microsoft.com/office/powerpoint/2010/main" val="3188733335"/>
              </p:ext>
            </p:extLst>
          </p:nvPr>
        </p:nvGraphicFramePr>
        <p:xfrm>
          <a:off x="469065" y="1018480"/>
          <a:ext cx="8205870" cy="3226324"/>
        </p:xfrm>
        <a:graphic>
          <a:graphicData uri="http://schemas.openxmlformats.org/drawingml/2006/table">
            <a:tbl>
              <a:tblPr firstRow="1">
                <a:tableStyleId>{5C22544A-7EE6-4342-B048-85BDC9FD1C3A}</a:tableStyleId>
              </a:tblPr>
              <a:tblGrid>
                <a:gridCol w="1641174">
                  <a:extLst>
                    <a:ext uri="{9D8B030D-6E8A-4147-A177-3AD203B41FA5}">
                      <a16:colId xmlns:a16="http://schemas.microsoft.com/office/drawing/2014/main" val="1153623509"/>
                    </a:ext>
                  </a:extLst>
                </a:gridCol>
                <a:gridCol w="1641174">
                  <a:extLst>
                    <a:ext uri="{9D8B030D-6E8A-4147-A177-3AD203B41FA5}">
                      <a16:colId xmlns:a16="http://schemas.microsoft.com/office/drawing/2014/main" val="3158302539"/>
                    </a:ext>
                  </a:extLst>
                </a:gridCol>
                <a:gridCol w="1641174">
                  <a:extLst>
                    <a:ext uri="{9D8B030D-6E8A-4147-A177-3AD203B41FA5}">
                      <a16:colId xmlns:a16="http://schemas.microsoft.com/office/drawing/2014/main" val="3513115156"/>
                    </a:ext>
                  </a:extLst>
                </a:gridCol>
                <a:gridCol w="1641174">
                  <a:extLst>
                    <a:ext uri="{9D8B030D-6E8A-4147-A177-3AD203B41FA5}">
                      <a16:colId xmlns:a16="http://schemas.microsoft.com/office/drawing/2014/main" val="852969479"/>
                    </a:ext>
                  </a:extLst>
                </a:gridCol>
                <a:gridCol w="1641174">
                  <a:extLst>
                    <a:ext uri="{9D8B030D-6E8A-4147-A177-3AD203B41FA5}">
                      <a16:colId xmlns:a16="http://schemas.microsoft.com/office/drawing/2014/main" val="4144201698"/>
                    </a:ext>
                  </a:extLst>
                </a:gridCol>
              </a:tblGrid>
              <a:tr h="410589">
                <a:tc>
                  <a:txBody>
                    <a:bodyPr/>
                    <a:lstStyle/>
                    <a:p>
                      <a:pPr algn="ctr" fontAlgn="b"/>
                      <a:r>
                        <a:rPr lang="de-DE" sz="1000" b="1" i="0" kern="1200" dirty="0">
                          <a:solidFill>
                            <a:schemeClr val="bg1"/>
                          </a:solidFill>
                          <a:latin typeface="+mn-lt"/>
                          <a:ea typeface="+mn-ea"/>
                          <a:cs typeface="+mn-cs"/>
                        </a:rPr>
                        <a:t>Land</a:t>
                      </a:r>
                    </a:p>
                  </a:txBody>
                  <a:tcPr marL="3170" marR="3170" marT="3170" marB="0"/>
                </a:tc>
                <a:tc gridSpan="4">
                  <a:txBody>
                    <a:bodyPr/>
                    <a:lstStyle/>
                    <a:p>
                      <a:pPr marL="0" algn="ctr" defTabSz="914400" rtl="0" eaLnBrk="1" fontAlgn="b" latinLnBrk="0" hangingPunct="1"/>
                      <a:r>
                        <a:rPr lang="de-DE" sz="1000" i="0" dirty="0">
                          <a:solidFill>
                            <a:schemeClr val="bg1"/>
                          </a:solidFill>
                        </a:rPr>
                        <a:t>Anteil derjenigen TEA-Gründenden im jeweiligen Land, die aus den </a:t>
                      </a:r>
                      <a:r>
                        <a:rPr lang="de-DE" sz="1000" i="0" dirty="0" err="1">
                          <a:solidFill>
                            <a:schemeClr val="bg1"/>
                          </a:solidFill>
                        </a:rPr>
                        <a:t>u.g</a:t>
                      </a:r>
                      <a:r>
                        <a:rPr lang="de-DE" sz="1000" i="0" dirty="0">
                          <a:solidFill>
                            <a:schemeClr val="bg1"/>
                          </a:solidFill>
                        </a:rPr>
                        <a:t>. Motiven ein Unternehmen gründen, </a:t>
                      </a:r>
                    </a:p>
                    <a:p>
                      <a:pPr marL="0" algn="ctr" defTabSz="914400" rtl="0" eaLnBrk="1" fontAlgn="b" latinLnBrk="0" hangingPunct="1"/>
                      <a:r>
                        <a:rPr lang="de-DE" sz="1000" i="0" dirty="0">
                          <a:solidFill>
                            <a:schemeClr val="bg1"/>
                          </a:solidFill>
                        </a:rPr>
                        <a:t>bzw. planen, dies zu tun, in Prozent</a:t>
                      </a:r>
                      <a:endParaRPr lang="de-DE" sz="1000" i="0" u="none" strike="noStrike" kern="1200" dirty="0">
                        <a:solidFill>
                          <a:schemeClr val="bg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extLst>
                  <a:ext uri="{0D108BD9-81ED-4DB2-BD59-A6C34878D82A}">
                    <a16:rowId xmlns:a16="http://schemas.microsoft.com/office/drawing/2014/main" val="56474047"/>
                  </a:ext>
                </a:extLst>
              </a:tr>
              <a:tr h="473339">
                <a:tc>
                  <a:txBody>
                    <a:bodyPr/>
                    <a:lstStyle/>
                    <a:p>
                      <a:pPr algn="l" fontAlgn="b"/>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marL="0" algn="ctr" defTabSz="914400" rtl="0" eaLnBrk="1" fontAlgn="b" latinLnBrk="0" hangingPunct="1"/>
                      <a:r>
                        <a:rPr lang="de-DE" sz="1000" u="none" strike="noStrike" kern="1200" dirty="0">
                          <a:effectLst/>
                        </a:rPr>
                        <a:t>Um die Welt zu verändern </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großen Wohlstand und sehr hohes Einkommen zu erreichen</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eine Familientradition weiterzuführen </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den Lebensunterhalt zu verdienen, weil Arbeitsplätze rar sind</a:t>
                      </a:r>
                      <a:endParaRPr lang="de-DE" sz="1000" u="none" strike="noStrike" kern="1200" dirty="0">
                        <a:solidFill>
                          <a:schemeClr val="dk1"/>
                        </a:solidFill>
                        <a:effectLst/>
                        <a:latin typeface="+mn-lt"/>
                        <a:ea typeface="+mn-ea"/>
                        <a:cs typeface="+mn-cs"/>
                      </a:endParaRPr>
                    </a:p>
                  </a:txBody>
                  <a:tcPr marL="3170" marR="3170" marT="3170" marB="0"/>
                </a:tc>
                <a:extLst>
                  <a:ext uri="{0D108BD9-81ED-4DB2-BD59-A6C34878D82A}">
                    <a16:rowId xmlns:a16="http://schemas.microsoft.com/office/drawing/2014/main" val="3723568941"/>
                  </a:ext>
                </a:extLst>
              </a:tr>
              <a:tr h="167314">
                <a:tc>
                  <a:txBody>
                    <a:bodyPr/>
                    <a:lstStyle/>
                    <a:p>
                      <a:pPr algn="l" fontAlgn="b"/>
                      <a:r>
                        <a:rPr lang="de-DE" sz="900" b="0" u="none" strike="noStrike" dirty="0">
                          <a:effectLst/>
                        </a:rPr>
                        <a:t>Kanada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66,5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64,2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39,5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66,1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905148404"/>
                  </a:ext>
                </a:extLst>
              </a:tr>
              <a:tr h="167314">
                <a:tc>
                  <a:txBody>
                    <a:bodyPr/>
                    <a:lstStyle/>
                    <a:p>
                      <a:pPr algn="l" fontAlgn="b"/>
                      <a:r>
                        <a:rPr lang="de-DE" sz="900" b="0" u="none" strike="noStrike" dirty="0">
                          <a:effectLst/>
                        </a:rPr>
                        <a:t>USA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68,2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66,0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28,6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50,2</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977037827"/>
                  </a:ext>
                </a:extLst>
              </a:tr>
              <a:tr h="167314">
                <a:tc>
                  <a:txBody>
                    <a:bodyPr/>
                    <a:lstStyle/>
                    <a:p>
                      <a:pPr algn="l" fontAlgn="b"/>
                      <a:r>
                        <a:rPr lang="de-DE" sz="900" b="0" u="none" strike="noStrike" dirty="0">
                          <a:effectLst/>
                        </a:rPr>
                        <a:t>Südkorea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10,0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68,6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32,9</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3639367791"/>
                  </a:ext>
                </a:extLst>
              </a:tr>
              <a:tr h="167314">
                <a:tc>
                  <a:txBody>
                    <a:bodyPr/>
                    <a:lstStyle/>
                    <a:p>
                      <a:pPr algn="l" fontAlgn="b"/>
                      <a:r>
                        <a:rPr lang="de-DE" sz="900" b="0" u="none" strike="noStrike" dirty="0">
                          <a:effectLst/>
                        </a:rPr>
                        <a:t>Niederlande</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46,6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40,9</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24,6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47,8</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629429289"/>
                  </a:ext>
                </a:extLst>
              </a:tr>
              <a:tr h="167314">
                <a:tc>
                  <a:txBody>
                    <a:bodyPr/>
                    <a:lstStyle/>
                    <a:p>
                      <a:pPr algn="l" fontAlgn="b"/>
                      <a:r>
                        <a:rPr lang="de-DE" sz="900" b="0" u="none" strike="noStrike" dirty="0">
                          <a:effectLst/>
                        </a:rPr>
                        <a:t>Schweiz</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42,5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32,5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52,0</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98530708"/>
                  </a:ext>
                </a:extLst>
              </a:tr>
              <a:tr h="167314">
                <a:tc>
                  <a:txBody>
                    <a:bodyPr/>
                    <a:lstStyle/>
                    <a:p>
                      <a:pPr algn="l" fontAlgn="b"/>
                      <a:r>
                        <a:rPr lang="de-DE" sz="900" b="0" u="none" strike="noStrike" dirty="0">
                          <a:effectLst/>
                        </a:rPr>
                        <a:t>Israel</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35,6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71,2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17,5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53,6</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089694113"/>
                  </a:ext>
                </a:extLst>
              </a:tr>
              <a:tr h="167314">
                <a:tc>
                  <a:txBody>
                    <a:bodyPr/>
                    <a:lstStyle/>
                    <a:p>
                      <a:pPr marL="0" algn="l" defTabSz="914400" rtl="0" eaLnBrk="1" fontAlgn="b" latinLnBrk="0" hangingPunct="1"/>
                      <a:r>
                        <a:rPr lang="de-DE" sz="900" b="0" u="none" strike="noStrike" kern="1200" dirty="0">
                          <a:effectLst/>
                        </a:rPr>
                        <a:t>Vereinigtes Königreich</a:t>
                      </a:r>
                      <a:endParaRPr lang="de-DE" sz="900" b="0" u="none" strike="noStrike" kern="1200" dirty="0">
                        <a:solidFill>
                          <a:schemeClr val="dk1"/>
                        </a:solidFill>
                        <a:effectLst/>
                        <a:latin typeface="+mn-lt"/>
                        <a:ea typeface="+mn-ea"/>
                        <a:cs typeface="+mn-cs"/>
                      </a:endParaRPr>
                    </a:p>
                  </a:txBody>
                  <a:tcPr marL="3170" marR="3170" marT="3170" marB="0" anchor="b"/>
                </a:tc>
                <a:tc>
                  <a:txBody>
                    <a:bodyPr/>
                    <a:lstStyle/>
                    <a:p>
                      <a:pPr algn="ctr" fontAlgn="t"/>
                      <a:r>
                        <a:rPr lang="de-DE" sz="900" b="0" u="none" strike="noStrike" dirty="0">
                          <a:effectLst/>
                        </a:rPr>
                        <a:t>57,6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59,4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20,7</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54,4</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282033974"/>
                  </a:ext>
                </a:extLst>
              </a:tr>
              <a:tr h="167314">
                <a:tc>
                  <a:txBody>
                    <a:bodyPr/>
                    <a:lstStyle/>
                    <a:p>
                      <a:pPr algn="l" fontAlgn="b"/>
                      <a:r>
                        <a:rPr lang="de-DE" sz="900" b="0" u="none" strike="noStrike" dirty="0">
                          <a:effectLst/>
                        </a:rPr>
                        <a:t>Norwegen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36,7</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30,1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11,8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23,1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419638164"/>
                  </a:ext>
                </a:extLst>
              </a:tr>
              <a:tr h="167314">
                <a:tc>
                  <a:txBody>
                    <a:bodyPr/>
                    <a:lstStyle/>
                    <a:p>
                      <a:pPr algn="l" fontAlgn="b"/>
                      <a:r>
                        <a:rPr lang="de-DE" sz="900" b="0" u="none" strike="noStrike" dirty="0">
                          <a:effectLst/>
                        </a:rPr>
                        <a:t>Schweden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41,5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42,8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24,2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28,9</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523081546"/>
                  </a:ext>
                </a:extLst>
              </a:tr>
              <a:tr h="167314">
                <a:tc>
                  <a:txBody>
                    <a:bodyPr/>
                    <a:lstStyle/>
                    <a:p>
                      <a:pPr algn="l" fontAlgn="b"/>
                      <a:r>
                        <a:rPr lang="de-DE" sz="900" b="0" u="none" strike="noStrike">
                          <a:effectLst/>
                        </a:rPr>
                        <a:t>Österreich</a:t>
                      </a:r>
                      <a:endParaRPr lang="de-DE" sz="900" b="0" i="0" u="none" strike="noStrike">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39,0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33,4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21,1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49,3</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884430506"/>
                  </a:ext>
                </a:extLst>
              </a:tr>
              <a:tr h="167314">
                <a:tc>
                  <a:txBody>
                    <a:bodyPr/>
                    <a:lstStyle/>
                    <a:p>
                      <a:pPr algn="l" fontAlgn="b"/>
                      <a:r>
                        <a:rPr lang="de-DE" sz="900" b="0" u="none" strike="noStrike" dirty="0">
                          <a:effectLst/>
                        </a:rPr>
                        <a:t>Spanien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32,3</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34,9</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17,4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72,3</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25970570"/>
                  </a:ext>
                </a:extLst>
              </a:tr>
              <a:tr h="167314">
                <a:tc>
                  <a:txBody>
                    <a:bodyPr/>
                    <a:lstStyle/>
                    <a:p>
                      <a:pPr algn="l" fontAlgn="b"/>
                      <a:r>
                        <a:rPr lang="de-DE" sz="900" b="0" u="none" strike="noStrike" dirty="0">
                          <a:solidFill>
                            <a:schemeClr val="accent1"/>
                          </a:solidFill>
                          <a:effectLst/>
                        </a:rPr>
                        <a:t>Deutschland</a:t>
                      </a:r>
                      <a:endParaRPr lang="de-DE" sz="900" b="0" i="0" u="none" strike="noStrike" dirty="0">
                        <a:solidFill>
                          <a:schemeClr val="accent1"/>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39,8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62,0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45,1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838981540"/>
                  </a:ext>
                </a:extLst>
              </a:tr>
              <a:tr h="167314">
                <a:tc>
                  <a:txBody>
                    <a:bodyPr/>
                    <a:lstStyle/>
                    <a:p>
                      <a:pPr algn="l" fontAlgn="b"/>
                      <a:r>
                        <a:rPr lang="de-DE" sz="900" b="0" u="none" strike="noStrike" dirty="0">
                          <a:effectLst/>
                        </a:rPr>
                        <a:t>Polen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22,0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62,0</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748317593"/>
                  </a:ext>
                </a:extLst>
              </a:tr>
              <a:tr h="167314">
                <a:tc>
                  <a:txBody>
                    <a:bodyPr/>
                    <a:lstStyle/>
                    <a:p>
                      <a:pPr algn="l" fontAlgn="b"/>
                      <a:r>
                        <a:rPr lang="de-DE" sz="900" b="0" u="none" strike="noStrike" dirty="0">
                          <a:effectLst/>
                        </a:rPr>
                        <a:t>Italien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26,6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95,3</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26,5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82,2</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512233185"/>
                  </a:ext>
                </a:extLst>
              </a:tr>
            </a:tbl>
          </a:graphicData>
        </a:graphic>
      </p:graphicFrame>
    </p:spTree>
    <p:extLst>
      <p:ext uri="{BB962C8B-B14F-4D97-AF65-F5344CB8AC3E}">
        <p14:creationId xmlns:p14="http://schemas.microsoft.com/office/powerpoint/2010/main" val="192394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extLst>
                  <p:ext uri="{D42A27DB-BD31-4B8C-83A1-F6EECF244321}">
                    <p14:modId xmlns:p14="http://schemas.microsoft.com/office/powerpoint/2010/main" val="417533992"/>
                  </p:ext>
                </p:extLst>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Gründen als Familientradition im europäischen Vergleich, 2020</a:t>
            </a:r>
            <a:endParaRPr lang="de-DE" sz="2000" dirty="0"/>
          </a:p>
        </p:txBody>
      </p:sp>
      <p:sp>
        <p:nvSpPr>
          <p:cNvPr id="4" name="Rechteck 3">
            <a:extLst>
              <a:ext uri="{FF2B5EF4-FFF2-40B4-BE49-F238E27FC236}">
                <a16:creationId xmlns:a16="http://schemas.microsoft.com/office/drawing/2014/main" id="{FEB9CF4E-656E-40AF-B57D-F3056BD671EA}"/>
              </a:ext>
            </a:extLst>
          </p:cNvPr>
          <p:cNvSpPr/>
          <p:nvPr/>
        </p:nvSpPr>
        <p:spPr>
          <a:xfrm>
            <a:off x="251520" y="3939902"/>
            <a:ext cx="8568952" cy="807913"/>
          </a:xfrm>
          <a:prstGeom prst="rect">
            <a:avLst/>
          </a:prstGeom>
        </p:spPr>
        <p:txBody>
          <a:bodyPr wrap="square">
            <a:spAutoFit/>
          </a:bodyPr>
          <a:lstStyle/>
          <a:p>
            <a:pPr algn="ctr"/>
            <a:endParaRPr lang="de-DE" dirty="0">
              <a:solidFill>
                <a:schemeClr val="accent2"/>
              </a:solidFill>
            </a:endParaRPr>
          </a:p>
          <a:p>
            <a:pPr algn="ctr"/>
            <a:endParaRPr lang="de-DE" dirty="0">
              <a:solidFill>
                <a:schemeClr val="accent2"/>
              </a:solidFill>
            </a:endParaRPr>
          </a:p>
          <a:p>
            <a:pPr algn="ctr"/>
            <a:r>
              <a:rPr lang="de-DE" sz="1050" i="1" dirty="0">
                <a:solidFill>
                  <a:schemeClr val="accent2"/>
                </a:solidFill>
              </a:rPr>
              <a:t>Anteil der Gründenden, die die „Fortführung einer Familientradition“ als Gründungsmotiv angegeben haben, 2020  </a:t>
            </a:r>
          </a:p>
        </p:txBody>
      </p:sp>
      <p:sp>
        <p:nvSpPr>
          <p:cNvPr id="5" name="Textfeld 4">
            <a:extLst>
              <a:ext uri="{FF2B5EF4-FFF2-40B4-BE49-F238E27FC236}">
                <a16:creationId xmlns:a16="http://schemas.microsoft.com/office/drawing/2014/main" id="{63D03A50-D322-4634-9A6C-5EA36AD11BBD}"/>
              </a:ext>
            </a:extLst>
          </p:cNvPr>
          <p:cNvSpPr txBox="1"/>
          <p:nvPr/>
        </p:nvSpPr>
        <p:spPr>
          <a:xfrm>
            <a:off x="522007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71287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extLst>
                  <p:ext uri="{D42A27DB-BD31-4B8C-83A1-F6EECF244321}">
                    <p14:modId xmlns:p14="http://schemas.microsoft.com/office/powerpoint/2010/main" val="4147836312"/>
                  </p:ext>
                </p:extLst>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Anteil der TEA-Gründenden, die im Zuge der Covid-19-Pandemie neue Geschäftsmöglichkeiten verfolgen, im internationalen Vergleich, 2020 </a:t>
            </a:r>
            <a:endParaRPr lang="de-DE" sz="2000" dirty="0"/>
          </a:p>
        </p:txBody>
      </p:sp>
      <p:graphicFrame>
        <p:nvGraphicFramePr>
          <p:cNvPr id="5" name="Diagramm 4">
            <a:extLst>
              <a:ext uri="{FF2B5EF4-FFF2-40B4-BE49-F238E27FC236}">
                <a16:creationId xmlns:a16="http://schemas.microsoft.com/office/drawing/2014/main" id="{7FFC6EF3-8A7B-4459-A574-593349A91871}"/>
              </a:ext>
            </a:extLst>
          </p:cNvPr>
          <p:cNvGraphicFramePr>
            <a:graphicFrameLocks/>
          </p:cNvGraphicFramePr>
          <p:nvPr>
            <p:extLst>
              <p:ext uri="{D42A27DB-BD31-4B8C-83A1-F6EECF244321}">
                <p14:modId xmlns:p14="http://schemas.microsoft.com/office/powerpoint/2010/main" val="3228248474"/>
              </p:ext>
            </p:extLst>
          </p:nvPr>
        </p:nvGraphicFramePr>
        <p:xfrm>
          <a:off x="662940" y="1203598"/>
          <a:ext cx="7818120"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hteck 6">
            <a:extLst>
              <a:ext uri="{FF2B5EF4-FFF2-40B4-BE49-F238E27FC236}">
                <a16:creationId xmlns:a16="http://schemas.microsoft.com/office/drawing/2014/main" id="{BC64C254-B347-48CB-8718-1EFFCC7719CA}"/>
              </a:ext>
            </a:extLst>
          </p:cNvPr>
          <p:cNvSpPr/>
          <p:nvPr/>
        </p:nvSpPr>
        <p:spPr>
          <a:xfrm>
            <a:off x="323528" y="4227934"/>
            <a:ext cx="8640960" cy="415498"/>
          </a:xfrm>
          <a:prstGeom prst="rect">
            <a:avLst/>
          </a:prstGeom>
        </p:spPr>
        <p:txBody>
          <a:bodyPr wrap="square">
            <a:spAutoFit/>
          </a:bodyPr>
          <a:lstStyle/>
          <a:p>
            <a:r>
              <a:rPr lang="de-DE" sz="1050" i="1" dirty="0">
                <a:solidFill>
                  <a:schemeClr val="accent2"/>
                </a:solidFill>
              </a:rPr>
              <a:t>TEA-Gründende sind diejenigen Personen zwischen 18–64 Jahren, die während der letzten 3,5 Jahre ein Unternehmen gegründet haben und/oder gerade dabei sind, ein Unternehmen zu gründen.</a:t>
            </a:r>
          </a:p>
        </p:txBody>
      </p:sp>
      <p:sp>
        <p:nvSpPr>
          <p:cNvPr id="8" name="Textfeld 7">
            <a:extLst>
              <a:ext uri="{FF2B5EF4-FFF2-40B4-BE49-F238E27FC236}">
                <a16:creationId xmlns:a16="http://schemas.microsoft.com/office/drawing/2014/main" id="{F03D3892-C1AD-45E6-92B4-91FA72A8893A}"/>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47945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4. Was wird gegründet?</a:t>
            </a:r>
            <a:br>
              <a:rPr lang="de-DE" sz="2000" dirty="0"/>
            </a:br>
            <a:r>
              <a:rPr lang="de-DE" sz="1600" dirty="0"/>
              <a:t>Anteil der Gründungen in Sektoren mit mittlerer oder hoher Technologieintensität an allen Gründungen, im internationalen Vergleich in Ländern mit hohem Einkommen, 2020</a:t>
            </a:r>
            <a:endParaRPr lang="de-DE" sz="2000" dirty="0"/>
          </a:p>
        </p:txBody>
      </p:sp>
      <p:graphicFrame>
        <p:nvGraphicFramePr>
          <p:cNvPr id="8" name="Diagramm 7">
            <a:extLst>
              <a:ext uri="{FF2B5EF4-FFF2-40B4-BE49-F238E27FC236}">
                <a16:creationId xmlns:a16="http://schemas.microsoft.com/office/drawing/2014/main" id="{00C6DA72-D0AF-4496-B76E-AAB2892261BD}"/>
              </a:ext>
            </a:extLst>
          </p:cNvPr>
          <p:cNvGraphicFramePr>
            <a:graphicFrameLocks/>
          </p:cNvGraphicFramePr>
          <p:nvPr>
            <p:extLst>
              <p:ext uri="{D42A27DB-BD31-4B8C-83A1-F6EECF244321}">
                <p14:modId xmlns:p14="http://schemas.microsoft.com/office/powerpoint/2010/main" val="2316373174"/>
              </p:ext>
            </p:extLst>
          </p:nvPr>
        </p:nvGraphicFramePr>
        <p:xfrm>
          <a:off x="215516" y="1066068"/>
          <a:ext cx="8712968"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a:extLst>
              <a:ext uri="{FF2B5EF4-FFF2-40B4-BE49-F238E27FC236}">
                <a16:creationId xmlns:a16="http://schemas.microsoft.com/office/drawing/2014/main" id="{573C539D-F3DF-417E-A2AA-F89544CBDD6D}"/>
              </a:ext>
            </a:extLst>
          </p:cNvPr>
          <p:cNvSpPr txBox="1"/>
          <p:nvPr/>
        </p:nvSpPr>
        <p:spPr>
          <a:xfrm>
            <a:off x="7097807" y="2565479"/>
            <a:ext cx="1800200" cy="1938992"/>
          </a:xfrm>
          <a:prstGeom prst="rect">
            <a:avLst/>
          </a:prstGeom>
          <a:noFill/>
          <a:ln>
            <a:solidFill>
              <a:schemeClr val="accent6"/>
            </a:solidFill>
            <a:prstDash val="sysDash"/>
          </a:ln>
        </p:spPr>
        <p:txBody>
          <a:bodyPr wrap="square" rtlCol="0">
            <a:spAutoFit/>
          </a:bodyPr>
          <a:lstStyle/>
          <a:p>
            <a:r>
              <a:rPr lang="de-DE" sz="800" i="1" dirty="0">
                <a:solidFill>
                  <a:schemeClr val="accent2"/>
                </a:solidFill>
              </a:rPr>
              <a:t>Der GEM unterscheidet die teilnehmenden Länder anhand der Kategorisierung der Weltbank, die sich am Einkommensniveau orientiert. Unterschieden wird zwischen Ländern mit niedrigem Einkommen („</a:t>
            </a:r>
            <a:r>
              <a:rPr lang="de-DE" sz="800" i="1" dirty="0" err="1">
                <a:solidFill>
                  <a:schemeClr val="accent2"/>
                </a:solidFill>
              </a:rPr>
              <a:t>low</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und „</a:t>
            </a:r>
            <a:r>
              <a:rPr lang="de-DE" sz="800" i="1" dirty="0" err="1">
                <a:solidFill>
                  <a:schemeClr val="accent2"/>
                </a:solidFill>
              </a:rPr>
              <a:t>lower-middle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solchen mit mittlerem Einkommen („</a:t>
            </a:r>
            <a:r>
              <a:rPr lang="de-DE" sz="800" i="1" dirty="0" err="1">
                <a:solidFill>
                  <a:schemeClr val="accent2"/>
                </a:solidFill>
              </a:rPr>
              <a:t>upper-middle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countries“) sowie den Ländern mit hohem Einkommen („high </a:t>
            </a:r>
            <a:r>
              <a:rPr lang="de-DE" sz="800" i="1" dirty="0" err="1">
                <a:solidFill>
                  <a:schemeClr val="accent2"/>
                </a:solidFill>
              </a:rPr>
              <a:t>income</a:t>
            </a:r>
            <a:r>
              <a:rPr lang="de-DE" sz="800" i="1" dirty="0">
                <a:solidFill>
                  <a:schemeClr val="accent2"/>
                </a:solidFill>
              </a:rPr>
              <a:t> countries“). Bei den Ländern mit hohem Einkommen ist das BIP</a:t>
            </a:r>
            <a:br>
              <a:rPr lang="de-DE" sz="800" i="1" dirty="0">
                <a:solidFill>
                  <a:schemeClr val="accent2"/>
                </a:solidFill>
              </a:rPr>
            </a:br>
            <a:r>
              <a:rPr lang="de-DE" sz="800" i="1" dirty="0">
                <a:solidFill>
                  <a:schemeClr val="accent2"/>
                </a:solidFill>
              </a:rPr>
              <a:t> &gt; 12.535 US-Dollar. </a:t>
            </a:r>
          </a:p>
        </p:txBody>
      </p:sp>
      <p:sp>
        <p:nvSpPr>
          <p:cNvPr id="7" name="Textfeld 6">
            <a:extLst>
              <a:ext uri="{FF2B5EF4-FFF2-40B4-BE49-F238E27FC236}">
                <a16:creationId xmlns:a16="http://schemas.microsoft.com/office/drawing/2014/main" id="{3EE06586-2317-4115-B28A-F6BABE42E7E7}"/>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11391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18651968-5E9F-4384-9B3E-A1F119C31C06}"/>
              </a:ext>
            </a:extLst>
          </p:cNvPr>
          <p:cNvGraphicFramePr>
            <a:graphicFrameLocks/>
          </p:cNvGraphicFramePr>
          <p:nvPr>
            <p:extLst>
              <p:ext uri="{D42A27DB-BD31-4B8C-83A1-F6EECF244321}">
                <p14:modId xmlns:p14="http://schemas.microsoft.com/office/powerpoint/2010/main" val="3662668831"/>
              </p:ext>
            </p:extLst>
          </p:nvPr>
        </p:nvGraphicFramePr>
        <p:xfrm>
          <a:off x="971600" y="751940"/>
          <a:ext cx="6915670" cy="364680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4. Was wird gegründet?</a:t>
            </a:r>
            <a:br>
              <a:rPr lang="de-DE" sz="2000" dirty="0"/>
            </a:br>
            <a:r>
              <a:rPr lang="de-DE" sz="1600" dirty="0"/>
              <a:t>Werdende Gründende in Deutschland, 2020: In welcher Branche soll Ihr Unternehmen aktiv sein?</a:t>
            </a:r>
            <a:endParaRPr lang="de-DE" sz="2000" dirty="0"/>
          </a:p>
        </p:txBody>
      </p:sp>
      <p:sp>
        <p:nvSpPr>
          <p:cNvPr id="9" name="Rechteck 8">
            <a:extLst>
              <a:ext uri="{FF2B5EF4-FFF2-40B4-BE49-F238E27FC236}">
                <a16:creationId xmlns:a16="http://schemas.microsoft.com/office/drawing/2014/main" id="{542A881F-F65A-483E-ACD8-3F748737C6B6}"/>
              </a:ext>
            </a:extLst>
          </p:cNvPr>
          <p:cNvSpPr/>
          <p:nvPr/>
        </p:nvSpPr>
        <p:spPr>
          <a:xfrm>
            <a:off x="236340" y="3912194"/>
            <a:ext cx="8568952" cy="830997"/>
          </a:xfrm>
          <a:prstGeom prst="rect">
            <a:avLst/>
          </a:prstGeom>
        </p:spPr>
        <p:txBody>
          <a:bodyPr wrap="square">
            <a:spAutoFit/>
          </a:bodyPr>
          <a:lstStyle/>
          <a:p>
            <a:pPr algn="ctr"/>
            <a:endParaRPr lang="de-DE" sz="1400" dirty="0">
              <a:solidFill>
                <a:schemeClr val="accent2"/>
              </a:solidFill>
            </a:endParaRPr>
          </a:p>
          <a:p>
            <a:pPr algn="ctr"/>
            <a:endParaRPr lang="de-DE" sz="1400" dirty="0">
              <a:solidFill>
                <a:schemeClr val="accent2"/>
              </a:solidFill>
            </a:endParaRPr>
          </a:p>
          <a:p>
            <a:pPr algn="ctr"/>
            <a:r>
              <a:rPr lang="de-DE" sz="900" i="1" dirty="0">
                <a:solidFill>
                  <a:schemeClr val="accent2"/>
                </a:solidFill>
              </a:rPr>
              <a:t>„Werdende Gründende“ sind diejenigen Gründenden, die in den letzten zwölf Monaten vor dem Befragungszeitpunkt bereits Schritte für eine Unternehmensgründung unternommen haben, aber noch während der letzten drei Monate keine Gehälter bezahlt haben </a:t>
            </a:r>
          </a:p>
        </p:txBody>
      </p:sp>
      <p:sp>
        <p:nvSpPr>
          <p:cNvPr id="7" name="Textfeld 6">
            <a:extLst>
              <a:ext uri="{FF2B5EF4-FFF2-40B4-BE49-F238E27FC236}">
                <a16:creationId xmlns:a16="http://schemas.microsoft.com/office/drawing/2014/main" id="{3D004F86-60EB-41A6-BC5E-11E8CDAF943E}"/>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31626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32159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4. Was wird gegründet?</a:t>
            </a:r>
            <a:br>
              <a:rPr lang="de-DE" sz="2000" dirty="0"/>
            </a:br>
            <a:r>
              <a:rPr lang="de-DE" sz="1600" dirty="0"/>
              <a:t>Anteil der Gründenden mit mind. 10 geplanten Neueinstellungen und einem geplanten Beschäftigtenwachstum von mind. 50 % an allen Gründenden im internationalen Vergleich, 2020</a:t>
            </a:r>
          </a:p>
          <a:p>
            <a:endParaRPr lang="de-DE" sz="2000" dirty="0"/>
          </a:p>
        </p:txBody>
      </p:sp>
      <p:graphicFrame>
        <p:nvGraphicFramePr>
          <p:cNvPr id="7" name="Diagramm 6">
            <a:extLst>
              <a:ext uri="{FF2B5EF4-FFF2-40B4-BE49-F238E27FC236}">
                <a16:creationId xmlns:a16="http://schemas.microsoft.com/office/drawing/2014/main" id="{56C9B135-98BF-4F1F-94A1-D6B6CA29DB7F}"/>
              </a:ext>
            </a:extLst>
          </p:cNvPr>
          <p:cNvGraphicFramePr>
            <a:graphicFrameLocks/>
          </p:cNvGraphicFramePr>
          <p:nvPr>
            <p:extLst>
              <p:ext uri="{D42A27DB-BD31-4B8C-83A1-F6EECF244321}">
                <p14:modId xmlns:p14="http://schemas.microsoft.com/office/powerpoint/2010/main" val="3644665334"/>
              </p:ext>
            </p:extLst>
          </p:nvPr>
        </p:nvGraphicFramePr>
        <p:xfrm>
          <a:off x="2123728" y="1131590"/>
          <a:ext cx="4572000" cy="34598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a:extLst>
              <a:ext uri="{FF2B5EF4-FFF2-40B4-BE49-F238E27FC236}">
                <a16:creationId xmlns:a16="http://schemas.microsoft.com/office/drawing/2014/main" id="{6CC0EC19-0499-486F-9E91-B20C32209BFF}"/>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124104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 Ich welchem Kontext wird gegründet?</a:t>
            </a:r>
          </a:p>
          <a:p>
            <a:r>
              <a:rPr lang="de-DE" sz="1600" dirty="0"/>
              <a:t>Bewertung der Gründungsbezogenen Rahmenbedingungen in Deutschland, 2020</a:t>
            </a:r>
            <a:br>
              <a:rPr lang="de-DE" sz="2000" dirty="0"/>
            </a:br>
            <a:endParaRPr lang="de-DE" sz="2000" dirty="0"/>
          </a:p>
        </p:txBody>
      </p:sp>
      <p:pic>
        <p:nvPicPr>
          <p:cNvPr id="2" name="Grafik 1">
            <a:extLst>
              <a:ext uri="{FF2B5EF4-FFF2-40B4-BE49-F238E27FC236}">
                <a16:creationId xmlns:a16="http://schemas.microsoft.com/office/drawing/2014/main" id="{16952BD2-DEBC-4566-9621-CB969DBC16D7}"/>
              </a:ext>
            </a:extLst>
          </p:cNvPr>
          <p:cNvPicPr>
            <a:picLocks noChangeAspect="1"/>
          </p:cNvPicPr>
          <p:nvPr/>
        </p:nvPicPr>
        <p:blipFill rotWithShape="1">
          <a:blip r:embed="rId2"/>
          <a:srcRect t="5101" b="8198"/>
          <a:stretch/>
        </p:blipFill>
        <p:spPr>
          <a:xfrm>
            <a:off x="243148" y="771549"/>
            <a:ext cx="8721339" cy="3917013"/>
          </a:xfrm>
          <a:prstGeom prst="rect">
            <a:avLst/>
          </a:prstGeom>
        </p:spPr>
      </p:pic>
      <p:sp>
        <p:nvSpPr>
          <p:cNvPr id="4" name="Textfeld 3">
            <a:extLst>
              <a:ext uri="{FF2B5EF4-FFF2-40B4-BE49-F238E27FC236}">
                <a16:creationId xmlns:a16="http://schemas.microsoft.com/office/drawing/2014/main" id="{BB96AEC5-11F2-4637-AEE7-8273FDB4386C}"/>
              </a:ext>
            </a:extLst>
          </p:cNvPr>
          <p:cNvSpPr txBox="1"/>
          <p:nvPr/>
        </p:nvSpPr>
        <p:spPr>
          <a:xfrm>
            <a:off x="6156176" y="4731990"/>
            <a:ext cx="3744416" cy="230832"/>
          </a:xfrm>
          <a:prstGeom prst="rect">
            <a:avLst/>
          </a:prstGeom>
          <a:noFill/>
        </p:spPr>
        <p:txBody>
          <a:bodyPr wrap="square" rtlCol="0">
            <a:spAutoFit/>
          </a:bodyPr>
          <a:lstStyle/>
          <a:p>
            <a:r>
              <a:rPr lang="de-DE" sz="900" dirty="0">
                <a:solidFill>
                  <a:schemeClr val="accent4"/>
                </a:solidFill>
              </a:rPr>
              <a:t>Datenquelle: GEM-Expertenbefragungen 2020</a:t>
            </a:r>
          </a:p>
        </p:txBody>
      </p:sp>
    </p:spTree>
    <p:extLst>
      <p:ext uri="{BB962C8B-B14F-4D97-AF65-F5344CB8AC3E}">
        <p14:creationId xmlns:p14="http://schemas.microsoft.com/office/powerpoint/2010/main" val="97585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 Ich welchem Kontext wird gegründet?</a:t>
            </a:r>
          </a:p>
          <a:p>
            <a:r>
              <a:rPr lang="de-DE" sz="1600" dirty="0"/>
              <a:t>National </a:t>
            </a:r>
            <a:r>
              <a:rPr lang="de-DE" sz="1600" dirty="0" err="1"/>
              <a:t>Entrepreneurial</a:t>
            </a:r>
            <a:r>
              <a:rPr lang="de-DE" sz="1600" dirty="0"/>
              <a:t> </a:t>
            </a:r>
            <a:r>
              <a:rPr lang="de-DE" sz="1600" dirty="0" err="1"/>
              <a:t>Context</a:t>
            </a:r>
            <a:r>
              <a:rPr lang="de-DE" sz="1600" dirty="0"/>
              <a:t> Index (NECI*) Deutschland verglichen mit den 29 anderen GEM-Ländern mit hohem Einkommen, 2020</a:t>
            </a:r>
            <a:endParaRPr lang="de-DE" sz="2000" dirty="0"/>
          </a:p>
        </p:txBody>
      </p:sp>
      <p:graphicFrame>
        <p:nvGraphicFramePr>
          <p:cNvPr id="9" name="Diagramm 8">
            <a:extLst>
              <a:ext uri="{FF2B5EF4-FFF2-40B4-BE49-F238E27FC236}">
                <a16:creationId xmlns:a16="http://schemas.microsoft.com/office/drawing/2014/main" id="{5B293BCD-F13F-4806-84B2-DCD3C2D44B8F}"/>
              </a:ext>
            </a:extLst>
          </p:cNvPr>
          <p:cNvGraphicFramePr>
            <a:graphicFrameLocks/>
          </p:cNvGraphicFramePr>
          <p:nvPr>
            <p:extLst>
              <p:ext uri="{D42A27DB-BD31-4B8C-83A1-F6EECF244321}">
                <p14:modId xmlns:p14="http://schemas.microsoft.com/office/powerpoint/2010/main" val="1970180193"/>
              </p:ext>
            </p:extLst>
          </p:nvPr>
        </p:nvGraphicFramePr>
        <p:xfrm>
          <a:off x="251520" y="999000"/>
          <a:ext cx="8712968" cy="31569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8C6E160B-F80E-4384-B06E-439A792C720D}"/>
              </a:ext>
            </a:extLst>
          </p:cNvPr>
          <p:cNvSpPr/>
          <p:nvPr/>
        </p:nvSpPr>
        <p:spPr>
          <a:xfrm>
            <a:off x="467544" y="3507854"/>
            <a:ext cx="8424936" cy="1123384"/>
          </a:xfrm>
          <a:prstGeom prst="rect">
            <a:avLst/>
          </a:prstGeom>
        </p:spPr>
        <p:txBody>
          <a:bodyPr wrap="square">
            <a:spAutoFit/>
          </a:bodyPr>
          <a:lstStyle/>
          <a:p>
            <a:endParaRPr lang="de-DE" sz="4000" dirty="0">
              <a:solidFill>
                <a:schemeClr val="accent4"/>
              </a:solidFill>
              <a:latin typeface="NNIKB C+ The Mix B"/>
            </a:endParaRPr>
          </a:p>
          <a:p>
            <a:r>
              <a:rPr lang="de-DE" sz="900" i="1" dirty="0">
                <a:solidFill>
                  <a:schemeClr val="accent4"/>
                </a:solidFill>
                <a:latin typeface="NNIKB C+ The Mix B"/>
              </a:rPr>
              <a:t>Der NECI bewertet den institutionellen Rahmen und das Umfeld für Gründungsaktivitäten auf nationaler Ebene. Der Index setzt sich aus zwölf ausgewählten Rahmenbedingungen zusammen. Die Balken zeigen den Mittelwert aller Einstufungen der zwölf gründungsbezogenen Rahmenbedingungen durch die Befragten auf einer Skala von 0 (vollkommen falsch) bis 10 (vollkommen wahr). Je höher der Indexwert, desto besser werden die gründungsbezogenen Rahmenbedingungen im jeweiligen Land eingeschätzt. </a:t>
            </a:r>
            <a:endParaRPr lang="de-DE" sz="900" dirty="0">
              <a:solidFill>
                <a:schemeClr val="accent4"/>
              </a:solidFill>
              <a:latin typeface="NNIKB C+ The Mix B"/>
            </a:endParaRPr>
          </a:p>
        </p:txBody>
      </p:sp>
      <p:sp>
        <p:nvSpPr>
          <p:cNvPr id="5" name="Textfeld 4">
            <a:extLst>
              <a:ext uri="{FF2B5EF4-FFF2-40B4-BE49-F238E27FC236}">
                <a16:creationId xmlns:a16="http://schemas.microsoft.com/office/drawing/2014/main" id="{43D73282-8FBC-42C0-96C9-1FA76EF98BF5}"/>
              </a:ext>
            </a:extLst>
          </p:cNvPr>
          <p:cNvSpPr txBox="1"/>
          <p:nvPr/>
        </p:nvSpPr>
        <p:spPr>
          <a:xfrm>
            <a:off x="6156176" y="4734443"/>
            <a:ext cx="3816424" cy="230832"/>
          </a:xfrm>
          <a:prstGeom prst="rect">
            <a:avLst/>
          </a:prstGeom>
          <a:noFill/>
        </p:spPr>
        <p:txBody>
          <a:bodyPr wrap="square" rtlCol="0">
            <a:spAutoFit/>
          </a:bodyPr>
          <a:lstStyle/>
          <a:p>
            <a:r>
              <a:rPr lang="de-DE" sz="900" dirty="0">
                <a:solidFill>
                  <a:schemeClr val="accent4"/>
                </a:solidFill>
              </a:rPr>
              <a:t>Datenquelle: GEM-Expertenbefragungen 2020</a:t>
            </a:r>
          </a:p>
        </p:txBody>
      </p:sp>
    </p:spTree>
    <p:extLst>
      <p:ext uri="{BB962C8B-B14F-4D97-AF65-F5344CB8AC3E}">
        <p14:creationId xmlns:p14="http://schemas.microsoft.com/office/powerpoint/2010/main" val="170033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 Ich welchem Kontext wird gegründet?</a:t>
            </a:r>
          </a:p>
          <a:p>
            <a:r>
              <a:rPr lang="de-DE" sz="1600" dirty="0"/>
              <a:t>Wahrnehmung der regionalen Gründungschancen im europäischen Vergleich, 2020 </a:t>
            </a:r>
            <a:br>
              <a:rPr lang="de-DE" sz="2000" dirty="0"/>
            </a:br>
            <a:endParaRPr lang="de-DE" sz="2000" dirty="0"/>
          </a:p>
        </p:txBody>
      </p:sp>
      <mc:AlternateContent xmlns:mc="http://schemas.openxmlformats.org/markup-compatibility/2006" xmlns:cx4="http://schemas.microsoft.com/office/drawing/2016/5/10/chartex">
        <mc:Choice Requires="cx4">
          <p:graphicFrame>
            <p:nvGraphicFramePr>
              <p:cNvPr id="5" name="Diagramm 4">
                <a:extLst>
                  <a:ext uri="{FF2B5EF4-FFF2-40B4-BE49-F238E27FC236}">
                    <a16:creationId xmlns:a16="http://schemas.microsoft.com/office/drawing/2014/main" id="{07C7AE27-0222-40F4-9E86-A62479DA87A8}"/>
                  </a:ext>
                </a:extLst>
              </p:cNvPr>
              <p:cNvGraphicFramePr/>
              <p:nvPr>
                <p:extLst>
                  <p:ext uri="{D42A27DB-BD31-4B8C-83A1-F6EECF244321}">
                    <p14:modId xmlns:p14="http://schemas.microsoft.com/office/powerpoint/2010/main" val="3158223365"/>
                  </p:ext>
                </p:extLst>
              </p:nvPr>
            </p:nvGraphicFramePr>
            <p:xfrm>
              <a:off x="492076" y="771550"/>
              <a:ext cx="8424936" cy="446449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Diagramm 4">
                <a:extLst>
                  <a:ext uri="{FF2B5EF4-FFF2-40B4-BE49-F238E27FC236}">
                    <a16:creationId xmlns:cx4="http://schemas.microsoft.com/office/drawing/2016/5/10/chartex" xmlns="" xmlns:a16="http://schemas.microsoft.com/office/drawing/2014/main" id="{07C7AE27-0222-40F4-9E86-A62479DA87A8}"/>
                  </a:ext>
                </a:extLst>
              </p:cNvPr>
              <p:cNvPicPr>
                <a:picLocks noGrp="1" noRot="1" noChangeAspect="1" noMove="1" noResize="1" noEditPoints="1" noAdjustHandles="1" noChangeArrowheads="1" noChangeShapeType="1"/>
              </p:cNvPicPr>
              <p:nvPr/>
            </p:nvPicPr>
            <p:blipFill>
              <a:blip r:embed="rId3"/>
              <a:stretch>
                <a:fillRect/>
              </a:stretch>
            </p:blipFill>
            <p:spPr>
              <a:xfrm>
                <a:off x="492076" y="771550"/>
                <a:ext cx="8424936" cy="4464496"/>
              </a:xfrm>
              <a:prstGeom prst="rect">
                <a:avLst/>
              </a:prstGeom>
            </p:spPr>
          </p:pic>
        </mc:Fallback>
      </mc:AlternateContent>
      <p:sp>
        <p:nvSpPr>
          <p:cNvPr id="7" name="Rechteck 6">
            <a:extLst>
              <a:ext uri="{FF2B5EF4-FFF2-40B4-BE49-F238E27FC236}">
                <a16:creationId xmlns:a16="http://schemas.microsoft.com/office/drawing/2014/main" id="{CD07F96F-29F2-402D-BCD6-E7F0C6B8BDC2}"/>
              </a:ext>
            </a:extLst>
          </p:cNvPr>
          <p:cNvSpPr/>
          <p:nvPr/>
        </p:nvSpPr>
        <p:spPr>
          <a:xfrm>
            <a:off x="732632" y="3723878"/>
            <a:ext cx="8424936" cy="861774"/>
          </a:xfrm>
          <a:prstGeom prst="rect">
            <a:avLst/>
          </a:prstGeom>
        </p:spPr>
        <p:txBody>
          <a:bodyPr wrap="square">
            <a:spAutoFit/>
          </a:bodyPr>
          <a:lstStyle/>
          <a:p>
            <a:endParaRPr lang="de-DE" sz="4000" dirty="0">
              <a:solidFill>
                <a:schemeClr val="accent4"/>
              </a:solidFill>
              <a:latin typeface="NNIKB C+ The Mix B"/>
            </a:endParaRPr>
          </a:p>
          <a:p>
            <a:r>
              <a:rPr lang="de-DE" sz="900" i="1" dirty="0">
                <a:solidFill>
                  <a:schemeClr val="accent4"/>
                </a:solidFill>
                <a:latin typeface="NNIKB C+ The Mix B"/>
              </a:rPr>
              <a:t>% der </a:t>
            </a:r>
            <a:r>
              <a:rPr lang="de-DE" sz="1000" i="1" dirty="0">
                <a:solidFill>
                  <a:schemeClr val="accent4"/>
                </a:solidFill>
                <a:latin typeface="NNIKB C+ The Mix B"/>
              </a:rPr>
              <a:t>jeweiligen</a:t>
            </a:r>
            <a:r>
              <a:rPr lang="de-DE" sz="900" i="1" dirty="0">
                <a:solidFill>
                  <a:schemeClr val="accent4"/>
                </a:solidFill>
                <a:latin typeface="NNIKB C+ The Mix B"/>
              </a:rPr>
              <a:t> Landesbevölkerung, die der Aussage zustimmt, in den nächsten  6 Monaten ergeben sich in der Region, in der sie Leben, gute Gründungschancen. </a:t>
            </a:r>
            <a:endParaRPr lang="de-DE" sz="900" dirty="0">
              <a:solidFill>
                <a:schemeClr val="accent4"/>
              </a:solidFill>
              <a:latin typeface="NNIKB C+ The Mix B"/>
            </a:endParaRPr>
          </a:p>
        </p:txBody>
      </p:sp>
      <p:sp>
        <p:nvSpPr>
          <p:cNvPr id="8" name="Textfeld 7">
            <a:extLst>
              <a:ext uri="{FF2B5EF4-FFF2-40B4-BE49-F238E27FC236}">
                <a16:creationId xmlns:a16="http://schemas.microsoft.com/office/drawing/2014/main" id="{F0EA35FA-E057-4DCD-8CD3-8299DBC79A2D}"/>
              </a:ext>
            </a:extLst>
          </p:cNvPr>
          <p:cNvSpPr txBox="1"/>
          <p:nvPr/>
        </p:nvSpPr>
        <p:spPr>
          <a:xfrm>
            <a:off x="4139952" y="4731036"/>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82440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F64A917-2993-4153-B17E-CB4A7856190B}"/>
              </a:ext>
            </a:extLst>
          </p:cNvPr>
          <p:cNvSpPr>
            <a:spLocks noGrp="1"/>
          </p:cNvSpPr>
          <p:nvPr>
            <p:ph idx="1"/>
          </p:nvPr>
        </p:nvSpPr>
        <p:spPr/>
        <p:txBody>
          <a:bodyPr>
            <a:normAutofit/>
          </a:bodyPr>
          <a:lstStyle/>
          <a:p>
            <a:pPr marL="342900" indent="-342900">
              <a:buFont typeface="Wingdings" panose="05000000000000000000" pitchFamily="2" charset="2"/>
              <a:buChar char="Ø"/>
            </a:pPr>
            <a:r>
              <a:rPr lang="de-DE" sz="1400" b="1" dirty="0"/>
              <a:t>GEM-Länderbericht 2020/2021: </a:t>
            </a:r>
            <a:r>
              <a:rPr lang="de-DE" sz="1400" dirty="0">
                <a:hlinkClick r:id="rId2"/>
              </a:rPr>
              <a:t>http://rkw.link/gem2021</a:t>
            </a:r>
            <a:br>
              <a:rPr lang="de-DE" sz="1400" dirty="0"/>
            </a:br>
            <a:endParaRPr lang="de-DE" sz="1400" dirty="0"/>
          </a:p>
          <a:p>
            <a:pPr marL="342900" indent="-342900">
              <a:buFont typeface="Wingdings" panose="05000000000000000000" pitchFamily="2" charset="2"/>
              <a:buChar char="Ø"/>
            </a:pPr>
            <a:r>
              <a:rPr lang="de-DE" sz="1400" b="1" dirty="0"/>
              <a:t>Infografiken zum Länderbericht 2020/2021: </a:t>
            </a:r>
            <a:br>
              <a:rPr lang="de-DE" sz="1400" b="1" dirty="0"/>
            </a:br>
            <a:r>
              <a:rPr lang="de-DE" sz="1400" dirty="0">
                <a:hlinkClick r:id="rId3"/>
              </a:rPr>
              <a:t>Infografiken: Global Entrepreneurship Monitor 2021 - Publikation (rkw-kompetenzzentrum.de)</a:t>
            </a:r>
            <a:br>
              <a:rPr lang="de-DE" sz="1400" dirty="0"/>
            </a:br>
            <a:endParaRPr lang="de-DE" sz="1400" dirty="0"/>
          </a:p>
          <a:p>
            <a:pPr marL="342900" indent="-342900">
              <a:buFont typeface="Wingdings" panose="05000000000000000000" pitchFamily="2" charset="2"/>
              <a:buChar char="Ø"/>
            </a:pPr>
            <a:r>
              <a:rPr lang="de-DE" sz="1400" b="1" dirty="0"/>
              <a:t>GEM Global Report 2020/21: </a:t>
            </a:r>
            <a:r>
              <a:rPr lang="pt-BR" sz="1400" dirty="0">
                <a:hlinkClick r:id="rId4"/>
              </a:rPr>
              <a:t>GEM Global Entrepreneurship Monitor (gemconsortium.org)</a:t>
            </a:r>
            <a:br>
              <a:rPr lang="de-DE" sz="1400" dirty="0"/>
            </a:br>
            <a:endParaRPr lang="de-DE" sz="1400" dirty="0"/>
          </a:p>
          <a:p>
            <a:pPr marL="342900" indent="-342900">
              <a:buFont typeface="Wingdings" panose="05000000000000000000" pitchFamily="2" charset="2"/>
              <a:buChar char="Ø"/>
            </a:pPr>
            <a:r>
              <a:rPr lang="de-DE" sz="1400" b="1" dirty="0"/>
              <a:t>GEM-Webseitenbereich des RKW Kompetenzzentrums:  </a:t>
            </a:r>
            <a:br>
              <a:rPr lang="de-DE" sz="1400" dirty="0"/>
            </a:br>
            <a:r>
              <a:rPr lang="de-DE" sz="1400" dirty="0">
                <a:hlinkClick r:id="rId5"/>
              </a:rPr>
              <a:t>Global Entrepreneurship Monitor (GEM) - Länderbericht Deutschland (rkw-kompetenzzentrum.de)</a:t>
            </a:r>
            <a:br>
              <a:rPr lang="de-DE" sz="1400" dirty="0"/>
            </a:br>
            <a:endParaRPr lang="de-DE" sz="1400" dirty="0"/>
          </a:p>
          <a:p>
            <a:pPr marL="342900" indent="-342900">
              <a:buFont typeface="Wingdings" panose="05000000000000000000" pitchFamily="2" charset="2"/>
              <a:buChar char="Ø"/>
            </a:pPr>
            <a:r>
              <a:rPr lang="de-DE" sz="1400" b="1" dirty="0"/>
              <a:t>GEM-Webseitenbereich des Instituts für Wirtschafts- und Kulturgeographie der Leibniz-Universität Hannover: </a:t>
            </a:r>
            <a:r>
              <a:rPr lang="de-DE" sz="1400" dirty="0">
                <a:hlinkClick r:id="rId6"/>
              </a:rPr>
              <a:t>Global Entrepreneurship Monitor (GEM) - Länderbericht Deutschland – Institut für Wirtschafts- und Kulturgeographie – Leibniz Universität Hannover (uni-hannover.de)</a:t>
            </a:r>
            <a:endParaRPr lang="de-DE" sz="1400" dirty="0"/>
          </a:p>
          <a:p>
            <a:pPr marL="342900" indent="-342900">
              <a:buFont typeface="Wingdings" panose="05000000000000000000" pitchFamily="2" charset="2"/>
              <a:buChar char="Ø"/>
            </a:pPr>
            <a:endParaRPr lang="de-DE" dirty="0"/>
          </a:p>
          <a:p>
            <a:pPr marL="342900" indent="-342900">
              <a:buFont typeface="Wingdings" panose="05000000000000000000" pitchFamily="2" charset="2"/>
              <a:buChar char="Ø"/>
            </a:pPr>
            <a:endParaRPr lang="de-DE" dirty="0"/>
          </a:p>
        </p:txBody>
      </p:sp>
      <p:sp>
        <p:nvSpPr>
          <p:cNvPr id="4" name="Titel 1">
            <a:extLst>
              <a:ext uri="{FF2B5EF4-FFF2-40B4-BE49-F238E27FC236}">
                <a16:creationId xmlns:a16="http://schemas.microsoft.com/office/drawing/2014/main" id="{0E7DF63D-FCD9-4E7B-9443-A5CA2D0CFCA2}"/>
              </a:ext>
            </a:extLst>
          </p:cNvPr>
          <p:cNvSpPr txBox="1">
            <a:spLocks/>
          </p:cNvSpPr>
          <p:nvPr/>
        </p:nvSpPr>
        <p:spPr>
          <a:xfrm>
            <a:off x="323528" y="2835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Weitere Informationen und Angebote</a:t>
            </a:r>
          </a:p>
          <a:p>
            <a:br>
              <a:rPr lang="de-DE" sz="2000" dirty="0"/>
            </a:br>
            <a:endParaRPr lang="de-DE" sz="2000" dirty="0"/>
          </a:p>
        </p:txBody>
      </p:sp>
    </p:spTree>
    <p:extLst>
      <p:ext uri="{BB962C8B-B14F-4D97-AF65-F5344CB8AC3E}">
        <p14:creationId xmlns:p14="http://schemas.microsoft.com/office/powerpoint/2010/main" val="231395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9353F-1891-44AC-A337-F105A2F65AB1}"/>
              </a:ext>
            </a:extLst>
          </p:cNvPr>
          <p:cNvSpPr>
            <a:spLocks noGrp="1"/>
          </p:cNvSpPr>
          <p:nvPr>
            <p:ph type="title"/>
          </p:nvPr>
        </p:nvSpPr>
        <p:spPr>
          <a:xfrm>
            <a:off x="251520" y="175503"/>
            <a:ext cx="8640960" cy="810000"/>
          </a:xfrm>
        </p:spPr>
        <p:txBody>
          <a:bodyPr/>
          <a:lstStyle/>
          <a:p>
            <a:r>
              <a:rPr lang="de-DE" b="1" dirty="0"/>
              <a:t>Inhalt</a:t>
            </a:r>
          </a:p>
        </p:txBody>
      </p:sp>
      <p:sp>
        <p:nvSpPr>
          <p:cNvPr id="3" name="Inhaltsplatzhalter 2">
            <a:extLst>
              <a:ext uri="{FF2B5EF4-FFF2-40B4-BE49-F238E27FC236}">
                <a16:creationId xmlns:a16="http://schemas.microsoft.com/office/drawing/2014/main" id="{97753744-B9AA-4126-9E05-D480FAECF336}"/>
              </a:ext>
            </a:extLst>
          </p:cNvPr>
          <p:cNvSpPr>
            <a:spLocks noGrp="1"/>
          </p:cNvSpPr>
          <p:nvPr>
            <p:ph idx="1"/>
          </p:nvPr>
        </p:nvSpPr>
        <p:spPr>
          <a:xfrm>
            <a:off x="827584" y="1131590"/>
            <a:ext cx="7848872" cy="3240000"/>
          </a:xfrm>
        </p:spPr>
        <p:txBody>
          <a:bodyPr/>
          <a:lstStyle/>
          <a:p>
            <a:pPr marL="457200" indent="-457200">
              <a:buFont typeface="+mj-lt"/>
              <a:buAutoNum type="arabicPeriod"/>
            </a:pPr>
            <a:r>
              <a:rPr lang="de-DE" sz="1800" b="1" dirty="0"/>
              <a:t>Wie viel wird gegründet?</a:t>
            </a:r>
            <a:r>
              <a:rPr lang="de-DE" sz="1800" dirty="0"/>
              <a:t>		</a:t>
            </a:r>
            <a:r>
              <a:rPr lang="de-DE" sz="1800" dirty="0">
                <a:solidFill>
                  <a:schemeClr val="accent1"/>
                </a:solidFill>
              </a:rPr>
              <a:t>&gt;&gt; Folie 3-4</a:t>
            </a:r>
            <a:r>
              <a:rPr lang="de-DE" sz="1800" dirty="0"/>
              <a:t>		</a:t>
            </a:r>
            <a:br>
              <a:rPr lang="de-DE" sz="1800" dirty="0"/>
            </a:br>
            <a:endParaRPr lang="de-DE" sz="1800" dirty="0"/>
          </a:p>
          <a:p>
            <a:pPr marL="457200" indent="-457200">
              <a:buFont typeface="+mj-lt"/>
              <a:buAutoNum type="arabicPeriod"/>
            </a:pPr>
            <a:r>
              <a:rPr lang="de-DE" sz="1800" b="1" dirty="0"/>
              <a:t>Wer gründet?			</a:t>
            </a:r>
            <a:r>
              <a:rPr lang="de-DE" sz="1800" dirty="0">
                <a:solidFill>
                  <a:schemeClr val="accent1"/>
                </a:solidFill>
              </a:rPr>
              <a:t>&gt;&gt; Folie 5-8</a:t>
            </a:r>
            <a:br>
              <a:rPr lang="de-DE" sz="1800" b="1" dirty="0"/>
            </a:br>
            <a:endParaRPr lang="de-DE" sz="1800" b="1" dirty="0"/>
          </a:p>
          <a:p>
            <a:pPr marL="457200" indent="-457200">
              <a:buFont typeface="+mj-lt"/>
              <a:buAutoNum type="arabicPeriod"/>
            </a:pPr>
            <a:r>
              <a:rPr lang="de-DE" sz="1800" b="1" dirty="0"/>
              <a:t>Warum wird gegründet?		</a:t>
            </a:r>
            <a:r>
              <a:rPr lang="de-DE" sz="1800" dirty="0">
                <a:solidFill>
                  <a:schemeClr val="accent1"/>
                </a:solidFill>
              </a:rPr>
              <a:t>&gt;&gt; Folie 9-12</a:t>
            </a:r>
            <a:br>
              <a:rPr lang="de-DE" sz="1800" b="1" dirty="0"/>
            </a:br>
            <a:endParaRPr lang="de-DE" sz="1800" b="1" dirty="0"/>
          </a:p>
          <a:p>
            <a:pPr marL="457200" indent="-457200">
              <a:buFont typeface="+mj-lt"/>
              <a:buAutoNum type="arabicPeriod"/>
            </a:pPr>
            <a:r>
              <a:rPr lang="de-DE" sz="1800" b="1" dirty="0"/>
              <a:t>Was wird gegründet?	</a:t>
            </a:r>
            <a:r>
              <a:rPr lang="de-DE" sz="1800" dirty="0"/>
              <a:t>		</a:t>
            </a:r>
            <a:r>
              <a:rPr lang="de-DE" sz="1800" dirty="0">
                <a:solidFill>
                  <a:schemeClr val="accent1"/>
                </a:solidFill>
              </a:rPr>
              <a:t>&gt;&gt; Folie 13-15</a:t>
            </a:r>
            <a:br>
              <a:rPr lang="de-DE" sz="1800" dirty="0"/>
            </a:br>
            <a:endParaRPr lang="de-DE" sz="1800" dirty="0"/>
          </a:p>
          <a:p>
            <a:pPr marL="457200" indent="-457200">
              <a:buFont typeface="+mj-lt"/>
              <a:buAutoNum type="arabicPeriod"/>
            </a:pPr>
            <a:r>
              <a:rPr lang="de-DE" sz="1800" b="1" dirty="0"/>
              <a:t>In welchem Kontext 			</a:t>
            </a:r>
            <a:r>
              <a:rPr lang="de-DE" sz="1800" dirty="0">
                <a:solidFill>
                  <a:schemeClr val="accent1"/>
                </a:solidFill>
              </a:rPr>
              <a:t>&gt;&gt; Folie 16-18</a:t>
            </a:r>
            <a:br>
              <a:rPr lang="de-DE" sz="1800" b="1" dirty="0"/>
            </a:br>
            <a:r>
              <a:rPr lang="de-DE" sz="1800" b="1" dirty="0"/>
              <a:t>wird gegründet? </a:t>
            </a:r>
            <a:r>
              <a:rPr lang="de-DE" sz="1800" dirty="0"/>
              <a:t>	</a:t>
            </a:r>
            <a:endParaRPr lang="de-DE" sz="1800" dirty="0">
              <a:solidFill>
                <a:schemeClr val="accent1"/>
              </a:solidFill>
            </a:endParaRPr>
          </a:p>
          <a:p>
            <a:pPr marL="457200" indent="-457200">
              <a:buFont typeface="+mj-lt"/>
              <a:buAutoNum type="arabicPeriod"/>
            </a:pPr>
            <a:endParaRPr lang="de-DE" dirty="0"/>
          </a:p>
        </p:txBody>
      </p:sp>
    </p:spTree>
    <p:extLst>
      <p:ext uri="{BB962C8B-B14F-4D97-AF65-F5344CB8AC3E}">
        <p14:creationId xmlns:p14="http://schemas.microsoft.com/office/powerpoint/2010/main" val="218308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1657523" y="627534"/>
            <a:ext cx="4967288" cy="467959"/>
          </a:xfrm>
        </p:spPr>
        <p:txBody>
          <a:bodyPr>
            <a:normAutofit/>
          </a:bodyPr>
          <a:lstStyle/>
          <a:p>
            <a:r>
              <a:rPr lang="de-DE" sz="2000" dirty="0">
                <a:latin typeface="Segoe UI Light" panose="020B0502040204020203" pitchFamily="34" charset="0"/>
                <a:cs typeface="Segoe UI Light" panose="020B0502040204020203" pitchFamily="34" charset="0"/>
              </a:rPr>
              <a:t>Kontakt</a:t>
            </a:r>
          </a:p>
        </p:txBody>
      </p:sp>
      <p:sp>
        <p:nvSpPr>
          <p:cNvPr id="26" name="Textplatzhalter 25"/>
          <p:cNvSpPr>
            <a:spLocks noGrp="1"/>
          </p:cNvSpPr>
          <p:nvPr>
            <p:ph type="body" sz="quarter" idx="14"/>
          </p:nvPr>
        </p:nvSpPr>
        <p:spPr>
          <a:xfrm>
            <a:off x="1657523" y="1211293"/>
            <a:ext cx="4967288" cy="170983"/>
          </a:xfrm>
        </p:spPr>
        <p:txBody>
          <a:bodyPr>
            <a:normAutofit fontScale="85000" lnSpcReduction="20000"/>
          </a:bodyPr>
          <a:lstStyle/>
          <a:p>
            <a:r>
              <a:rPr lang="de-DE" sz="1600" b="1" dirty="0">
                <a:latin typeface="Segoe UI Light" panose="020B0502040204020203" pitchFamily="34" charset="0"/>
                <a:cs typeface="Segoe UI Light" panose="020B0502040204020203" pitchFamily="34" charset="0"/>
              </a:rPr>
              <a:t>GEM-Länderteam im RKW Kompetenzzentrum </a:t>
            </a:r>
          </a:p>
          <a:p>
            <a:endParaRPr lang="de-DE" sz="1600" dirty="0">
              <a:latin typeface="Segoe UI Light" panose="020B0502040204020203" pitchFamily="34" charset="0"/>
              <a:cs typeface="Segoe UI Light" panose="020B0502040204020203" pitchFamily="34" charset="0"/>
            </a:endParaRPr>
          </a:p>
        </p:txBody>
      </p:sp>
      <p:sp>
        <p:nvSpPr>
          <p:cNvPr id="27" name="Textplatzhalter 26"/>
          <p:cNvSpPr>
            <a:spLocks noGrp="1"/>
          </p:cNvSpPr>
          <p:nvPr>
            <p:ph type="body" sz="quarter" idx="15"/>
          </p:nvPr>
        </p:nvSpPr>
        <p:spPr>
          <a:xfrm>
            <a:off x="1657523" y="1669060"/>
            <a:ext cx="4967288" cy="161925"/>
          </a:xfrm>
        </p:spPr>
        <p:txBody>
          <a:bodyPr>
            <a:noAutofit/>
          </a:bodyPr>
          <a:lstStyle/>
          <a:p>
            <a:r>
              <a:rPr lang="de-DE" sz="1400" dirty="0">
                <a:latin typeface="Segoe UI Light" panose="020B0502040204020203" pitchFamily="34" charset="0"/>
                <a:cs typeface="Segoe UI Light" panose="020B0502040204020203" pitchFamily="34" charset="0"/>
              </a:rPr>
              <a:t>Dr. Natalia Gorynia-Pfeffer (Projektleitung)</a:t>
            </a:r>
          </a:p>
          <a:p>
            <a:r>
              <a:rPr lang="de-DE" sz="1400" dirty="0">
                <a:latin typeface="Segoe UI Light" panose="020B0502040204020203" pitchFamily="34" charset="0"/>
                <a:cs typeface="Segoe UI Light" panose="020B0502040204020203" pitchFamily="34" charset="0"/>
                <a:hlinkClick r:id="rId2"/>
              </a:rPr>
              <a:t>gorynia@rkw.de</a:t>
            </a:r>
            <a:r>
              <a:rPr lang="de-DE" sz="1400" dirty="0">
                <a:latin typeface="Segoe UI Light" panose="020B0502040204020203" pitchFamily="34" charset="0"/>
                <a:cs typeface="Segoe UI Light" panose="020B0502040204020203" pitchFamily="34" charset="0"/>
              </a:rPr>
              <a:t>, 06196 495-3253</a:t>
            </a:r>
          </a:p>
          <a:p>
            <a:endParaRPr lang="de-DE" sz="1400" dirty="0">
              <a:latin typeface="Segoe UI Light" panose="020B0502040204020203" pitchFamily="34" charset="0"/>
              <a:cs typeface="Segoe UI Light" panose="020B0502040204020203" pitchFamily="34" charset="0"/>
            </a:endParaRPr>
          </a:p>
        </p:txBody>
      </p:sp>
      <p:sp>
        <p:nvSpPr>
          <p:cNvPr id="5" name="Textplatzhalter 26">
            <a:extLst>
              <a:ext uri="{FF2B5EF4-FFF2-40B4-BE49-F238E27FC236}">
                <a16:creationId xmlns:a16="http://schemas.microsoft.com/office/drawing/2014/main" id="{3072F5AE-86C6-4FD8-955A-CC7F29ECA5BF}"/>
              </a:ext>
            </a:extLst>
          </p:cNvPr>
          <p:cNvSpPr txBox="1">
            <a:spLocks/>
          </p:cNvSpPr>
          <p:nvPr/>
        </p:nvSpPr>
        <p:spPr>
          <a:xfrm>
            <a:off x="1657523" y="2278073"/>
            <a:ext cx="4967288" cy="161925"/>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1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dirty="0">
                <a:latin typeface="Segoe UI Light" panose="020B0502040204020203" pitchFamily="34" charset="0"/>
                <a:cs typeface="Segoe UI Light" panose="020B0502040204020203" pitchFamily="34" charset="0"/>
              </a:rPr>
              <a:t>Julia Schauer</a:t>
            </a:r>
            <a:br>
              <a:rPr lang="de-DE" sz="1400" dirty="0">
                <a:latin typeface="Segoe UI Light" panose="020B0502040204020203" pitchFamily="34" charset="0"/>
                <a:cs typeface="Segoe UI Light" panose="020B0502040204020203" pitchFamily="34" charset="0"/>
              </a:rPr>
            </a:br>
            <a:r>
              <a:rPr lang="de-DE" sz="1400" dirty="0">
                <a:latin typeface="Segoe UI Light" panose="020B0502040204020203" pitchFamily="34" charset="0"/>
                <a:cs typeface="Segoe UI Light" panose="020B0502040204020203" pitchFamily="34" charset="0"/>
                <a:hlinkClick r:id="rId3"/>
              </a:rPr>
              <a:t>schauer@rkw.de</a:t>
            </a:r>
            <a:r>
              <a:rPr lang="de-DE" sz="1400" dirty="0">
                <a:latin typeface="Segoe UI Light" panose="020B0502040204020203" pitchFamily="34" charset="0"/>
                <a:cs typeface="Segoe UI Light" panose="020B0502040204020203" pitchFamily="34" charset="0"/>
              </a:rPr>
              <a:t>, 06196 495-2824</a:t>
            </a:r>
            <a:br>
              <a:rPr lang="de-DE" sz="1400" dirty="0">
                <a:latin typeface="Segoe UI Light" panose="020B0502040204020203" pitchFamily="34" charset="0"/>
                <a:cs typeface="Segoe UI Light" panose="020B0502040204020203" pitchFamily="34" charset="0"/>
              </a:rPr>
            </a:br>
            <a:endParaRPr lang="de-DE" sz="1400" dirty="0">
              <a:latin typeface="Segoe UI Light" panose="020B0502040204020203" pitchFamily="34" charset="0"/>
              <a:cs typeface="Segoe UI Light" panose="020B0502040204020203" pitchFamily="34" charset="0"/>
            </a:endParaRPr>
          </a:p>
        </p:txBody>
      </p:sp>
      <p:sp>
        <p:nvSpPr>
          <p:cNvPr id="6" name="Textplatzhalter 26">
            <a:extLst>
              <a:ext uri="{FF2B5EF4-FFF2-40B4-BE49-F238E27FC236}">
                <a16:creationId xmlns:a16="http://schemas.microsoft.com/office/drawing/2014/main" id="{B996A589-8DA7-4D9D-B252-EA705F68AFEE}"/>
              </a:ext>
            </a:extLst>
          </p:cNvPr>
          <p:cNvSpPr txBox="1">
            <a:spLocks/>
          </p:cNvSpPr>
          <p:nvPr/>
        </p:nvSpPr>
        <p:spPr>
          <a:xfrm>
            <a:off x="1657523" y="2859782"/>
            <a:ext cx="4967288" cy="161925"/>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1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dirty="0">
                <a:latin typeface="Segoe UI Light" panose="020B0502040204020203" pitchFamily="34" charset="0"/>
                <a:cs typeface="Segoe UI Light" panose="020B0502040204020203" pitchFamily="34" charset="0"/>
              </a:rPr>
              <a:t>Armin Baharian </a:t>
            </a:r>
            <a:br>
              <a:rPr lang="de-DE" sz="1400" dirty="0">
                <a:latin typeface="Segoe UI Light" panose="020B0502040204020203" pitchFamily="34" charset="0"/>
                <a:cs typeface="Segoe UI Light" panose="020B0502040204020203" pitchFamily="34" charset="0"/>
              </a:rPr>
            </a:br>
            <a:r>
              <a:rPr lang="de-DE" sz="1400" dirty="0">
                <a:latin typeface="Segoe UI Light" panose="020B0502040204020203" pitchFamily="34" charset="0"/>
                <a:cs typeface="Segoe UI Light" panose="020B0502040204020203" pitchFamily="34" charset="0"/>
              </a:rPr>
              <a:t>baharian</a:t>
            </a:r>
            <a:r>
              <a:rPr lang="de-DE" sz="1400" dirty="0">
                <a:latin typeface="Segoe UI Light" panose="020B0502040204020203" pitchFamily="34" charset="0"/>
                <a:cs typeface="Segoe UI Light" panose="020B0502040204020203" pitchFamily="34" charset="0"/>
                <a:hlinkClick r:id="rId4"/>
              </a:rPr>
              <a:t>@rkw.de</a:t>
            </a:r>
            <a:r>
              <a:rPr lang="de-DE" sz="1400" dirty="0">
                <a:latin typeface="Segoe UI Light" panose="020B0502040204020203" pitchFamily="34" charset="0"/>
                <a:cs typeface="Segoe UI Light" panose="020B0502040204020203" pitchFamily="34" charset="0"/>
              </a:rPr>
              <a:t> , 06196 495-3216</a:t>
            </a:r>
            <a:br>
              <a:rPr lang="de-DE" sz="1400" dirty="0">
                <a:latin typeface="Segoe UI Light" panose="020B0502040204020203" pitchFamily="34" charset="0"/>
                <a:cs typeface="Segoe UI Light" panose="020B0502040204020203" pitchFamily="34" charset="0"/>
              </a:rPr>
            </a:br>
            <a:endParaRPr lang="de-DE" sz="1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4492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p:txBody>
          <a:bodyPr>
            <a:normAutofit/>
          </a:bodyPr>
          <a:lstStyle/>
          <a:p>
            <a:r>
              <a:rPr lang="de-DE" sz="2000" dirty="0">
                <a:latin typeface="Segoe UI Light" panose="020B0502040204020203" pitchFamily="34" charset="0"/>
                <a:cs typeface="Segoe UI Light" panose="020B0502040204020203" pitchFamily="34" charset="0"/>
              </a:rPr>
              <a:t>Christi Degen</a:t>
            </a:r>
          </a:p>
        </p:txBody>
      </p:sp>
      <p:sp>
        <p:nvSpPr>
          <p:cNvPr id="26" name="Textplatzhalter 25"/>
          <p:cNvSpPr>
            <a:spLocks noGrp="1"/>
          </p:cNvSpPr>
          <p:nvPr>
            <p:ph type="body" sz="quarter" idx="14"/>
          </p:nvPr>
        </p:nvSpPr>
        <p:spPr/>
        <p:txBody>
          <a:bodyPr>
            <a:normAutofit fontScale="85000" lnSpcReduction="20000"/>
          </a:bodyPr>
          <a:lstStyle/>
          <a:p>
            <a:r>
              <a:rPr lang="de-DE" sz="1600" dirty="0">
                <a:latin typeface="Segoe UI Light" panose="020B0502040204020203" pitchFamily="34" charset="0"/>
                <a:cs typeface="Segoe UI Light" panose="020B0502040204020203" pitchFamily="34" charset="0"/>
              </a:rPr>
              <a:t>Geschäftsführerin</a:t>
            </a:r>
          </a:p>
          <a:p>
            <a:endParaRPr lang="de-DE" sz="1600" dirty="0">
              <a:latin typeface="Segoe UI Light" panose="020B0502040204020203" pitchFamily="34" charset="0"/>
              <a:cs typeface="Segoe UI Light" panose="020B0502040204020203" pitchFamily="34" charset="0"/>
            </a:endParaRPr>
          </a:p>
        </p:txBody>
      </p:sp>
      <p:sp>
        <p:nvSpPr>
          <p:cNvPr id="27" name="Textplatzhalter 26"/>
          <p:cNvSpPr>
            <a:spLocks noGrp="1"/>
          </p:cNvSpPr>
          <p:nvPr>
            <p:ph type="body" sz="quarter" idx="15"/>
          </p:nvPr>
        </p:nvSpPr>
        <p:spPr/>
        <p:txBody>
          <a:bodyPr>
            <a:noAutofit/>
          </a:bodyPr>
          <a:lstStyle/>
          <a:p>
            <a:r>
              <a:rPr lang="de-DE" sz="1400" dirty="0">
                <a:latin typeface="Segoe UI Light" panose="020B0502040204020203" pitchFamily="34" charset="0"/>
                <a:cs typeface="Segoe UI Light" panose="020B0502040204020203" pitchFamily="34" charset="0"/>
              </a:rPr>
              <a:t>06196 4951100, degen@rkw.de</a:t>
            </a:r>
          </a:p>
        </p:txBody>
      </p:sp>
    </p:spTree>
    <p:extLst>
      <p:ext uri="{BB962C8B-B14F-4D97-AF65-F5344CB8AC3E}">
        <p14:creationId xmlns:p14="http://schemas.microsoft.com/office/powerpoint/2010/main" val="97364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1. Wie viel wird gegründet?</a:t>
            </a:r>
            <a:br>
              <a:rPr lang="de-DE" sz="2000" dirty="0"/>
            </a:br>
            <a:r>
              <a:rPr lang="de-DE" sz="1600" dirty="0"/>
              <a:t>Die TEA-Quote in Deutschland, 2015-2020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4" name="Diagramm 3">
            <a:extLst>
              <a:ext uri="{FF2B5EF4-FFF2-40B4-BE49-F238E27FC236}">
                <a16:creationId xmlns:a16="http://schemas.microsoft.com/office/drawing/2014/main" id="{5C151838-7E3A-42F1-A357-7389B2A87E2E}"/>
              </a:ext>
            </a:extLst>
          </p:cNvPr>
          <p:cNvGraphicFramePr>
            <a:graphicFrameLocks/>
          </p:cNvGraphicFramePr>
          <p:nvPr>
            <p:extLst>
              <p:ext uri="{D42A27DB-BD31-4B8C-83A1-F6EECF244321}">
                <p14:modId xmlns:p14="http://schemas.microsoft.com/office/powerpoint/2010/main" val="3355416655"/>
              </p:ext>
            </p:extLst>
          </p:nvPr>
        </p:nvGraphicFramePr>
        <p:xfrm>
          <a:off x="1691680" y="1131590"/>
          <a:ext cx="561662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CFB708B6-A6CA-48B7-8925-D8CCF32E771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189617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1. Wie viel wird gegründet?</a:t>
            </a:r>
            <a:br>
              <a:rPr lang="de-DE" sz="2000" dirty="0"/>
            </a:br>
            <a:r>
              <a:rPr lang="de-DE" sz="1600" dirty="0"/>
              <a:t>Die TEA-Quote im internationalen Vergleich in Ländern mit hohem Einkommen,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6" name="Diagramm 5">
            <a:extLst>
              <a:ext uri="{FF2B5EF4-FFF2-40B4-BE49-F238E27FC236}">
                <a16:creationId xmlns:a16="http://schemas.microsoft.com/office/drawing/2014/main" id="{BBD3A21B-046F-40BC-9FB7-74B9A7DF4A66}"/>
              </a:ext>
            </a:extLst>
          </p:cNvPr>
          <p:cNvGraphicFramePr>
            <a:graphicFrameLocks/>
          </p:cNvGraphicFramePr>
          <p:nvPr>
            <p:extLst>
              <p:ext uri="{D42A27DB-BD31-4B8C-83A1-F6EECF244321}">
                <p14:modId xmlns:p14="http://schemas.microsoft.com/office/powerpoint/2010/main" val="1983787620"/>
              </p:ext>
            </p:extLst>
          </p:nvPr>
        </p:nvGraphicFramePr>
        <p:xfrm>
          <a:off x="611560" y="999000"/>
          <a:ext cx="792088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67ADB2D2-D27F-428C-B63F-D025D7E39A58}"/>
              </a:ext>
            </a:extLst>
          </p:cNvPr>
          <p:cNvSpPr txBox="1"/>
          <p:nvPr/>
        </p:nvSpPr>
        <p:spPr>
          <a:xfrm>
            <a:off x="6948264" y="2139702"/>
            <a:ext cx="1800200" cy="1938992"/>
          </a:xfrm>
          <a:prstGeom prst="rect">
            <a:avLst/>
          </a:prstGeom>
          <a:noFill/>
          <a:ln>
            <a:solidFill>
              <a:schemeClr val="accent6"/>
            </a:solidFill>
            <a:prstDash val="sysDash"/>
          </a:ln>
        </p:spPr>
        <p:txBody>
          <a:bodyPr wrap="square" rtlCol="0">
            <a:spAutoFit/>
          </a:bodyPr>
          <a:lstStyle/>
          <a:p>
            <a:r>
              <a:rPr lang="de-DE" sz="800" i="1" dirty="0">
                <a:solidFill>
                  <a:schemeClr val="accent2"/>
                </a:solidFill>
              </a:rPr>
              <a:t>Der GEM unterscheidet die teilnehmenden Länder anhand der Kategorisierung der Weltbank, die sich am Einkommensniveau orientiert. Unterschieden wird zwischen Ländern mit niedrigem Einkommen („</a:t>
            </a:r>
            <a:r>
              <a:rPr lang="de-DE" sz="800" i="1" dirty="0" err="1">
                <a:solidFill>
                  <a:schemeClr val="accent2"/>
                </a:solidFill>
              </a:rPr>
              <a:t>low</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und „</a:t>
            </a:r>
            <a:r>
              <a:rPr lang="de-DE" sz="800" i="1" dirty="0" err="1">
                <a:solidFill>
                  <a:schemeClr val="accent2"/>
                </a:solidFill>
              </a:rPr>
              <a:t>lower-middle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solchen mit mittlerem Einkommen („</a:t>
            </a:r>
            <a:r>
              <a:rPr lang="de-DE" sz="800" i="1" dirty="0" err="1">
                <a:solidFill>
                  <a:schemeClr val="accent2"/>
                </a:solidFill>
              </a:rPr>
              <a:t>upper-middle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countries“) sowie den Ländern mit hohem Einkommen („high </a:t>
            </a:r>
            <a:r>
              <a:rPr lang="de-DE" sz="800" i="1" dirty="0" err="1">
                <a:solidFill>
                  <a:schemeClr val="accent2"/>
                </a:solidFill>
              </a:rPr>
              <a:t>income</a:t>
            </a:r>
            <a:r>
              <a:rPr lang="de-DE" sz="800" i="1" dirty="0">
                <a:solidFill>
                  <a:schemeClr val="accent2"/>
                </a:solidFill>
              </a:rPr>
              <a:t> countries“). Bei den Ländern mit hohem Einkommen ist das BIP</a:t>
            </a:r>
            <a:br>
              <a:rPr lang="de-DE" sz="800" i="1" dirty="0">
                <a:solidFill>
                  <a:schemeClr val="accent2"/>
                </a:solidFill>
              </a:rPr>
            </a:br>
            <a:r>
              <a:rPr lang="de-DE" sz="800" i="1" dirty="0">
                <a:solidFill>
                  <a:schemeClr val="accent2"/>
                </a:solidFill>
              </a:rPr>
              <a:t> &gt; 12.535 US-Dollar. </a:t>
            </a:r>
          </a:p>
        </p:txBody>
      </p:sp>
      <p:sp>
        <p:nvSpPr>
          <p:cNvPr id="7" name="Textfeld 6">
            <a:extLst>
              <a:ext uri="{FF2B5EF4-FFF2-40B4-BE49-F238E27FC236}">
                <a16:creationId xmlns:a16="http://schemas.microsoft.com/office/drawing/2014/main" id="{227FD9C9-BAAF-4C23-8D7F-6CEA63961D73}"/>
              </a:ext>
            </a:extLst>
          </p:cNvPr>
          <p:cNvSpPr txBox="1"/>
          <p:nvPr/>
        </p:nvSpPr>
        <p:spPr>
          <a:xfrm>
            <a:off x="6012160" y="4731990"/>
            <a:ext cx="2880320"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394263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2. Wer gründet?</a:t>
            </a:r>
            <a:br>
              <a:rPr lang="de-DE" sz="2000" dirty="0"/>
            </a:br>
            <a:r>
              <a:rPr lang="de-DE" sz="1600" dirty="0"/>
              <a:t>Die TEA-Quote in Deutschland nach Geschlecht, 2015-2020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7" name="Diagramm 6">
            <a:extLst>
              <a:ext uri="{FF2B5EF4-FFF2-40B4-BE49-F238E27FC236}">
                <a16:creationId xmlns:a16="http://schemas.microsoft.com/office/drawing/2014/main" id="{92E94263-CFF6-4131-B2E2-DBC52EF76517}"/>
              </a:ext>
            </a:extLst>
          </p:cNvPr>
          <p:cNvGraphicFramePr>
            <a:graphicFrameLocks/>
          </p:cNvGraphicFramePr>
          <p:nvPr>
            <p:extLst>
              <p:ext uri="{D42A27DB-BD31-4B8C-83A1-F6EECF244321}">
                <p14:modId xmlns:p14="http://schemas.microsoft.com/office/powerpoint/2010/main" val="525738255"/>
              </p:ext>
            </p:extLst>
          </p:nvPr>
        </p:nvGraphicFramePr>
        <p:xfrm>
          <a:off x="395536" y="1059582"/>
          <a:ext cx="8280920" cy="31490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E6042B2F-0155-41C4-B3B5-50AA3A7E250F}"/>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28253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a:xfrm>
            <a:off x="251520" y="175503"/>
            <a:ext cx="8640960" cy="810000"/>
          </a:xfrm>
        </p:spPr>
        <p:txBody>
          <a:bodyPr/>
          <a:lstStyle/>
          <a:p>
            <a:r>
              <a:rPr lang="de-DE" sz="2000" b="1" dirty="0"/>
              <a:t>2. Wer gründet?</a:t>
            </a:r>
            <a:br>
              <a:rPr lang="de-DE" sz="2000" dirty="0"/>
            </a:br>
            <a:r>
              <a:rPr lang="de-DE" sz="1600" dirty="0"/>
              <a:t>Die TEA-Quote in Deutschland nach Altersklassen,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6" name="Diagramm 5">
            <a:extLst>
              <a:ext uri="{FF2B5EF4-FFF2-40B4-BE49-F238E27FC236}">
                <a16:creationId xmlns:a16="http://schemas.microsoft.com/office/drawing/2014/main" id="{989FA256-7AE2-4BA3-8D1B-B5CA49FAABB2}"/>
              </a:ext>
            </a:extLst>
          </p:cNvPr>
          <p:cNvGraphicFramePr>
            <a:graphicFrameLocks/>
          </p:cNvGraphicFramePr>
          <p:nvPr>
            <p:extLst>
              <p:ext uri="{D42A27DB-BD31-4B8C-83A1-F6EECF244321}">
                <p14:modId xmlns:p14="http://schemas.microsoft.com/office/powerpoint/2010/main" val="4224803217"/>
              </p:ext>
            </p:extLst>
          </p:nvPr>
        </p:nvGraphicFramePr>
        <p:xfrm>
          <a:off x="1151620" y="1266486"/>
          <a:ext cx="684076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153C2141-61C2-4B9A-87F9-A4AE505CE748}"/>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33937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700E9927-1024-45BA-9AFD-66DC39AA584D}"/>
              </a:ext>
            </a:extLst>
          </p:cNvPr>
          <p:cNvGraphicFramePr>
            <a:graphicFrameLocks noGrp="1"/>
          </p:cNvGraphicFramePr>
          <p:nvPr>
            <p:ph idx="1"/>
            <p:extLst>
              <p:ext uri="{D42A27DB-BD31-4B8C-83A1-F6EECF244321}">
                <p14:modId xmlns:p14="http://schemas.microsoft.com/office/powerpoint/2010/main" val="3151855541"/>
              </p:ext>
            </p:extLst>
          </p:nvPr>
        </p:nvGraphicFramePr>
        <p:xfrm>
          <a:off x="252412" y="1059582"/>
          <a:ext cx="8639175" cy="338410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el 1">
            <a:extLst>
              <a:ext uri="{FF2B5EF4-FFF2-40B4-BE49-F238E27FC236}">
                <a16:creationId xmlns:a16="http://schemas.microsoft.com/office/drawing/2014/main" id="{21484539-6CF5-4B8F-97F7-8227E1E5CEAD}"/>
              </a:ext>
            </a:extLst>
          </p:cNvPr>
          <p:cNvSpPr>
            <a:spLocks noGrp="1"/>
          </p:cNvSpPr>
          <p:nvPr>
            <p:ph type="title"/>
          </p:nvPr>
        </p:nvSpPr>
        <p:spPr>
          <a:xfrm>
            <a:off x="251520" y="189000"/>
            <a:ext cx="8640960" cy="810000"/>
          </a:xfrm>
        </p:spPr>
        <p:txBody>
          <a:bodyPr/>
          <a:lstStyle/>
          <a:p>
            <a:r>
              <a:rPr lang="de-DE" sz="2000" b="1" dirty="0"/>
              <a:t>2. Wer gründet?</a:t>
            </a:r>
            <a:br>
              <a:rPr lang="de-DE" sz="2000" dirty="0"/>
            </a:br>
            <a:r>
              <a:rPr lang="de-DE" sz="1600" dirty="0"/>
              <a:t>Anteil der TEA-Gründenden mit und ohne Einwanderungsgeschichte an der Gesamtgruppe der Gründenden in Deutschland, 2020</a:t>
            </a:r>
            <a:endParaRPr lang="de-DE" sz="2000" dirty="0"/>
          </a:p>
        </p:txBody>
      </p:sp>
      <p:sp>
        <p:nvSpPr>
          <p:cNvPr id="8" name="Rechteck 7">
            <a:extLst>
              <a:ext uri="{FF2B5EF4-FFF2-40B4-BE49-F238E27FC236}">
                <a16:creationId xmlns:a16="http://schemas.microsoft.com/office/drawing/2014/main" id="{46BACEDB-30DE-4B0C-A051-8C93DC853F94}"/>
              </a:ext>
            </a:extLst>
          </p:cNvPr>
          <p:cNvSpPr/>
          <p:nvPr/>
        </p:nvSpPr>
        <p:spPr>
          <a:xfrm>
            <a:off x="251520" y="3651870"/>
            <a:ext cx="8568952" cy="106182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900" i="1" dirty="0">
                <a:solidFill>
                  <a:schemeClr val="accent2"/>
                </a:solidFill>
              </a:rPr>
              <a:t>Personen mit Einwanderungsgeschichte werden im GEM als Personen definiert, die nicht in Deutschland geboren sind. </a:t>
            </a:r>
            <a:br>
              <a:rPr lang="de-DE" sz="900" i="1" dirty="0">
                <a:solidFill>
                  <a:schemeClr val="accent2"/>
                </a:solidFill>
              </a:rPr>
            </a:br>
            <a:r>
              <a:rPr lang="de-DE" sz="900" i="1" dirty="0">
                <a:solidFill>
                  <a:schemeClr val="accent2"/>
                </a:solidFill>
              </a:rPr>
              <a:t>Die TEA (Total </a:t>
            </a:r>
            <a:r>
              <a:rPr lang="de-DE" sz="900" i="1" dirty="0" err="1">
                <a:solidFill>
                  <a:schemeClr val="accent2"/>
                </a:solidFill>
              </a:rPr>
              <a:t>early</a:t>
            </a:r>
            <a:r>
              <a:rPr lang="de-DE" sz="900" i="1" dirty="0">
                <a:solidFill>
                  <a:schemeClr val="accent2"/>
                </a:solidFill>
              </a:rPr>
              <a:t>-stage </a:t>
            </a:r>
            <a:r>
              <a:rPr lang="de-DE" sz="900" i="1" dirty="0" err="1">
                <a:solidFill>
                  <a:schemeClr val="accent2"/>
                </a:solidFill>
              </a:rPr>
              <a:t>Entrepreneurial</a:t>
            </a:r>
            <a:r>
              <a:rPr lang="de-DE" sz="900" i="1" dirty="0">
                <a:solidFill>
                  <a:schemeClr val="accent2"/>
                </a:solidFill>
              </a:rPr>
              <a:t> </a:t>
            </a:r>
            <a:r>
              <a:rPr lang="de-DE" sz="900" i="1" dirty="0" err="1">
                <a:solidFill>
                  <a:schemeClr val="accent2"/>
                </a:solidFill>
              </a:rPr>
              <a:t>Activity</a:t>
            </a:r>
            <a:r>
              <a:rPr lang="de-DE" sz="90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5" name="Textfeld 4">
            <a:extLst>
              <a:ext uri="{FF2B5EF4-FFF2-40B4-BE49-F238E27FC236}">
                <a16:creationId xmlns:a16="http://schemas.microsoft.com/office/drawing/2014/main" id="{B58AC1F2-7ACB-4ABE-B689-689F2C4610EE}"/>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88605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1484539-6CF5-4B8F-97F7-8227E1E5CEAD}"/>
              </a:ext>
            </a:extLst>
          </p:cNvPr>
          <p:cNvSpPr>
            <a:spLocks noGrp="1"/>
          </p:cNvSpPr>
          <p:nvPr>
            <p:ph type="title"/>
          </p:nvPr>
        </p:nvSpPr>
        <p:spPr>
          <a:xfrm>
            <a:off x="251520" y="175503"/>
            <a:ext cx="8640960" cy="810000"/>
          </a:xfrm>
        </p:spPr>
        <p:txBody>
          <a:bodyPr/>
          <a:lstStyle/>
          <a:p>
            <a:r>
              <a:rPr lang="de-DE" sz="2000" b="1" dirty="0"/>
              <a:t>2. Wer gründet?</a:t>
            </a:r>
            <a:br>
              <a:rPr lang="de-DE" sz="2000" dirty="0"/>
            </a:br>
            <a:r>
              <a:rPr lang="de-DE" sz="1600" dirty="0"/>
              <a:t>TEA-Quote der Personen mit Einwanderungsgeschichte und der Personen ohne Einwanderungsgeschichte im Vergleich, 2020</a:t>
            </a:r>
            <a:endParaRPr lang="de-DE" sz="2000" dirty="0"/>
          </a:p>
        </p:txBody>
      </p:sp>
      <p:sp>
        <p:nvSpPr>
          <p:cNvPr id="8" name="Rechteck 7">
            <a:extLst>
              <a:ext uri="{FF2B5EF4-FFF2-40B4-BE49-F238E27FC236}">
                <a16:creationId xmlns:a16="http://schemas.microsoft.com/office/drawing/2014/main" id="{46BACEDB-30DE-4B0C-A051-8C93DC853F94}"/>
              </a:ext>
            </a:extLst>
          </p:cNvPr>
          <p:cNvSpPr/>
          <p:nvPr/>
        </p:nvSpPr>
        <p:spPr>
          <a:xfrm>
            <a:off x="251520" y="3651870"/>
            <a:ext cx="8568952" cy="106182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900" i="1" dirty="0">
                <a:solidFill>
                  <a:schemeClr val="accent2"/>
                </a:solidFill>
              </a:rPr>
              <a:t>Personen mit Einwanderungsgeschichte werden im GEM als Personen definiert, die nicht in Deutschland geboren sind. </a:t>
            </a:r>
            <a:br>
              <a:rPr lang="de-DE" sz="900" i="1" dirty="0">
                <a:solidFill>
                  <a:schemeClr val="accent2"/>
                </a:solidFill>
              </a:rPr>
            </a:br>
            <a:r>
              <a:rPr lang="de-DE" sz="900" i="1" dirty="0">
                <a:solidFill>
                  <a:schemeClr val="accent2"/>
                </a:solidFill>
              </a:rPr>
              <a:t>Die TEA (Total </a:t>
            </a:r>
            <a:r>
              <a:rPr lang="de-DE" sz="900" i="1" dirty="0" err="1">
                <a:solidFill>
                  <a:schemeClr val="accent2"/>
                </a:solidFill>
              </a:rPr>
              <a:t>early</a:t>
            </a:r>
            <a:r>
              <a:rPr lang="de-DE" sz="900" i="1" dirty="0">
                <a:solidFill>
                  <a:schemeClr val="accent2"/>
                </a:solidFill>
              </a:rPr>
              <a:t>-stage </a:t>
            </a:r>
            <a:r>
              <a:rPr lang="de-DE" sz="900" i="1" dirty="0" err="1">
                <a:solidFill>
                  <a:schemeClr val="accent2"/>
                </a:solidFill>
              </a:rPr>
              <a:t>Entrepreneurial</a:t>
            </a:r>
            <a:r>
              <a:rPr lang="de-DE" sz="900" i="1" dirty="0">
                <a:solidFill>
                  <a:schemeClr val="accent2"/>
                </a:solidFill>
              </a:rPr>
              <a:t> </a:t>
            </a:r>
            <a:r>
              <a:rPr lang="de-DE" sz="900" i="1" dirty="0" err="1">
                <a:solidFill>
                  <a:schemeClr val="accent2"/>
                </a:solidFill>
              </a:rPr>
              <a:t>Activity</a:t>
            </a:r>
            <a:r>
              <a:rPr lang="de-DE" sz="90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5" name="Textfeld 4">
            <a:extLst>
              <a:ext uri="{FF2B5EF4-FFF2-40B4-BE49-F238E27FC236}">
                <a16:creationId xmlns:a16="http://schemas.microsoft.com/office/drawing/2014/main" id="{B58AC1F2-7ACB-4ABE-B689-689F2C4610EE}"/>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graphicFrame>
        <p:nvGraphicFramePr>
          <p:cNvPr id="6" name="Diagramm 5">
            <a:extLst>
              <a:ext uri="{FF2B5EF4-FFF2-40B4-BE49-F238E27FC236}">
                <a16:creationId xmlns:a16="http://schemas.microsoft.com/office/drawing/2014/main" id="{2EF8A77D-B600-4276-9D7C-E520C6B03509}"/>
              </a:ext>
            </a:extLst>
          </p:cNvPr>
          <p:cNvGraphicFramePr>
            <a:graphicFrameLocks/>
          </p:cNvGraphicFramePr>
          <p:nvPr>
            <p:extLst>
              <p:ext uri="{D42A27DB-BD31-4B8C-83A1-F6EECF244321}">
                <p14:modId xmlns:p14="http://schemas.microsoft.com/office/powerpoint/2010/main" val="876589903"/>
              </p:ext>
            </p:extLst>
          </p:nvPr>
        </p:nvGraphicFramePr>
        <p:xfrm>
          <a:off x="1835696" y="1131590"/>
          <a:ext cx="5472608"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67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Die Gründungsmotive in Deutschland</a:t>
            </a:r>
            <a:br>
              <a:rPr lang="de-DE" sz="1600" dirty="0"/>
            </a:br>
            <a:r>
              <a:rPr lang="de-DE" sz="1600" dirty="0"/>
              <a:t>(Mehrfachantworten möglich),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628351"/>
            <a:ext cx="8568952" cy="113107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 derjenigen TEA-Gründenden, die aus den o.g. Motiven ein Unternehmen gründen, bzw. planen, dies zu tun. </a:t>
            </a: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7" name="Diagramm 6">
            <a:extLst>
              <a:ext uri="{FF2B5EF4-FFF2-40B4-BE49-F238E27FC236}">
                <a16:creationId xmlns:a16="http://schemas.microsoft.com/office/drawing/2014/main" id="{0EBA3DBF-C1DD-4C7F-B62E-AE16072BFE66}"/>
              </a:ext>
            </a:extLst>
          </p:cNvPr>
          <p:cNvGraphicFramePr>
            <a:graphicFrameLocks/>
          </p:cNvGraphicFramePr>
          <p:nvPr>
            <p:extLst>
              <p:ext uri="{D42A27DB-BD31-4B8C-83A1-F6EECF244321}">
                <p14:modId xmlns:p14="http://schemas.microsoft.com/office/powerpoint/2010/main" val="2000459973"/>
              </p:ext>
            </p:extLst>
          </p:nvPr>
        </p:nvGraphicFramePr>
        <p:xfrm>
          <a:off x="683568" y="1120511"/>
          <a:ext cx="7560840" cy="31423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295CEDB2-7ECC-4278-9495-253437F88A5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2284358494"/>
      </p:ext>
    </p:extLst>
  </p:cSld>
  <p:clrMapOvr>
    <a:masterClrMapping/>
  </p:clrMapOvr>
</p:sld>
</file>

<file path=ppt/theme/theme1.xml><?xml version="1.0" encoding="utf-8"?>
<a:theme xmlns:a="http://schemas.openxmlformats.org/drawingml/2006/main" name="VORLAGE_Vorstellung_RKW K_250820_format 16x9">
  <a:themeElements>
    <a:clrScheme name="rkw">
      <a:dk1>
        <a:sysClr val="windowText" lastClr="000000"/>
      </a:dk1>
      <a:lt1>
        <a:sysClr val="window" lastClr="FFFFFF"/>
      </a:lt1>
      <a:dk2>
        <a:srgbClr val="000000"/>
      </a:dk2>
      <a:lt2>
        <a:srgbClr val="FFFFFF"/>
      </a:lt2>
      <a:accent1>
        <a:srgbClr val="E64415"/>
      </a:accent1>
      <a:accent2>
        <a:srgbClr val="BCBDBE"/>
      </a:accent2>
      <a:accent3>
        <a:srgbClr val="7B7C7E"/>
      </a:accent3>
      <a:accent4>
        <a:srgbClr val="B2B2B2"/>
      </a:accent4>
      <a:accent5>
        <a:srgbClr val="4D4D4D"/>
      </a:accent5>
      <a:accent6>
        <a:srgbClr val="EAEAEA"/>
      </a:accent6>
      <a:hlink>
        <a:srgbClr val="000000"/>
      </a:hlink>
      <a:folHlink>
        <a:srgbClr val="000000"/>
      </a:folHlink>
    </a:clrScheme>
    <a:fontScheme name="rkw">
      <a:majorFont>
        <a:latin typeface="Segoe UI"/>
        <a:ea typeface=""/>
        <a:cs typeface=""/>
      </a:majorFont>
      <a:minorFont>
        <a:latin typeface="Segoe UI Semi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_Vorstellung_RKW K_140621_16x9.potx" id="{638F2B41-FB33-411C-B105-6E16ADF3AD8E}" vid="{8B56ABF7-2C8F-4879-BA95-FBA927B6462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VORLAGE_Vorstellung_RKW K_140621_16x9</Template>
  <TotalTime>0</TotalTime>
  <Words>1549</Words>
  <Application>Microsoft Office PowerPoint</Application>
  <PresentationFormat>Bildschirmpräsentation (16:9)</PresentationFormat>
  <Paragraphs>208</Paragraphs>
  <Slides>21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vt:i4>
      </vt:variant>
    </vt:vector>
  </HeadingPairs>
  <TitlesOfParts>
    <vt:vector size="31" baseType="lpstr">
      <vt:lpstr>Segoe UI</vt:lpstr>
      <vt:lpstr>Segoe UI Light</vt:lpstr>
      <vt:lpstr>NNIKB C+ The Mix B</vt:lpstr>
      <vt:lpstr>Wingdings</vt:lpstr>
      <vt:lpstr>Symbol</vt:lpstr>
      <vt:lpstr>Verdana</vt:lpstr>
      <vt:lpstr>Segoe UI Semibold</vt:lpstr>
      <vt:lpstr>Calibri</vt:lpstr>
      <vt:lpstr>Arial</vt:lpstr>
      <vt:lpstr>VORLAGE_Vorstellung_RKW K_250820_format 16x9</vt:lpstr>
      <vt:lpstr>PowerPoint-Präsentation</vt:lpstr>
      <vt:lpstr>Inhalt</vt:lpstr>
      <vt:lpstr>1. Wie viel wird gegründet? Die TEA-Quote in Deutschland, 2015-2020</vt:lpstr>
      <vt:lpstr>1. Wie viel wird gegründet? Die TEA-Quote im internationalen Vergleich in Ländern mit hohem Einkommen, 2020</vt:lpstr>
      <vt:lpstr>2. Wer gründet? Die TEA-Quote in Deutschland nach Geschlecht, 2015-2020</vt:lpstr>
      <vt:lpstr>2. Wer gründet? Die TEA-Quote in Deutschland nach Altersklassen, 2020</vt:lpstr>
      <vt:lpstr>2. Wer gründet? Anteil der TEA-Gründenden mit und ohne Einwanderungsgeschichte an der Gesamtgruppe der Gründenden in Deutschland, 2020</vt:lpstr>
      <vt:lpstr>2. Wer gründet? TEA-Quote der Personen mit Einwanderungsgeschichte und der Personen ohne Einwanderungsgeschichte im Vergleich, 2020</vt:lpstr>
      <vt:lpstr>3. Warum wird gegründet? Die Gründungsmotive in Deutschland (Mehrfachantworten möglich), 2020</vt:lpstr>
      <vt:lpstr>3. Warum wird gegründet? Die Gründungsmotive im internationalen Vergleich 2020 (Mehrfachantworten möglich) </vt:lpstr>
      <vt:lpstr>3. Warum wird gegründet? Gründen als Familientradition im europäischen Vergleich, 2020</vt:lpstr>
      <vt:lpstr>3. Warum wird gegründet? Anteil der TEA-Gründenden, die im Zuge der Covid-19-Pandemie neue Geschäftsmöglichkeiten verfolgen, im internationalen Vergleich, 2020 </vt:lpstr>
      <vt:lpstr>4. Was wird gegründet? Anteil der Gründungen in Sektoren mit mittlerer oder hoher Technologieintensität an allen Gründungen, im internationalen Vergleich in Ländern mit hohem Einkommen, 2020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Entrepreneurship Monitor 2020  Powerpoint - Datensatz</dc:title>
  <dc:creator>Schauer, Julia</dc:creator>
  <cp:lastModifiedBy>Schauer, Julia</cp:lastModifiedBy>
  <cp:revision>72</cp:revision>
  <cp:lastPrinted>2019-01-09T09:38:11Z</cp:lastPrinted>
  <dcterms:created xsi:type="dcterms:W3CDTF">2021-08-04T14:03:32Z</dcterms:created>
  <dcterms:modified xsi:type="dcterms:W3CDTF">2021-08-27T12:54:05Z</dcterms:modified>
</cp:coreProperties>
</file>